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28.png" ContentType="image/pn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image21.png" ContentType="image/png"/>
  <Override PartName="/ppt/media/image6.jpeg" ContentType="image/jpeg"/>
  <Override PartName="/ppt/media/image9.png" ContentType="image/png"/>
  <Override PartName="/ppt/media/image7.jpeg" ContentType="image/jpeg"/>
  <Override PartName="/ppt/media/image31.png" ContentType="image/png"/>
  <Override PartName="/ppt/media/image8.jpeg" ContentType="image/jpeg"/>
  <Override PartName="/ppt/media/image10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40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29.png" ContentType="image/png"/>
  <Override PartName="/ppt/media/image30.png" ContentType="image/png"/>
  <Override PartName="/ppt/media/image32.jpeg" ContentType="image/jpeg"/>
  <Override PartName="/ppt/media/image33.png" ContentType="image/png"/>
  <Override PartName="/ppt/media/image34.png" ContentType="image/png"/>
  <Override PartName="/ppt/media/image35.png" ContentType="image/png"/>
  <Override PartName="/ppt/media/image37.jpeg" ContentType="image/jpeg"/>
  <Override PartName="/ppt/media/image36.png" ContentType="image/png"/>
  <Override PartName="/ppt/media/image38.jpeg" ContentType="image/jpeg"/>
  <Override PartName="/ppt/media/image3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&lt;дата/время&gt;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&lt;нижний колонтитул&gt;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908FF90-4ABA-4BBF-B7C2-4E17D58C936C}" type="slidenum">
              <a:rPr b="0" lang="en-US" sz="1400" spc="-1" strike="noStrike">
                <a:latin typeface="Times New Roman"/>
              </a:rPr>
              <a:t>&lt;номер&gt;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hyperlink" Target="https://www.youtube.com/watch?v=cJ1ODB721Mw&amp;t=9s" TargetMode="External"/><Relationship Id="rId3" Type="http://schemas.openxmlformats.org/officeDocument/2006/relationships/hyperlink" Target="https://planetarium-kharkov.org/?q=suputnyk-zemli-misjac-cherez-amator-telescop-photo-i-video" TargetMode="External"/><Relationship Id="rId4" Type="http://schemas.openxmlformats.org/officeDocument/2006/relationships/hyperlink" Target="https://www.easyzoom.com/imageaccess/40d920f226e9451cba72a74430be5fd2" TargetMode="External"/><Relationship Id="rId5" Type="http://schemas.openxmlformats.org/officeDocument/2006/relationships/hyperlink" Target="https://www.patreon.com/ajamesmccarthy" TargetMode="External"/><Relationship Id="rId6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4000" y="100080"/>
            <a:ext cx="9071640" cy="1198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>
              <a:lnSpc>
                <a:spcPct val="150000"/>
              </a:lnSpc>
            </a:pP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ПОЛТАВСЬКЕ ТЕРИТОРІАЛЬНЕ ВІДДІЛЕННЯ МАН УКРАЇНИ</a:t>
            </a:r>
            <a:br/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ПИРЯТИНСЬКЕ РАЙОННЕ НАУКОВЕ ТОВАРИСТВО УЧНІВ «ДЖЕРЕЛО»</a:t>
            </a:r>
            <a:br/>
            <a:r>
              <a:rPr b="1" lang="uk-UA" sz="1400" spc="-1" strike="noStrike">
                <a:solidFill>
                  <a:srgbClr val="ffff00"/>
                </a:solidFill>
                <a:latin typeface="Times New Roman"/>
              </a:rPr>
              <a:t>Всеукраїнський інтерактивний конкурс «МАН-Юніор Дослідник </a:t>
            </a:r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2024</a:t>
            </a:r>
            <a:r>
              <a:rPr b="1" lang="uk-UA" sz="1400" spc="-1" strike="noStrike">
                <a:solidFill>
                  <a:srgbClr val="ffff00"/>
                </a:solidFill>
                <a:latin typeface="Times New Roman"/>
              </a:rPr>
              <a:t>»</a:t>
            </a:r>
            <a:br/>
            <a:r>
              <a:rPr b="1" lang="ru-RU" sz="1400" spc="-1" strike="noStrike">
                <a:solidFill>
                  <a:srgbClr val="ffff00"/>
                </a:solidFill>
                <a:latin typeface="Arial"/>
              </a:rPr>
              <a:t>Номінація: Астроном-Юніор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548640" y="1442160"/>
            <a:ext cx="9071640" cy="843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>
              <a:lnSpc>
                <a:spcPct val="150000"/>
              </a:lnSpc>
            </a:pPr>
            <a:r>
              <a:rPr b="0" lang="uk-UA" sz="3200" spc="-1" strike="noStrike">
                <a:latin typeface="Times New Roman"/>
                <a:ea typeface="Microsoft YaHei"/>
              </a:rPr>
              <a:t> </a:t>
            </a:r>
            <a:r>
              <a:rPr b="1" lang="uk-UA" sz="4000" spc="-1" strike="noStrike">
                <a:solidFill>
                  <a:srgbClr val="ffffff"/>
                </a:solidFill>
                <a:latin typeface="Times New Roman"/>
                <a:ea typeface="Microsoft YaHei"/>
              </a:rPr>
              <a:t>Кратери та їхні промені на Місяці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3" name="TextShape 3"/>
          <p:cNvSpPr txBox="1"/>
          <p:nvPr/>
        </p:nvSpPr>
        <p:spPr>
          <a:xfrm>
            <a:off x="2560320" y="3200400"/>
            <a:ext cx="7476480" cy="1188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1800" spc="-1" strike="noStrike">
                <a:solidFill>
                  <a:srgbClr val="ffff00"/>
                </a:solidFill>
                <a:latin typeface="Times New Roman"/>
              </a:rPr>
              <a:t>Автор: Циганко Софія Сергіївна, учениця 8 класу Березоворудської загальноосвітньої школи І-ІІІ ступенів Пирятинської міської ради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ffff00"/>
                </a:solidFill>
                <a:latin typeface="Times New Roman"/>
              </a:rPr>
              <a:t>Науковий керівник: Степовик Олена Василівна, вчитель фізики Березоворудської загальноосвітньої школи І-ІІІ ступенів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3200400" y="91440"/>
            <a:ext cx="365760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Кратер Аристарх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117720" y="548640"/>
            <a:ext cx="2899800" cy="1630440"/>
          </a:xfrm>
          <a:prstGeom prst="rect">
            <a:avLst/>
          </a:prstGeom>
          <a:ln>
            <a:noFill/>
          </a:ln>
        </p:spPr>
      </p:pic>
      <p:sp>
        <p:nvSpPr>
          <p:cNvPr id="87" name="TextShape 2"/>
          <p:cNvSpPr txBox="1"/>
          <p:nvPr/>
        </p:nvSpPr>
        <p:spPr>
          <a:xfrm>
            <a:off x="91440" y="2286000"/>
            <a:ext cx="2926080" cy="457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Координати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24</a:t>
            </a:r>
            <a:r>
              <a:rPr b="0" lang="ru-RU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N, 312</a:t>
            </a:r>
            <a:r>
              <a:rPr b="0" lang="en-US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3474720" y="518760"/>
            <a:ext cx="2927520" cy="1645920"/>
          </a:xfrm>
          <a:prstGeom prst="rect">
            <a:avLst/>
          </a:prstGeom>
          <a:ln>
            <a:noFill/>
          </a:ln>
        </p:spPr>
      </p:pic>
      <p:sp>
        <p:nvSpPr>
          <p:cNvPr id="89" name="TextShape 3"/>
          <p:cNvSpPr txBox="1"/>
          <p:nvPr/>
        </p:nvSpPr>
        <p:spPr>
          <a:xfrm>
            <a:off x="3474720" y="2356560"/>
            <a:ext cx="2834640" cy="36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Площа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1167,948 км</a:t>
            </a:r>
            <a:r>
              <a:rPr b="0" lang="ru-RU" sz="1800" spc="-1" strike="noStrike" baseline="33000">
                <a:solidFill>
                  <a:srgbClr val="ffff00"/>
                </a:solidFill>
                <a:latin typeface="ui-monospace;SFMono-Regular"/>
                <a:ea typeface="Microsoft YaHe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4"/>
          <a:stretch/>
        </p:blipFill>
        <p:spPr>
          <a:xfrm>
            <a:off x="6949440" y="537840"/>
            <a:ext cx="2784240" cy="1565280"/>
          </a:xfrm>
          <a:prstGeom prst="rect">
            <a:avLst/>
          </a:prstGeom>
          <a:ln>
            <a:noFill/>
          </a:ln>
        </p:spPr>
      </p:pic>
      <p:sp>
        <p:nvSpPr>
          <p:cNvPr id="91" name="TextShape 4"/>
          <p:cNvSpPr txBox="1"/>
          <p:nvPr/>
        </p:nvSpPr>
        <p:spPr>
          <a:xfrm>
            <a:off x="6309360" y="2306880"/>
            <a:ext cx="37706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Найдовший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298.180 км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5"/>
          <a:stretch/>
        </p:blipFill>
        <p:spPr>
          <a:xfrm>
            <a:off x="640080" y="2834640"/>
            <a:ext cx="2926080" cy="1645200"/>
          </a:xfrm>
          <a:prstGeom prst="rect">
            <a:avLst/>
          </a:prstGeom>
          <a:ln>
            <a:noFill/>
          </a:ln>
        </p:spPr>
      </p:pic>
      <p:sp>
        <p:nvSpPr>
          <p:cNvPr id="93" name="TextShape 5"/>
          <p:cNvSpPr txBox="1"/>
          <p:nvPr/>
        </p:nvSpPr>
        <p:spPr>
          <a:xfrm>
            <a:off x="0" y="4663440"/>
            <a:ext cx="402336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Найяскравіший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70.921 км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4" name="TextShape 6"/>
          <p:cNvSpPr txBox="1"/>
          <p:nvPr/>
        </p:nvSpPr>
        <p:spPr>
          <a:xfrm>
            <a:off x="4297680" y="2834640"/>
            <a:ext cx="5303520" cy="211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Наявність світлих променів ніби поверх темніших може вказувати на те, що метеоритних ударів у цю точку було два. Один давнішній (темні промені) і один відбувся значно пізніше (світлі промені).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108960" y="29880"/>
            <a:ext cx="39319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Кратер Шіллєр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253440" y="587520"/>
            <a:ext cx="2696040" cy="1515600"/>
          </a:xfrm>
          <a:prstGeom prst="rect">
            <a:avLst/>
          </a:prstGeom>
          <a:ln>
            <a:noFill/>
          </a:ln>
        </p:spPr>
      </p:pic>
      <p:sp>
        <p:nvSpPr>
          <p:cNvPr id="97" name="TextShape 2"/>
          <p:cNvSpPr txBox="1"/>
          <p:nvPr/>
        </p:nvSpPr>
        <p:spPr>
          <a:xfrm>
            <a:off x="91440" y="2377440"/>
            <a:ext cx="2834640" cy="457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Координати 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51</a:t>
            </a:r>
            <a:r>
              <a:rPr b="0" lang="en-US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S, 320</a:t>
            </a:r>
            <a:r>
              <a:rPr b="0" lang="en-US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3565440" y="623160"/>
            <a:ext cx="2795040" cy="1571400"/>
          </a:xfrm>
          <a:prstGeom prst="rect">
            <a:avLst/>
          </a:prstGeom>
          <a:ln>
            <a:noFill/>
          </a:ln>
        </p:spPr>
      </p:pic>
      <p:sp>
        <p:nvSpPr>
          <p:cNvPr id="99" name="TextShape 3"/>
          <p:cNvSpPr txBox="1"/>
          <p:nvPr/>
        </p:nvSpPr>
        <p:spPr>
          <a:xfrm>
            <a:off x="3108960" y="2323800"/>
            <a:ext cx="3474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Найдовший радіус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176,916 км,</a:t>
            </a:r>
            <a:endParaRPr b="0" lang="en-US" sz="1800" spc="-1" strike="noStrike">
              <a:latin typeface="Arial"/>
            </a:endParaRPr>
          </a:p>
          <a:p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Найкоротший радіус 65,986 км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4"/>
          <a:stretch/>
        </p:blipFill>
        <p:spPr>
          <a:xfrm>
            <a:off x="6786000" y="640080"/>
            <a:ext cx="2723760" cy="1531080"/>
          </a:xfrm>
          <a:prstGeom prst="rect">
            <a:avLst/>
          </a:prstGeom>
          <a:ln>
            <a:noFill/>
          </a:ln>
        </p:spPr>
      </p:pic>
      <p:sp>
        <p:nvSpPr>
          <p:cNvPr id="101" name="TextShape 4"/>
          <p:cNvSpPr txBox="1"/>
          <p:nvPr/>
        </p:nvSpPr>
        <p:spPr>
          <a:xfrm>
            <a:off x="6949440" y="2377440"/>
            <a:ext cx="2560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Площа 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9353,822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км</a:t>
            </a:r>
            <a:r>
              <a:rPr b="0" lang="ru-RU" sz="1800" spc="-1" strike="noStrike" baseline="33000">
                <a:solidFill>
                  <a:srgbClr val="ffff00"/>
                </a:solidFill>
                <a:latin typeface="Arial"/>
                <a:ea typeface="Microsoft YaHe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5"/>
          <a:stretch/>
        </p:blipFill>
        <p:spPr>
          <a:xfrm>
            <a:off x="182880" y="3017520"/>
            <a:ext cx="3109680" cy="1748160"/>
          </a:xfrm>
          <a:prstGeom prst="rect">
            <a:avLst/>
          </a:prstGeom>
          <a:ln>
            <a:noFill/>
          </a:ln>
        </p:spPr>
      </p:pic>
      <p:sp>
        <p:nvSpPr>
          <p:cNvPr id="103" name="TextShape 5"/>
          <p:cNvSpPr txBox="1"/>
          <p:nvPr/>
        </p:nvSpPr>
        <p:spPr>
          <a:xfrm>
            <a:off x="91440" y="4937760"/>
            <a:ext cx="3474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Найдовший і найяскравіший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203,086 км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4" name="TextShape 6"/>
          <p:cNvSpPr txBox="1"/>
          <p:nvPr/>
        </p:nvSpPr>
        <p:spPr>
          <a:xfrm>
            <a:off x="3749040" y="3108960"/>
            <a:ext cx="6217920" cy="177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Кратер має форму людського сліду. Очевидно через те, що удар метеорита відбувся під дуже гострим кутом до поверхні місяця і він ще й просунувся по поверхні. На це також вказує напрям променів.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Table 1"/>
          <p:cNvGraphicFramePr/>
          <p:nvPr/>
        </p:nvGraphicFramePr>
        <p:xfrm>
          <a:off x="333720" y="136080"/>
          <a:ext cx="9084240" cy="4069800"/>
        </p:xfrm>
        <a:graphic>
          <a:graphicData uri="http://schemas.openxmlformats.org/drawingml/2006/table">
            <a:tbl>
              <a:tblPr/>
              <a:tblGrid>
                <a:gridCol w="1816920"/>
                <a:gridCol w="1816920"/>
                <a:gridCol w="1817280"/>
                <a:gridCol w="1816920"/>
                <a:gridCol w="1816560"/>
              </a:tblGrid>
              <a:tr h="8532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Назва кратера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Координати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Площа, км</a:t>
                      </a:r>
                      <a:r>
                        <a:rPr b="0" lang="en-US" sz="1800" spc="-1" strike="noStrike" baseline="27000">
                          <a:latin typeface="Times New Roman"/>
                        </a:rPr>
                        <a:t>2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Довжина найяскравішого променя, км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Довжина найдовшого променя, км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5364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Тихо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S, 348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5828,133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815.626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1266.943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364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Коперник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N, 340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6429,189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564.172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712.165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364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Кеплер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10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S, 161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696,315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408.182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420.703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364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Прокл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16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N, 47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646,277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387.806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520.600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53640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Аристарх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24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N, 312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1167,948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70.921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ui-monospace;SFMono-Regular"/>
                        </a:rPr>
                        <a:t>298.180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534960"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latin typeface="Times New Roman"/>
                        </a:rPr>
                        <a:t>Шіллєр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51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S, 320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mbria Math"/>
                        </a:rPr>
                        <a:t>°</a:t>
                      </a: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Liberation Serif;Times New Roman"/>
                        </a:rPr>
                        <a:t>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9353,822 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203,086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>
                      <a:noAutofit/>
                    </a:bodyPr>
                    <a:p>
                      <a:pPr algn="ctr"/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203,086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106" name="TextShape 2"/>
          <p:cNvSpPr txBox="1"/>
          <p:nvPr/>
        </p:nvSpPr>
        <p:spPr>
          <a:xfrm>
            <a:off x="548640" y="4205880"/>
            <a:ext cx="8686800" cy="135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>
              <a:lnSpc>
                <a:spcPct val="150000"/>
              </a:lnSpc>
            </a:pPr>
            <a:r>
              <a:rPr b="0" lang="en-US" sz="20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Дані таблиці показують, що не завжди кратери з більшою площею мають довші і яскравіші промені. Це підтверджує те, що з часом промені темнішають і зникають під дією жорсткого випромінювання.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0" y="91440"/>
            <a:ext cx="10149840" cy="530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>
              <a:lnSpc>
                <a:spcPct val="150000"/>
              </a:lnSpc>
            </a:pPr>
            <a:r>
              <a:rPr b="1" i="1" lang="en-US" sz="2800" spc="-1" strike="noStrike">
                <a:solidFill>
                  <a:srgbClr val="ffff00"/>
                </a:solidFill>
                <a:latin typeface="Times New Roman"/>
              </a:rPr>
              <a:t>Висновки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i="1" lang="en-US" sz="2800" spc="-1" strike="noStrike">
                <a:solidFill>
                  <a:srgbClr val="ffff00"/>
                </a:solidFill>
                <a:latin typeface="Times New Roman"/>
              </a:rPr>
              <a:t>Працюючи над проектом ми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провели візуальне спостереження Місяця;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зробили фотографії його поверхні через телескоп за допомогою камери мобільного телефона;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опрацювали наукову та науково-популярну літературу.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Через недостатню якість зроблених фотографій знайшли чіткі зображення поверхні Місяця в Інтернеті, знайшли кратери, які мають промені, встановили причину їх появи та зникнення.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Використовуючи програму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Lunar/LROC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Quick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Map,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визначили координати, площу, довжину найяскравіших та найдовших променів.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Дійшли висновку, що довжина і яскравість променів не завжди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залежить від площі кратера, що пояснюється їхнім зниканням з часом під дією жорсткого випромінювання.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0" y="121320"/>
            <a:ext cx="10080000" cy="4897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Використані джерела</a:t>
            </a:r>
            <a:endParaRPr b="1" lang="en-US" sz="24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24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1. Пришляк М.П. Астрономія (рівень стандарту, за навчальною програмою авторського колективу  під керівництвом Яцківа Я.С.): підручник для 11 кл. закл. загал. серед. освіти. Харків: Видавництво “Ранок”, 2019. 144с.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2. Тола Х. Атлас астрономії. Переклад з англ. О.В. Буйвол. - Х: Вид-во “Ранок”, 2006,  96с.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3.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  <a:hlinkClick r:id="rId2"/>
              </a:rPr>
              <a:t>https://www.youtube.com/watch?v=cJ1ODB721Mw&amp;t=9s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</a:rPr>
              <a:t>4. </a:t>
            </a:r>
            <a:r>
              <a:rPr b="1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  <a:hlinkClick r:id="rId3"/>
              </a:rPr>
              <a:t>https://planetarium-kharkov.org/?q=suputnyk-zemli-misjac-cherez-amator-telescop-photo-i-video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1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</a:rPr>
              <a:t>5. </a:t>
            </a:r>
            <a:r>
              <a:rPr b="1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  <a:hlinkClick r:id="rId4"/>
              </a:rPr>
              <a:t>https://www.easyzoom.com/imageaccess/40d920f226e9451cba72a74430be5fd2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</a:rPr>
              <a:t>6.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Liberation Mono;Courier New"/>
                <a:hlinkClick r:id="rId5"/>
              </a:rPr>
              <a:t>https://www.patreon.com/ajamesmccarthy</a:t>
            </a:r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endParaRPr b="1" lang="en-US" sz="1800" spc="-1" strike="noStrike">
              <a:solidFill>
                <a:srgbClr val="ffff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529560" y="1617120"/>
            <a:ext cx="9071640" cy="112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8000" spc="-1" strike="noStrike">
                <a:solidFill>
                  <a:srgbClr val="ffff00"/>
                </a:solidFill>
                <a:latin typeface="Times New Roman"/>
              </a:rPr>
              <a:t>Дякую за увагу!</a:t>
            </a:r>
            <a:endParaRPr b="0" lang="en-US" sz="8000" spc="-1" strike="noStrike">
              <a:solidFill>
                <a:srgbClr val="ffff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82880" y="182880"/>
            <a:ext cx="9784080" cy="56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i="1" lang="en-US" sz="3200" spc="-1" strike="noStrike">
                <a:solidFill>
                  <a:srgbClr val="ffff00"/>
                </a:solidFill>
                <a:latin typeface="Times New Roman"/>
              </a:rPr>
              <a:t>Мета проекту: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2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дослідити кратери,</a:t>
            </a:r>
            <a:r>
              <a:rPr b="0" lang="en-US" sz="2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що мають  </a:t>
            </a:r>
            <a:r>
              <a:rPr b="0" lang="uk-UA" sz="2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промені на поверхні Місяця.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i="1" lang="uk-UA" sz="32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Завдання проекту: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спостереження поверхні Місяця за допомогою шкільного телескопа;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опрацювання наукової та науково-популярної літератури; пошук та аналіз фотографій кратерів на Місяці;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встановлення причин наявності променів у деяких місячних кратерів; </a:t>
            </a:r>
            <a:endParaRPr b="0" lang="en-US" sz="2400" spc="-1" strike="noStrike">
              <a:latin typeface="Arial"/>
            </a:endParaRPr>
          </a:p>
          <a:p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дослідження кратерів, що мають промені за допомогою програми </a:t>
            </a:r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Lunar/LROC QuickMap </a:t>
            </a: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(визначення координат кратерів, їх площі та довжин найдовшого та найяскравішого променів).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0" y="182880"/>
            <a:ext cx="10080000" cy="4388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>
              <a:lnSpc>
                <a:spcPct val="15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Об'єкт дослідження:</a:t>
            </a: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природний супутник Землі – Місяць.</a:t>
            </a:r>
            <a:endParaRPr b="0" lang="uk-UA" sz="1800" spc="-1" strike="noStrike">
              <a:solidFill>
                <a:srgbClr val="ffff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Предмет дослідження:</a:t>
            </a: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кратери з променями на поверхні Місяця.</a:t>
            </a:r>
            <a:endParaRPr b="0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Актуальність дослідження 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полягає в тому, що вченими в перспективі розглядається можливість створення поселення на Місяці. Тому необхідно вивчати наш природній супутник. Робота над проектом також сприяє підвищенню інтересу в учнів до вивчення природничих наук, зокрема-астрономії.</a:t>
            </a:r>
            <a:endParaRPr b="0" lang="en-US" sz="1800" spc="-1" strike="noStrike">
              <a:solidFill>
                <a:srgbClr val="ffff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b="1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Внесок автора 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полягає в тому, що ми за допомогою програми 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Lunar/LROC QuickMap дослідили кратери, які мають промені, визначили їхні координати, площі, довжини найбільших і найяскравіших променів,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встановили, що довжина променів не завжди більша у тих кратерів, які мають більшу площу, запропонували власні пояснення особливостей деяких кратерів.</a:t>
            </a:r>
            <a:endParaRPr b="0" lang="en-US" sz="1800" spc="-1" strike="noStrike">
              <a:solidFill>
                <a:srgbClr val="ffff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91440" y="274320"/>
            <a:ext cx="9692640" cy="531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i="1" lang="en-US" sz="2800" spc="-1" strike="noStrike">
                <a:solidFill>
                  <a:srgbClr val="ffff00"/>
                </a:solidFill>
                <a:latin typeface="Times New Roman"/>
              </a:rPr>
              <a:t>І етап роботи</a:t>
            </a:r>
            <a:endParaRPr b="0" lang="en-US" sz="28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Спостереження Місяця за допомогою шкільного телескопа.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(телескоп менісковий Максутова)</a:t>
            </a:r>
            <a:endParaRPr b="0" lang="en-US" sz="2400" spc="-1" strike="noStrike">
              <a:latin typeface="Arial"/>
            </a:endParaRPr>
          </a:p>
          <a:p>
            <a:pPr algn="ctr"/>
            <a:endParaRPr b="0" lang="en-US" sz="2400" spc="-1" strike="noStrike">
              <a:latin typeface="Arial"/>
            </a:endParaRPr>
          </a:p>
          <a:p>
            <a:pPr algn="ctr"/>
            <a:r>
              <a:rPr b="1" i="1" lang="en-US" sz="3200" spc="-1" strike="noStrike">
                <a:solidFill>
                  <a:srgbClr val="ffff00"/>
                </a:solidFill>
                <a:latin typeface="Times New Roman"/>
              </a:rPr>
              <a:t>Результати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Спостерігаючи Місяць в телескоп ми побачили що вся видима поверхня місяця вкрита кратерами, деякі з них мають промені.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uk-UA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Спробувавши сфотографувати поверхню Місяця через телескоп за допомогою смартфона ми отримали нечіткі фотографії.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endParaRPr b="0" lang="en-US" sz="2400" spc="-1" strike="noStrike">
              <a:latin typeface="Arial"/>
            </a:endParaRPr>
          </a:p>
          <a:p>
            <a:pPr algn="ctr"/>
            <a:endParaRPr b="0" lang="en-US" sz="2400" spc="-1" strike="noStrike">
              <a:latin typeface="Arial"/>
            </a:endParaRPr>
          </a:p>
        </p:txBody>
      </p:sp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8778240" y="4210920"/>
            <a:ext cx="1226520" cy="136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91440" y="143640"/>
            <a:ext cx="9784080" cy="503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i="1" lang="en-US" sz="2800" spc="-1" strike="noStrike">
                <a:solidFill>
                  <a:srgbClr val="ffff00"/>
                </a:solidFill>
                <a:latin typeface="Times New Roman"/>
              </a:rPr>
              <a:t>ІІ етап роботи</a:t>
            </a:r>
            <a:endParaRPr b="0" lang="en-US" sz="2800" spc="-1" strike="noStrike">
              <a:latin typeface="Arial"/>
            </a:endParaRPr>
          </a:p>
          <a:p>
            <a:pPr algn="ctr"/>
            <a:r>
              <a:rPr b="1" i="1" lang="en-US" sz="2400" spc="-1" strike="noStrike">
                <a:solidFill>
                  <a:srgbClr val="ffff00"/>
                </a:solidFill>
                <a:latin typeface="Times New Roman"/>
              </a:rPr>
              <a:t>Вивчення наукової та науково-популярної літератури та інтернет-джерел</a:t>
            </a:r>
            <a:endParaRPr b="0" lang="en-US" sz="2400" spc="-1" strike="noStrike">
              <a:latin typeface="Arial"/>
            </a:endParaRPr>
          </a:p>
          <a:p>
            <a:pPr algn="ctr"/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ffff00"/>
                </a:solidFill>
                <a:latin typeface="Times New Roman"/>
              </a:rPr>
              <a:t>Місяць - єдиний природний супутник Землі, другий за яскравістю на земному небосхилі після Сонця, п’ятий за величиною супутник планет Сонячної системи.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Кратер — це чашоподібне утворення на поверхні Місяця. Більшість м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ісячн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их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кратер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ів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– це сліди від ударів метеоритів.</a:t>
            </a:r>
            <a:r>
              <a:rPr b="0" lang="en-US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Кратери невеликого розміру мають вулканічне походження або виникли внаслідок провалів поверхні Місяця в підземні порожнини. </a:t>
            </a:r>
            <a:r>
              <a:rPr b="0" lang="uk-UA" sz="18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Деякі з них мають чіткі світлі промені, інші – тьмяніші, а деякі – ледь помітні. Ці промені утворилися внаслідок розлітання місячного грунту та породи метеоритів під час удару. З часом промені тьмяніють під дією жорсткого випромінювання.</a:t>
            </a:r>
            <a:endParaRPr b="0" lang="en-US" sz="1800" spc="-1" strike="noStrike">
              <a:latin typeface="Arial"/>
            </a:endParaRPr>
          </a:p>
          <a:p>
            <a:pPr algn="ctr"/>
            <a:endParaRPr b="0" lang="en-US" sz="18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>
            <a:off x="3931920" y="4269240"/>
            <a:ext cx="2468880" cy="138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3383280" y="11880"/>
            <a:ext cx="6627240" cy="5669640"/>
          </a:xfrm>
          <a:prstGeom prst="rect">
            <a:avLst/>
          </a:prstGeom>
          <a:ln>
            <a:noFill/>
          </a:ln>
        </p:spPr>
      </p:pic>
      <p:sp>
        <p:nvSpPr>
          <p:cNvPr id="51" name="TextShape 1"/>
          <p:cNvSpPr txBox="1"/>
          <p:nvPr/>
        </p:nvSpPr>
        <p:spPr>
          <a:xfrm>
            <a:off x="274320" y="1724040"/>
            <a:ext cx="2651760" cy="1438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Більшість елементів рельєфу Місяця мають назви.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91440" y="182880"/>
            <a:ext cx="9875520" cy="211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i="1" lang="en-US" sz="2400" spc="-1" strike="noStrike">
                <a:solidFill>
                  <a:srgbClr val="ffff00"/>
                </a:solidFill>
                <a:latin typeface="Times New Roman"/>
              </a:rPr>
              <a:t>ІІІ етап роботи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1" i="1" lang="en-US" sz="2400" spc="-1" strike="noStrike">
                <a:solidFill>
                  <a:srgbClr val="ffff00"/>
                </a:solidFill>
                <a:latin typeface="Times New Roman"/>
              </a:rPr>
              <a:t>Дослідження поверхні Місяця за допомогою програми </a:t>
            </a:r>
            <a:r>
              <a:rPr b="1" i="1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Lunar/LROC</a:t>
            </a:r>
            <a:r>
              <a:rPr b="1" i="1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 </a:t>
            </a:r>
            <a:r>
              <a:rPr b="1" i="1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QuickMap</a:t>
            </a:r>
            <a:endParaRPr b="0" lang="en-US" sz="2400" spc="-1" strike="noStrike">
              <a:latin typeface="Arial"/>
            </a:endParaRPr>
          </a:p>
          <a:p>
            <a:pPr algn="ctr"/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Використовуючи програму Lunar/LROC QuickMap  ми детально вивчили поверхню Місяця, а саме кратери, які мають промені.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3" name="" descr=""/>
          <p:cNvPicPr/>
          <p:nvPr/>
        </p:nvPicPr>
        <p:blipFill>
          <a:blip r:embed="rId2"/>
          <a:stretch/>
        </p:blipFill>
        <p:spPr>
          <a:xfrm>
            <a:off x="182880" y="2366640"/>
            <a:ext cx="2296440" cy="1290960"/>
          </a:xfrm>
          <a:prstGeom prst="rect">
            <a:avLst/>
          </a:prstGeom>
          <a:ln>
            <a:noFill/>
          </a:ln>
        </p:spPr>
      </p:pic>
      <p:sp>
        <p:nvSpPr>
          <p:cNvPr id="54" name="TextShape 2"/>
          <p:cNvSpPr txBox="1"/>
          <p:nvPr/>
        </p:nvSpPr>
        <p:spPr>
          <a:xfrm>
            <a:off x="914400" y="3677040"/>
            <a:ext cx="91440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Тихо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3"/>
          <a:stretch/>
        </p:blipFill>
        <p:spPr>
          <a:xfrm>
            <a:off x="2926080" y="2366640"/>
            <a:ext cx="2194560" cy="1233720"/>
          </a:xfrm>
          <a:prstGeom prst="rect">
            <a:avLst/>
          </a:prstGeom>
          <a:ln>
            <a:noFill/>
          </a:ln>
        </p:spPr>
      </p:pic>
      <p:sp>
        <p:nvSpPr>
          <p:cNvPr id="56" name="TextShape 3"/>
          <p:cNvSpPr txBox="1"/>
          <p:nvPr/>
        </p:nvSpPr>
        <p:spPr>
          <a:xfrm>
            <a:off x="3383280" y="3600360"/>
            <a:ext cx="1463040" cy="529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Коперник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4"/>
          <a:stretch/>
        </p:blipFill>
        <p:spPr>
          <a:xfrm>
            <a:off x="5566680" y="2377440"/>
            <a:ext cx="2114280" cy="1188720"/>
          </a:xfrm>
          <a:prstGeom prst="rect">
            <a:avLst/>
          </a:prstGeom>
          <a:ln>
            <a:noFill/>
          </a:ln>
        </p:spPr>
      </p:pic>
      <p:sp>
        <p:nvSpPr>
          <p:cNvPr id="58" name="TextShape 4"/>
          <p:cNvSpPr txBox="1"/>
          <p:nvPr/>
        </p:nvSpPr>
        <p:spPr>
          <a:xfrm>
            <a:off x="6035040" y="3596040"/>
            <a:ext cx="128016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Кеплер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5"/>
          <a:stretch/>
        </p:blipFill>
        <p:spPr>
          <a:xfrm>
            <a:off x="7955280" y="2377440"/>
            <a:ext cx="2011680" cy="1131120"/>
          </a:xfrm>
          <a:prstGeom prst="rect">
            <a:avLst/>
          </a:prstGeom>
          <a:ln>
            <a:noFill/>
          </a:ln>
        </p:spPr>
      </p:pic>
      <p:sp>
        <p:nvSpPr>
          <p:cNvPr id="60" name="TextShape 5"/>
          <p:cNvSpPr txBox="1"/>
          <p:nvPr/>
        </p:nvSpPr>
        <p:spPr>
          <a:xfrm>
            <a:off x="8412480" y="3508560"/>
            <a:ext cx="128016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Прокл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6"/>
          <a:stretch/>
        </p:blipFill>
        <p:spPr>
          <a:xfrm>
            <a:off x="1141200" y="4123080"/>
            <a:ext cx="2424960" cy="1363320"/>
          </a:xfrm>
          <a:prstGeom prst="rect">
            <a:avLst/>
          </a:prstGeom>
          <a:ln>
            <a:noFill/>
          </a:ln>
        </p:spPr>
      </p:pic>
      <p:sp>
        <p:nvSpPr>
          <p:cNvPr id="62" name="TextShape 6"/>
          <p:cNvSpPr txBox="1"/>
          <p:nvPr/>
        </p:nvSpPr>
        <p:spPr>
          <a:xfrm>
            <a:off x="3476880" y="5039640"/>
            <a:ext cx="173736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Аристарх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7"/>
          <a:stretch/>
        </p:blipFill>
        <p:spPr>
          <a:xfrm>
            <a:off x="5486400" y="4114800"/>
            <a:ext cx="2333520" cy="1311840"/>
          </a:xfrm>
          <a:prstGeom prst="rect">
            <a:avLst/>
          </a:prstGeom>
          <a:ln>
            <a:noFill/>
          </a:ln>
        </p:spPr>
      </p:pic>
      <p:sp>
        <p:nvSpPr>
          <p:cNvPr id="64" name="TextShape 7"/>
          <p:cNvSpPr txBox="1"/>
          <p:nvPr/>
        </p:nvSpPr>
        <p:spPr>
          <a:xfrm>
            <a:off x="7829640" y="5048640"/>
            <a:ext cx="16459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Шіллєр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3749040" y="29880"/>
            <a:ext cx="256032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Кратер Тихо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181440" y="731520"/>
            <a:ext cx="2927520" cy="1645920"/>
          </a:xfrm>
          <a:prstGeom prst="rect">
            <a:avLst/>
          </a:prstGeom>
          <a:ln>
            <a:noFill/>
          </a:ln>
        </p:spPr>
      </p:pic>
      <p:sp>
        <p:nvSpPr>
          <p:cNvPr id="67" name="TextShape 2"/>
          <p:cNvSpPr txBox="1"/>
          <p:nvPr/>
        </p:nvSpPr>
        <p:spPr>
          <a:xfrm>
            <a:off x="91440" y="2468880"/>
            <a:ext cx="3017520" cy="605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Координати: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43</a:t>
            </a:r>
            <a:r>
              <a:rPr b="0" lang="ru-RU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S, 348</a:t>
            </a:r>
            <a:r>
              <a:rPr b="0" lang="en-US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3"/>
          <a:stretch/>
        </p:blipFill>
        <p:spPr>
          <a:xfrm>
            <a:off x="3453840" y="731520"/>
            <a:ext cx="2946960" cy="1656720"/>
          </a:xfrm>
          <a:prstGeom prst="rect">
            <a:avLst/>
          </a:prstGeom>
          <a:ln>
            <a:noFill/>
          </a:ln>
        </p:spPr>
      </p:pic>
      <p:sp>
        <p:nvSpPr>
          <p:cNvPr id="69" name="TextShape 3"/>
          <p:cNvSpPr txBox="1"/>
          <p:nvPr/>
        </p:nvSpPr>
        <p:spPr>
          <a:xfrm>
            <a:off x="3291840" y="2468880"/>
            <a:ext cx="2743200" cy="36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ui-monospace;SFMono-Regular"/>
                <a:ea typeface="Microsoft YaHei"/>
              </a:rPr>
              <a:t>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Площа 5828,133 км</a:t>
            </a:r>
            <a:r>
              <a:rPr b="0" lang="ru-RU" sz="1800" spc="-1" strike="noStrike" baseline="33000">
                <a:solidFill>
                  <a:srgbClr val="ffff00"/>
                </a:solidFill>
                <a:latin typeface="ui-monospace;SFMono-Regular"/>
                <a:ea typeface="Microsoft YaHei"/>
              </a:rPr>
              <a:t>2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4"/>
          <a:stretch/>
        </p:blipFill>
        <p:spPr>
          <a:xfrm>
            <a:off x="6858000" y="731520"/>
            <a:ext cx="2835360" cy="1594080"/>
          </a:xfrm>
          <a:prstGeom prst="rect">
            <a:avLst/>
          </a:prstGeom>
          <a:ln>
            <a:noFill/>
          </a:ln>
        </p:spPr>
      </p:pic>
      <p:sp>
        <p:nvSpPr>
          <p:cNvPr id="71" name="TextShape 4"/>
          <p:cNvSpPr txBox="1"/>
          <p:nvPr/>
        </p:nvSpPr>
        <p:spPr>
          <a:xfrm>
            <a:off x="6126480" y="2483280"/>
            <a:ext cx="3953520" cy="625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Найдовший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1266.943 км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5"/>
          <a:stretch/>
        </p:blipFill>
        <p:spPr>
          <a:xfrm>
            <a:off x="3179160" y="3237120"/>
            <a:ext cx="3200400" cy="1798920"/>
          </a:xfrm>
          <a:prstGeom prst="rect">
            <a:avLst/>
          </a:prstGeom>
          <a:ln>
            <a:noFill/>
          </a:ln>
        </p:spPr>
      </p:pic>
      <p:sp>
        <p:nvSpPr>
          <p:cNvPr id="73" name="TextShape 5"/>
          <p:cNvSpPr txBox="1"/>
          <p:nvPr/>
        </p:nvSpPr>
        <p:spPr>
          <a:xfrm>
            <a:off x="2651760" y="5212080"/>
            <a:ext cx="4206240" cy="43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Найяскравіший промінь </a:t>
            </a:r>
            <a:r>
              <a:rPr b="0" lang="en-US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815.626 км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3931920" y="560880"/>
            <a:ext cx="2286000" cy="764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2400" spc="-1" strike="noStrike">
                <a:solidFill>
                  <a:srgbClr val="ffff00"/>
                </a:solidFill>
                <a:latin typeface="Times New Roman"/>
              </a:rPr>
              <a:t>Кратер Прокл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135360" y="1174320"/>
            <a:ext cx="2790720" cy="1568880"/>
          </a:xfrm>
          <a:prstGeom prst="rect">
            <a:avLst/>
          </a:prstGeom>
          <a:ln>
            <a:noFill/>
          </a:ln>
        </p:spPr>
      </p:pic>
      <p:sp>
        <p:nvSpPr>
          <p:cNvPr id="76" name="TextShape 2"/>
          <p:cNvSpPr txBox="1"/>
          <p:nvPr/>
        </p:nvSpPr>
        <p:spPr>
          <a:xfrm>
            <a:off x="182880" y="2834640"/>
            <a:ext cx="2651760" cy="457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Координати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16</a:t>
            </a:r>
            <a:r>
              <a:rPr b="0" lang="ru-RU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N, 47</a:t>
            </a:r>
            <a:r>
              <a:rPr b="0" lang="en-US" sz="1800" spc="-1" strike="noStrike">
                <a:solidFill>
                  <a:srgbClr val="ffff00"/>
                </a:solidFill>
                <a:latin typeface="Cambria Math"/>
                <a:ea typeface="Microsoft YaHei"/>
              </a:rPr>
              <a:t>°</a:t>
            </a:r>
            <a:r>
              <a:rPr b="0" lang="en-US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474720" y="1109520"/>
            <a:ext cx="2743200" cy="1542240"/>
          </a:xfrm>
          <a:prstGeom prst="rect">
            <a:avLst/>
          </a:prstGeom>
          <a:ln>
            <a:noFill/>
          </a:ln>
        </p:spPr>
      </p:pic>
      <p:sp>
        <p:nvSpPr>
          <p:cNvPr id="78" name="TextShape 3"/>
          <p:cNvSpPr txBox="1"/>
          <p:nvPr/>
        </p:nvSpPr>
        <p:spPr>
          <a:xfrm>
            <a:off x="3566160" y="2834640"/>
            <a:ext cx="2651760" cy="36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Площа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646,277 км</a:t>
            </a:r>
            <a:r>
              <a:rPr b="0" lang="ru-RU" sz="1800" spc="-1" strike="noStrike" baseline="33000">
                <a:solidFill>
                  <a:srgbClr val="ffff00"/>
                </a:solidFill>
                <a:latin typeface="ui-monospace;SFMono-Regular"/>
                <a:ea typeface="Microsoft YaHei"/>
              </a:rPr>
              <a:t>2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4"/>
          <a:stretch/>
        </p:blipFill>
        <p:spPr>
          <a:xfrm>
            <a:off x="6858000" y="1097280"/>
            <a:ext cx="2764800" cy="1554480"/>
          </a:xfrm>
          <a:prstGeom prst="rect">
            <a:avLst/>
          </a:prstGeom>
          <a:ln>
            <a:noFill/>
          </a:ln>
        </p:spPr>
      </p:pic>
      <p:sp>
        <p:nvSpPr>
          <p:cNvPr id="80" name="TextShape 4"/>
          <p:cNvSpPr txBox="1"/>
          <p:nvPr/>
        </p:nvSpPr>
        <p:spPr>
          <a:xfrm>
            <a:off x="6400800" y="2832120"/>
            <a:ext cx="356616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Найдовший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520.6 км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5"/>
          <a:stretch/>
        </p:blipFill>
        <p:spPr>
          <a:xfrm>
            <a:off x="548640" y="3383280"/>
            <a:ext cx="2744640" cy="1542960"/>
          </a:xfrm>
          <a:prstGeom prst="rect">
            <a:avLst/>
          </a:prstGeom>
          <a:ln>
            <a:noFill/>
          </a:ln>
        </p:spPr>
      </p:pic>
      <p:sp>
        <p:nvSpPr>
          <p:cNvPr id="82" name="TextShape 5"/>
          <p:cNvSpPr txBox="1"/>
          <p:nvPr/>
        </p:nvSpPr>
        <p:spPr>
          <a:xfrm>
            <a:off x="91440" y="5120640"/>
            <a:ext cx="4297680" cy="457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solidFill>
                  <a:srgbClr val="ffff00"/>
                </a:solidFill>
                <a:latin typeface="Arial"/>
              </a:rPr>
              <a:t>Найяскравіший промінь </a:t>
            </a:r>
            <a:r>
              <a:rPr b="0" lang="ru-RU" sz="1800" spc="-1" strike="noStrike">
                <a:solidFill>
                  <a:srgbClr val="ffff00"/>
                </a:solidFill>
                <a:latin typeface="ui-monospace;SFMono-Regular"/>
                <a:ea typeface="Microsoft YaHei"/>
              </a:rPr>
              <a:t>387.806 км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Microsoft YaHe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3" name="TextShape 6"/>
          <p:cNvSpPr txBox="1"/>
          <p:nvPr/>
        </p:nvSpPr>
        <p:spPr>
          <a:xfrm>
            <a:off x="3840480" y="3713760"/>
            <a:ext cx="5852160" cy="110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Microsoft YaHei"/>
              </a:rPr>
              <a:t>Прогалина в променевій системі вказує на те, що  удар був саме з боку прогалини під певним кутом.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" name="TextShape 7"/>
          <p:cNvSpPr txBox="1"/>
          <p:nvPr/>
        </p:nvSpPr>
        <p:spPr>
          <a:xfrm>
            <a:off x="2743200" y="91440"/>
            <a:ext cx="4480560" cy="427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ctr"/>
            <a:r>
              <a:rPr b="1" i="1" lang="en-US" sz="2400" spc="-1" strike="noStrike">
                <a:solidFill>
                  <a:srgbClr val="ffff00"/>
                </a:solidFill>
                <a:latin typeface="Times New Roman"/>
              </a:rPr>
              <a:t>“</a:t>
            </a:r>
            <a:r>
              <a:rPr b="1" i="1" lang="en-US" sz="2400" spc="-1" strike="noStrike">
                <a:solidFill>
                  <a:srgbClr val="ffff00"/>
                </a:solidFill>
                <a:latin typeface="Times New Roman"/>
              </a:rPr>
              <a:t>Особливі” кратери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Application>LibreOffice/6.3.1.2$Windows_x86 LibreOffice_project/b79626edf0065ac373bd1df5c28bd630b4424273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2024-04-02T12:56:17Z</dcterms:created>
  <dc:creator/>
  <dc:description/>
  <dc:language>en-US</dc:language>
  <cp:lastModifiedBy/>
  <dcterms:modified xsi:type="dcterms:W3CDTF">2024-04-11T13:06:52Z</dcterms:modified>
  <cp:revision>6</cp:revision>
  <dc:subject/>
  <dc:title/>
</cp:coreProperties>
</file>