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lear Sans Bold Italics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lear Sans Italics" charset="0"/>
      <p:regular r:id="rId20"/>
    </p:embeddedFont>
    <p:embeddedFont>
      <p:font typeface="Clear Sans Medium Italics" charset="0"/>
      <p:regular r:id="rId21"/>
    </p:embeddedFont>
    <p:embeddedFont>
      <p:font typeface="Clear Sans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138" autoAdjust="0"/>
  </p:normalViewPr>
  <p:slideViewPr>
    <p:cSldViewPr>
      <p:cViewPr>
        <p:scale>
          <a:sx n="100" d="100"/>
          <a:sy n="100" d="100"/>
        </p:scale>
        <p:origin x="966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28D49-7D3A-494F-B5E7-52A08243FC93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7B96D-4054-4630-8E91-74105FC899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7B96D-4054-4630-8E91-74105FC8992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3.png"/><Relationship Id="rId1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9.svg"/><Relationship Id="rId17" Type="http://schemas.openxmlformats.org/officeDocument/2006/relationships/image" Target="../media/image1.png"/><Relationship Id="rId2" Type="http://schemas.openxmlformats.org/officeDocument/2006/relationships/image" Target="../media/image7.gif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1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10" Type="http://schemas.openxmlformats.org/officeDocument/2006/relationships/image" Target="../media/image24.jpeg"/><Relationship Id="rId4" Type="http://schemas.openxmlformats.org/officeDocument/2006/relationships/image" Target="../media/image22.pn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50304" y="1249009"/>
            <a:ext cx="2693696" cy="2774406"/>
          </a:xfrm>
          <a:custGeom>
            <a:avLst/>
            <a:gdLst/>
            <a:ahLst/>
            <a:cxnLst/>
            <a:rect l="l" t="t" r="r" b="b"/>
            <a:pathLst>
              <a:path w="2693696" h="2774406">
                <a:moveTo>
                  <a:pt x="0" y="0"/>
                </a:moveTo>
                <a:lnTo>
                  <a:pt x="2693696" y="0"/>
                </a:lnTo>
                <a:lnTo>
                  <a:pt x="2693696" y="2774405"/>
                </a:lnTo>
                <a:lnTo>
                  <a:pt x="0" y="2774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38765" y="1028700"/>
            <a:ext cx="498641" cy="220309"/>
          </a:xfrm>
          <a:custGeom>
            <a:avLst/>
            <a:gdLst/>
            <a:ahLst/>
            <a:cxnLst/>
            <a:rect l="l" t="t" r="r" b="b"/>
            <a:pathLst>
              <a:path w="498641" h="220309">
                <a:moveTo>
                  <a:pt x="0" y="0"/>
                </a:moveTo>
                <a:lnTo>
                  <a:pt x="498642" y="0"/>
                </a:lnTo>
                <a:lnTo>
                  <a:pt x="498642" y="220309"/>
                </a:lnTo>
                <a:lnTo>
                  <a:pt x="0" y="2203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7178600" y="6500943"/>
            <a:ext cx="10139015" cy="4762"/>
          </a:xfrm>
          <a:prstGeom prst="line">
            <a:avLst/>
          </a:prstGeom>
          <a:ln w="28575" cap="flat">
            <a:solidFill>
              <a:srgbClr val="D6AE8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-1491356"/>
            <a:ext cx="6450304" cy="15994122"/>
            <a:chOff x="6350" y="0"/>
            <a:chExt cx="2489200" cy="6172200"/>
          </a:xfrm>
        </p:grpSpPr>
        <p:sp>
          <p:nvSpPr>
            <p:cNvPr id="6" name="Freeform 6"/>
            <p:cNvSpPr/>
            <p:nvPr/>
          </p:nvSpPr>
          <p:spPr>
            <a:xfrm>
              <a:off x="82550" y="38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6"/>
              <a:stretch>
                <a:fillRect l="-1539" r="-99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82550" y="3086100"/>
              <a:ext cx="2349500" cy="3048000"/>
            </a:xfrm>
            <a:custGeom>
              <a:avLst/>
              <a:gdLst/>
              <a:ahLst/>
              <a:cxnLst/>
              <a:rect l="l" t="t" r="r" b="b"/>
              <a:pathLst>
                <a:path w="2349500" h="3048000">
                  <a:moveTo>
                    <a:pt x="2349500" y="3048000"/>
                  </a:moveTo>
                  <a:lnTo>
                    <a:pt x="0" y="3048000"/>
                  </a:lnTo>
                  <a:lnTo>
                    <a:pt x="0" y="0"/>
                  </a:lnTo>
                  <a:lnTo>
                    <a:pt x="2349500" y="0"/>
                  </a:lnTo>
                  <a:lnTo>
                    <a:pt x="2349500" y="3048000"/>
                  </a:lnTo>
                  <a:close/>
                </a:path>
              </a:pathLst>
            </a:custGeom>
            <a:blipFill>
              <a:blip r:embed="rId7"/>
              <a:stretch>
                <a:fillRect l="-270" t="-4885" r="270" b="-4885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350" y="0"/>
              <a:ext cx="2489200" cy="6172200"/>
            </a:xfrm>
            <a:custGeom>
              <a:avLst/>
              <a:gdLst/>
              <a:ahLst/>
              <a:cxnLst/>
              <a:rect l="l" t="t" r="r" b="b"/>
              <a:pathLst>
                <a:path w="2489200" h="6172200">
                  <a:moveTo>
                    <a:pt x="2489200" y="6172200"/>
                  </a:moveTo>
                  <a:lnTo>
                    <a:pt x="0" y="6172200"/>
                  </a:lnTo>
                  <a:lnTo>
                    <a:pt x="0" y="0"/>
                  </a:lnTo>
                  <a:lnTo>
                    <a:pt x="2489200" y="0"/>
                  </a:lnTo>
                  <a:lnTo>
                    <a:pt x="2489200" y="6172200"/>
                  </a:lnTo>
                  <a:close/>
                </a:path>
              </a:pathLst>
            </a:custGeom>
            <a:blipFill>
              <a:blip r:embed="rId8"/>
              <a:stretch>
                <a:fillRect l="-255" t="-20" r="255" b="-2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7178600" y="1839332"/>
            <a:ext cx="10624017" cy="498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0"/>
              </a:lnSpc>
            </a:pPr>
            <a:r>
              <a:rPr lang="en-US" sz="8900">
                <a:solidFill>
                  <a:srgbClr val="FFF8CD"/>
                </a:solidFill>
                <a:latin typeface="Clear Sans Bold Italics"/>
              </a:rPr>
              <a:t>Сліди роду Тарковських гербу Клямри у Києві</a:t>
            </a:r>
          </a:p>
          <a:p>
            <a:pPr>
              <a:lnSpc>
                <a:spcPts val="979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7178600" y="6975567"/>
            <a:ext cx="4876643" cy="329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63">
                <a:solidFill>
                  <a:srgbClr val="FFF8CD"/>
                </a:solidFill>
                <a:latin typeface="Clear Sans Bold Italics"/>
              </a:rPr>
              <a:t>Циганенко Дарія Сергіївна,</a:t>
            </a:r>
          </a:p>
          <a:p>
            <a:pPr>
              <a:lnSpc>
                <a:spcPts val="2940"/>
              </a:lnSpc>
            </a:pPr>
            <a:r>
              <a:rPr lang="en-US" sz="2100" spc="63">
                <a:solidFill>
                  <a:srgbClr val="FFF8CD"/>
                </a:solidFill>
                <a:latin typeface="Clear Sans Bold Italics"/>
              </a:rPr>
              <a:t>учениця 10 класу,</a:t>
            </a:r>
          </a:p>
          <a:p>
            <a:pPr>
              <a:lnSpc>
                <a:spcPts val="2940"/>
              </a:lnSpc>
            </a:pPr>
            <a:r>
              <a:rPr lang="en-US" sz="2100" spc="63">
                <a:solidFill>
                  <a:srgbClr val="FFF8CD"/>
                </a:solidFill>
                <a:latin typeface="Clear Sans Bold Italics"/>
              </a:rPr>
              <a:t>ліцею №144 ім. Г. Ващенка м. Києва,</a:t>
            </a:r>
          </a:p>
          <a:p>
            <a:pPr>
              <a:lnSpc>
                <a:spcPts val="2940"/>
              </a:lnSpc>
            </a:pPr>
            <a:r>
              <a:rPr lang="en-US" sz="2100" spc="63">
                <a:solidFill>
                  <a:srgbClr val="FFF8CD"/>
                </a:solidFill>
                <a:latin typeface="Clear Sans Bold Italics"/>
              </a:rPr>
              <a:t>вихованка секції «історичного краєзнавства» КЗПО «Київська Мала Академія Наук»</a:t>
            </a:r>
          </a:p>
          <a:p>
            <a:pPr>
              <a:lnSpc>
                <a:spcPts val="2660"/>
              </a:lnSpc>
            </a:pPr>
            <a:endParaRPr/>
          </a:p>
          <a:p>
            <a:pPr>
              <a:lnSpc>
                <a:spcPts val="294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2900749" y="6987540"/>
            <a:ext cx="4416865" cy="333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spc="63">
                <a:solidFill>
                  <a:srgbClr val="FFF8CD"/>
                </a:solidFill>
                <a:latin typeface="Clear Sans Bold Italics"/>
              </a:rPr>
              <a:t>Томазов Валерій В’ячеславович, </a:t>
            </a:r>
          </a:p>
          <a:p>
            <a:pPr algn="r">
              <a:lnSpc>
                <a:spcPts val="2940"/>
              </a:lnSpc>
            </a:pPr>
            <a:r>
              <a:rPr lang="en-US" sz="2100" spc="63">
                <a:solidFill>
                  <a:srgbClr val="FFF8CD"/>
                </a:solidFill>
                <a:latin typeface="Clear Sans Bold Italics"/>
              </a:rPr>
              <a:t>доктор історичних наук,</a:t>
            </a:r>
          </a:p>
          <a:p>
            <a:pPr algn="r">
              <a:lnSpc>
                <a:spcPts val="2940"/>
              </a:lnSpc>
            </a:pPr>
            <a:r>
              <a:rPr lang="en-US" sz="2100" spc="63">
                <a:solidFill>
                  <a:srgbClr val="FFF8CD"/>
                </a:solidFill>
                <a:latin typeface="Clear Sans Bold Italics"/>
              </a:rPr>
              <a:t> зав. сектору генеалогічних та геральдичних досліджень Інституту історії України НАН України</a:t>
            </a:r>
          </a:p>
          <a:p>
            <a:pPr algn="r">
              <a:lnSpc>
                <a:spcPts val="2940"/>
              </a:lnSpc>
            </a:pPr>
            <a:r>
              <a:rPr lang="en-US" sz="2100" spc="63">
                <a:solidFill>
                  <a:srgbClr val="FFF8CD"/>
                </a:solidFill>
                <a:latin typeface="Clear Sans Bold Italics"/>
              </a:rPr>
              <a:t> </a:t>
            </a:r>
          </a:p>
          <a:p>
            <a:pPr algn="r">
              <a:lnSpc>
                <a:spcPts val="2940"/>
              </a:lnSpc>
            </a:pPr>
            <a:endParaRPr/>
          </a:p>
          <a:p>
            <a:pPr algn="r">
              <a:lnSpc>
                <a:spcPts val="2940"/>
              </a:lnSpc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58085" y="-3438396"/>
            <a:ext cx="6284901" cy="6473213"/>
          </a:xfrm>
          <a:custGeom>
            <a:avLst/>
            <a:gdLst/>
            <a:ahLst/>
            <a:cxnLst/>
            <a:rect l="l" t="t" r="r" b="b"/>
            <a:pathLst>
              <a:path w="6284901" h="6473213">
                <a:moveTo>
                  <a:pt x="0" y="0"/>
                </a:moveTo>
                <a:lnTo>
                  <a:pt x="6284901" y="0"/>
                </a:lnTo>
                <a:lnTo>
                  <a:pt x="6284901" y="6473213"/>
                </a:lnTo>
                <a:lnTo>
                  <a:pt x="0" y="6473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H="1" flipV="1">
            <a:off x="4650288" y="1964327"/>
            <a:ext cx="0" cy="6663456"/>
          </a:xfrm>
          <a:prstGeom prst="line">
            <a:avLst/>
          </a:prstGeom>
          <a:ln w="28575" cap="flat">
            <a:solidFill>
              <a:srgbClr val="D6AE8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5332037" y="8140974"/>
            <a:ext cx="817978" cy="842487"/>
          </a:xfrm>
          <a:custGeom>
            <a:avLst/>
            <a:gdLst/>
            <a:ahLst/>
            <a:cxnLst/>
            <a:rect l="l" t="t" r="r" b="b"/>
            <a:pathLst>
              <a:path w="817978" h="842487">
                <a:moveTo>
                  <a:pt x="0" y="0"/>
                </a:moveTo>
                <a:lnTo>
                  <a:pt x="817978" y="0"/>
                </a:lnTo>
                <a:lnTo>
                  <a:pt x="817978" y="842487"/>
                </a:lnTo>
                <a:lnTo>
                  <a:pt x="0" y="842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619711" y="2077333"/>
            <a:ext cx="817978" cy="842487"/>
          </a:xfrm>
          <a:custGeom>
            <a:avLst/>
            <a:gdLst/>
            <a:ahLst/>
            <a:cxnLst/>
            <a:rect l="l" t="t" r="r" b="b"/>
            <a:pathLst>
              <a:path w="817978" h="842487">
                <a:moveTo>
                  <a:pt x="0" y="0"/>
                </a:moveTo>
                <a:lnTo>
                  <a:pt x="817978" y="0"/>
                </a:lnTo>
                <a:lnTo>
                  <a:pt x="817978" y="842487"/>
                </a:lnTo>
                <a:lnTo>
                  <a:pt x="0" y="842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0705503" y="686021"/>
            <a:ext cx="1915833" cy="1973236"/>
          </a:xfrm>
          <a:custGeom>
            <a:avLst/>
            <a:gdLst/>
            <a:ahLst/>
            <a:cxnLst/>
            <a:rect l="l" t="t" r="r" b="b"/>
            <a:pathLst>
              <a:path w="1915833" h="1973236">
                <a:moveTo>
                  <a:pt x="0" y="0"/>
                </a:moveTo>
                <a:lnTo>
                  <a:pt x="1915833" y="0"/>
                </a:lnTo>
                <a:lnTo>
                  <a:pt x="1915833" y="1973236"/>
                </a:lnTo>
                <a:lnTo>
                  <a:pt x="0" y="1973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173703" y="2344743"/>
            <a:ext cx="11960337" cy="402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0"/>
              </a:lnSpc>
            </a:pP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обумовлена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отриманими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результатами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дослідження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,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сформульованими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в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основних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положеннях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і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висновках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дослідження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.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Таким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чином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,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вперше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на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базі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архівних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джерел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та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опублікованих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матеріалів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виявлено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та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оприлюднено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відомості, а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також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проведено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їхню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систематизацію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у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формі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екскурсійного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100" dirty="0" err="1">
                <a:solidFill>
                  <a:srgbClr val="FFF8CD"/>
                </a:solidFill>
                <a:latin typeface="Clear Sans Italics"/>
              </a:rPr>
              <a:t>маршруту</a:t>
            </a:r>
            <a:r>
              <a:rPr lang="en-US" sz="3100" dirty="0">
                <a:solidFill>
                  <a:srgbClr val="FFF8CD"/>
                </a:solidFill>
                <a:latin typeface="Clear Sans Italics"/>
              </a:rPr>
              <a:t>.</a:t>
            </a:r>
          </a:p>
          <a:p>
            <a:pPr>
              <a:lnSpc>
                <a:spcPts val="4030"/>
              </a:lnSpc>
            </a:pPr>
            <a:endParaRPr/>
          </a:p>
          <a:p>
            <a:pPr>
              <a:lnSpc>
                <a:spcPts val="403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66013" y="2265185"/>
            <a:ext cx="4049412" cy="1596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2"/>
              </a:lnSpc>
            </a:pPr>
            <a:r>
              <a:rPr lang="en-US" sz="5701">
                <a:solidFill>
                  <a:srgbClr val="FFF8CD"/>
                </a:solidFill>
                <a:latin typeface="Clear Sans Medium Italics"/>
              </a:rPr>
              <a:t>Наукова новизна: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6013" y="5930967"/>
            <a:ext cx="4049412" cy="1512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5401">
                <a:solidFill>
                  <a:srgbClr val="FFF8CD"/>
                </a:solidFill>
                <a:latin typeface="Clear Sans Medium Italics"/>
              </a:rPr>
              <a:t>Особистий внесок: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73703" y="6028929"/>
            <a:ext cx="11694158" cy="200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0"/>
              </a:lnSpc>
            </a:pPr>
            <a:r>
              <a:rPr lang="en-US" sz="3100">
                <a:solidFill>
                  <a:srgbClr val="FFF8CD"/>
                </a:solidFill>
                <a:latin typeface="Clear Sans Italics"/>
              </a:rPr>
              <a:t>наукова робота є результатом авторського дослідження архівних матеріалів, які вводяться до наукового обігу вперше, узагальнень наукових праць попередників та Інтернет-матеріалів</a:t>
            </a:r>
          </a:p>
        </p:txBody>
      </p:sp>
      <p:sp>
        <p:nvSpPr>
          <p:cNvPr id="12" name="Freeform 12"/>
          <p:cNvSpPr/>
          <p:nvPr/>
        </p:nvSpPr>
        <p:spPr>
          <a:xfrm rot="-5400000">
            <a:off x="198467" y="5779071"/>
            <a:ext cx="817978" cy="842487"/>
          </a:xfrm>
          <a:custGeom>
            <a:avLst/>
            <a:gdLst/>
            <a:ahLst/>
            <a:cxnLst/>
            <a:rect l="l" t="t" r="r" b="b"/>
            <a:pathLst>
              <a:path w="817978" h="842487">
                <a:moveTo>
                  <a:pt x="0" y="0"/>
                </a:moveTo>
                <a:lnTo>
                  <a:pt x="817979" y="0"/>
                </a:lnTo>
                <a:lnTo>
                  <a:pt x="817979" y="842487"/>
                </a:lnTo>
                <a:lnTo>
                  <a:pt x="0" y="842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75988" y="1418533"/>
            <a:ext cx="873607" cy="899783"/>
          </a:xfrm>
          <a:custGeom>
            <a:avLst/>
            <a:gdLst/>
            <a:ahLst/>
            <a:cxnLst/>
            <a:rect l="l" t="t" r="r" b="b"/>
            <a:pathLst>
              <a:path w="873607" h="899783">
                <a:moveTo>
                  <a:pt x="0" y="0"/>
                </a:moveTo>
                <a:lnTo>
                  <a:pt x="873608" y="0"/>
                </a:lnTo>
                <a:lnTo>
                  <a:pt x="873608" y="899782"/>
                </a:lnTo>
                <a:lnTo>
                  <a:pt x="0" y="899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749596" y="1621466"/>
            <a:ext cx="8074088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FFF8CD"/>
                </a:solidFill>
                <a:latin typeface="Clear Sans"/>
              </a:rPr>
              <a:t>ДЕРЖАВНИЙ АРХІВ МІСТА КИЄВА, Ф. 163. КИЇВСЬКА МІСЬКА УПРАВА, ОП. 6, СПР. 239. ВІДОМОСТІ ПРО ДОХОДИ, ЯКІ ОТРИМУЮТЬ ВЛАСНИКИ БУДИНКІВ ПО МИХАЙЛІВСЬКОМУ ПРОВУЛКУ СТАРОКИЇВСЬКОЇ ДІЛЯНКИ ВІД КВАРТИРОНАЙМАЧІВ, АРК. 29–30. </a:t>
            </a:r>
          </a:p>
          <a:p>
            <a:pPr>
              <a:lnSpc>
                <a:spcPts val="3250"/>
              </a:lnSpc>
            </a:pPr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8875988" y="3756590"/>
            <a:ext cx="873607" cy="899783"/>
          </a:xfrm>
          <a:custGeom>
            <a:avLst/>
            <a:gdLst/>
            <a:ahLst/>
            <a:cxnLst/>
            <a:rect l="l" t="t" r="r" b="b"/>
            <a:pathLst>
              <a:path w="873607" h="899783">
                <a:moveTo>
                  <a:pt x="0" y="0"/>
                </a:moveTo>
                <a:lnTo>
                  <a:pt x="873608" y="0"/>
                </a:lnTo>
                <a:lnTo>
                  <a:pt x="873608" y="899783"/>
                </a:lnTo>
                <a:lnTo>
                  <a:pt x="0" y="899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75988" y="5564237"/>
            <a:ext cx="873607" cy="899783"/>
          </a:xfrm>
          <a:custGeom>
            <a:avLst/>
            <a:gdLst/>
            <a:ahLst/>
            <a:cxnLst/>
            <a:rect l="l" t="t" r="r" b="b"/>
            <a:pathLst>
              <a:path w="873607" h="899783">
                <a:moveTo>
                  <a:pt x="0" y="0"/>
                </a:moveTo>
                <a:lnTo>
                  <a:pt x="873608" y="0"/>
                </a:lnTo>
                <a:lnTo>
                  <a:pt x="873608" y="899783"/>
                </a:lnTo>
                <a:lnTo>
                  <a:pt x="0" y="899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flipV="1">
            <a:off x="1028700" y="6478308"/>
            <a:ext cx="5164466" cy="0"/>
          </a:xfrm>
          <a:prstGeom prst="line">
            <a:avLst/>
          </a:prstGeom>
          <a:ln w="28575" cap="flat">
            <a:solidFill>
              <a:srgbClr val="D6AE8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9749596" y="7052493"/>
            <a:ext cx="8074088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FFF8CD"/>
                </a:solidFill>
                <a:latin typeface="Clear Sans"/>
              </a:rPr>
              <a:t>ОЛЬШАНСКАЯ Е. СИРЕНЕВЫЙ ЧАС. КИЕВ: РАДЯНСЬКЫЙ ПЫСЬМЭННЫК, 1991. 124 С.</a:t>
            </a:r>
          </a:p>
        </p:txBody>
      </p:sp>
      <p:sp>
        <p:nvSpPr>
          <p:cNvPr id="8" name="Freeform 8"/>
          <p:cNvSpPr/>
          <p:nvPr/>
        </p:nvSpPr>
        <p:spPr>
          <a:xfrm>
            <a:off x="8875988" y="6847113"/>
            <a:ext cx="873607" cy="899783"/>
          </a:xfrm>
          <a:custGeom>
            <a:avLst/>
            <a:gdLst/>
            <a:ahLst/>
            <a:cxnLst/>
            <a:rect l="l" t="t" r="r" b="b"/>
            <a:pathLst>
              <a:path w="873607" h="899783">
                <a:moveTo>
                  <a:pt x="0" y="0"/>
                </a:moveTo>
                <a:lnTo>
                  <a:pt x="873608" y="0"/>
                </a:lnTo>
                <a:lnTo>
                  <a:pt x="873608" y="899783"/>
                </a:lnTo>
                <a:lnTo>
                  <a:pt x="0" y="899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75988" y="8127896"/>
            <a:ext cx="873607" cy="899783"/>
          </a:xfrm>
          <a:custGeom>
            <a:avLst/>
            <a:gdLst/>
            <a:ahLst/>
            <a:cxnLst/>
            <a:rect l="l" t="t" r="r" b="b"/>
            <a:pathLst>
              <a:path w="873607" h="899783">
                <a:moveTo>
                  <a:pt x="0" y="0"/>
                </a:moveTo>
                <a:lnTo>
                  <a:pt x="873608" y="0"/>
                </a:lnTo>
                <a:lnTo>
                  <a:pt x="873608" y="899783"/>
                </a:lnTo>
                <a:lnTo>
                  <a:pt x="0" y="899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749596" y="5874568"/>
            <a:ext cx="8074088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FFF8CD"/>
                </a:solidFill>
                <a:latin typeface="Clear Sans"/>
              </a:rPr>
              <a:t>ОЛЬШАНСКАЯ Е. ПОЭЗИИ РОДНЫЕ ИМЕНА. КИЕВ: МЕБИУС - КБ, 1995. 309 С.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49596" y="8213797"/>
            <a:ext cx="8074088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FFF8CD"/>
                </a:solidFill>
                <a:latin typeface="Clear Sans"/>
              </a:rPr>
              <a:t>МЕДЖУНАРОДНЫЙ ЛИТЕРАТУРНО-ФИЛОСОФСКИЙ ЖУРНАЛ «НОВЫЙ КРУГ». КИЕВ, 1992. 272 С.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484560"/>
            <a:ext cx="7614978" cy="352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5"/>
              </a:lnSpc>
            </a:pPr>
            <a:r>
              <a:rPr lang="en-US" sz="8395">
                <a:solidFill>
                  <a:srgbClr val="FFF8CD"/>
                </a:solidFill>
                <a:latin typeface="Clear Sans Bold Italics"/>
              </a:rPr>
              <a:t>Список використаних джерел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49596" y="3969429"/>
            <a:ext cx="8074088" cy="204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FFF8CD"/>
                </a:solidFill>
                <a:latin typeface="Clear Sans"/>
              </a:rPr>
              <a:t>ДЕРЖАВНИЙ АРХІВ КИЇВСЬКОЇ ОБЛАСТІ, Ф. 782. КИЇВСЬКЕ ДВОРЯНСЬКЕ ДЕПУТАТСЬКЕ ЗІБРАННЯ, ОП. 1, СПР. 11796. РОДОВІДНА КНИГА КИЇВСЬКОЇ ГУБЕРНІЇ, 20 АРК.</a:t>
            </a:r>
          </a:p>
          <a:p>
            <a:pPr>
              <a:lnSpc>
                <a:spcPts val="3250"/>
              </a:lnSpc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32189" y="2263206"/>
            <a:ext cx="2393737" cy="2465460"/>
          </a:xfrm>
          <a:custGeom>
            <a:avLst/>
            <a:gdLst/>
            <a:ahLst/>
            <a:cxnLst/>
            <a:rect l="l" t="t" r="r" b="b"/>
            <a:pathLst>
              <a:path w="2393737" h="2465460">
                <a:moveTo>
                  <a:pt x="0" y="0"/>
                </a:moveTo>
                <a:lnTo>
                  <a:pt x="2393737" y="0"/>
                </a:lnTo>
                <a:lnTo>
                  <a:pt x="2393737" y="2465459"/>
                </a:lnTo>
                <a:lnTo>
                  <a:pt x="0" y="2465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6345" y="4089101"/>
            <a:ext cx="14477800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>
                <a:solidFill>
                  <a:srgbClr val="B4A786"/>
                </a:solidFill>
                <a:latin typeface="Clear Sans Bold Italics"/>
              </a:rPr>
              <a:t>Дякую</a:t>
            </a:r>
            <a:r>
              <a:rPr lang="en-US" sz="9600">
                <a:solidFill>
                  <a:srgbClr val="FFF8CD"/>
                </a:solidFill>
                <a:latin typeface="Clear Sans Bold Italics"/>
              </a:rPr>
              <a:t> за увагу!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96345" y="6462047"/>
            <a:ext cx="14477800" cy="4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9"/>
              </a:lnSpc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2096345" y="5964731"/>
            <a:ext cx="14477800" cy="0"/>
          </a:xfrm>
          <a:prstGeom prst="line">
            <a:avLst/>
          </a:prstGeom>
          <a:ln w="28575" cap="flat">
            <a:solidFill>
              <a:srgbClr val="D6AE8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 rot="-1947296">
            <a:off x="-2090485" y="6558445"/>
            <a:ext cx="5898061" cy="6074782"/>
          </a:xfrm>
          <a:custGeom>
            <a:avLst/>
            <a:gdLst/>
            <a:ahLst/>
            <a:cxnLst/>
            <a:rect l="l" t="t" r="r" b="b"/>
            <a:pathLst>
              <a:path w="5898061" h="6074782">
                <a:moveTo>
                  <a:pt x="0" y="0"/>
                </a:moveTo>
                <a:lnTo>
                  <a:pt x="5898061" y="0"/>
                </a:lnTo>
                <a:lnTo>
                  <a:pt x="5898061" y="6074782"/>
                </a:lnTo>
                <a:lnTo>
                  <a:pt x="0" y="6074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6072375">
            <a:off x="8655692" y="5014691"/>
            <a:ext cx="976616" cy="11766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40691" y="6221888"/>
            <a:ext cx="11406617" cy="303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4081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Виявити</a:t>
            </a:r>
            <a:r>
              <a:rPr lang="en-US" sz="4081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в Києві </a:t>
            </a:r>
            <a:r>
              <a:rPr lang="en-US" sz="4081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місця</a:t>
            </a:r>
            <a:r>
              <a:rPr lang="en-US" sz="4081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, що </a:t>
            </a:r>
            <a:r>
              <a:rPr lang="en-US" sz="4081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пов’язані</a:t>
            </a:r>
            <a:r>
              <a:rPr lang="en-US" sz="4081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з </a:t>
            </a:r>
            <a:r>
              <a:rPr lang="en-US" sz="4081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життям</a:t>
            </a:r>
            <a:r>
              <a:rPr lang="en-US" sz="4081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4081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</a:t>
            </a:r>
            <a:r>
              <a:rPr lang="en-US" sz="4081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4081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діяльністю</a:t>
            </a:r>
            <a:r>
              <a:rPr lang="en-US" sz="4081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4081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представників</a:t>
            </a:r>
            <a:r>
              <a:rPr lang="en-US" sz="4081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4081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роду</a:t>
            </a:r>
            <a:r>
              <a:rPr lang="en-US" sz="4081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4081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Тарковських</a:t>
            </a:r>
            <a:r>
              <a:rPr lang="en-US" sz="4081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4081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гербу</a:t>
            </a:r>
            <a:r>
              <a:rPr lang="en-US" sz="4081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Клямри.</a:t>
            </a:r>
          </a:p>
          <a:p>
            <a:pPr algn="ctr">
              <a:lnSpc>
                <a:spcPts val="7113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4964303" y="1709773"/>
            <a:ext cx="8359395" cy="260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8"/>
              </a:lnSpc>
            </a:pPr>
            <a:r>
              <a:rPr lang="en-US" sz="9216">
                <a:solidFill>
                  <a:srgbClr val="FFF8CD"/>
                </a:solidFill>
                <a:latin typeface="Clear Sans Bold Italics"/>
              </a:rPr>
              <a:t>Мета дослідження</a:t>
            </a:r>
          </a:p>
        </p:txBody>
      </p:sp>
      <p:sp>
        <p:nvSpPr>
          <p:cNvPr id="5" name="AutoShape 5"/>
          <p:cNvSpPr/>
          <p:nvPr/>
        </p:nvSpPr>
        <p:spPr>
          <a:xfrm>
            <a:off x="4964303" y="4760772"/>
            <a:ext cx="8359395" cy="0"/>
          </a:xfrm>
          <a:prstGeom prst="line">
            <a:avLst/>
          </a:prstGeom>
          <a:ln w="19050" cap="flat">
            <a:solidFill>
              <a:srgbClr val="D6AE8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 rot="1890431">
            <a:off x="-5361072" y="4515169"/>
            <a:ext cx="8925858" cy="9193299"/>
          </a:xfrm>
          <a:custGeom>
            <a:avLst/>
            <a:gdLst/>
            <a:ahLst/>
            <a:cxnLst/>
            <a:rect l="l" t="t" r="r" b="b"/>
            <a:pathLst>
              <a:path w="8925858" h="9193299">
                <a:moveTo>
                  <a:pt x="0" y="0"/>
                </a:moveTo>
                <a:lnTo>
                  <a:pt x="8925858" y="0"/>
                </a:lnTo>
                <a:lnTo>
                  <a:pt x="8925858" y="9193299"/>
                </a:lnTo>
                <a:lnTo>
                  <a:pt x="0" y="9193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90431">
            <a:off x="12108561" y="-5594885"/>
            <a:ext cx="8925858" cy="9193299"/>
          </a:xfrm>
          <a:custGeom>
            <a:avLst/>
            <a:gdLst/>
            <a:ahLst/>
            <a:cxnLst/>
            <a:rect l="l" t="t" r="r" b="b"/>
            <a:pathLst>
              <a:path w="8925858" h="9193299">
                <a:moveTo>
                  <a:pt x="0" y="0"/>
                </a:moveTo>
                <a:lnTo>
                  <a:pt x="8925857" y="0"/>
                </a:lnTo>
                <a:lnTo>
                  <a:pt x="8925857" y="9193299"/>
                </a:lnTo>
                <a:lnTo>
                  <a:pt x="0" y="9193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23295" y="565549"/>
            <a:ext cx="4099729" cy="4226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996800">
            <a:off x="15300386" y="4815548"/>
            <a:ext cx="5975228" cy="6160028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3903434" y="2678812"/>
            <a:ext cx="1155283" cy="1329300"/>
          </a:xfrm>
          <a:custGeom>
            <a:avLst/>
            <a:gdLst/>
            <a:ahLst/>
            <a:cxnLst/>
            <a:rect l="l" t="t" r="r" b="b"/>
            <a:pathLst>
              <a:path w="1155283" h="1329300">
                <a:moveTo>
                  <a:pt x="0" y="0"/>
                </a:moveTo>
                <a:lnTo>
                  <a:pt x="1155282" y="0"/>
                </a:lnTo>
                <a:lnTo>
                  <a:pt x="1155282" y="1329300"/>
                </a:lnTo>
                <a:lnTo>
                  <a:pt x="0" y="1329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448236">
            <a:off x="12823826" y="1708922"/>
            <a:ext cx="1155283" cy="1329300"/>
          </a:xfrm>
          <a:custGeom>
            <a:avLst/>
            <a:gdLst/>
            <a:ahLst/>
            <a:cxnLst/>
            <a:rect l="l" t="t" r="r" b="b"/>
            <a:pathLst>
              <a:path w="1155283" h="1329300">
                <a:moveTo>
                  <a:pt x="0" y="0"/>
                </a:moveTo>
                <a:lnTo>
                  <a:pt x="1155283" y="0"/>
                </a:lnTo>
                <a:lnTo>
                  <a:pt x="1155283" y="1329300"/>
                </a:lnTo>
                <a:lnTo>
                  <a:pt x="0" y="1329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64979" y="7327784"/>
            <a:ext cx="1065358" cy="1135556"/>
          </a:xfrm>
          <a:custGeom>
            <a:avLst/>
            <a:gdLst/>
            <a:ahLst/>
            <a:cxnLst/>
            <a:rect l="l" t="t" r="r" b="b"/>
            <a:pathLst>
              <a:path w="1065358" h="1135556">
                <a:moveTo>
                  <a:pt x="0" y="0"/>
                </a:moveTo>
                <a:lnTo>
                  <a:pt x="1065357" y="0"/>
                </a:lnTo>
                <a:lnTo>
                  <a:pt x="1065357" y="1135556"/>
                </a:lnTo>
                <a:lnTo>
                  <a:pt x="0" y="1135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196030">
            <a:off x="12266858" y="5431952"/>
            <a:ext cx="1065358" cy="1135556"/>
          </a:xfrm>
          <a:custGeom>
            <a:avLst/>
            <a:gdLst/>
            <a:ahLst/>
            <a:cxnLst/>
            <a:rect l="l" t="t" r="r" b="b"/>
            <a:pathLst>
              <a:path w="1065358" h="1135556">
                <a:moveTo>
                  <a:pt x="0" y="0"/>
                </a:moveTo>
                <a:lnTo>
                  <a:pt x="1065358" y="0"/>
                </a:lnTo>
                <a:lnTo>
                  <a:pt x="1065358" y="1135555"/>
                </a:lnTo>
                <a:lnTo>
                  <a:pt x="0" y="11355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59300" y="7250260"/>
            <a:ext cx="2885497" cy="645302"/>
          </a:xfrm>
          <a:custGeom>
            <a:avLst/>
            <a:gdLst/>
            <a:ahLst/>
            <a:cxnLst/>
            <a:rect l="l" t="t" r="r" b="b"/>
            <a:pathLst>
              <a:path w="2885497" h="645302">
                <a:moveTo>
                  <a:pt x="0" y="0"/>
                </a:moveTo>
                <a:lnTo>
                  <a:pt x="2885497" y="0"/>
                </a:lnTo>
                <a:lnTo>
                  <a:pt x="2885497" y="645302"/>
                </a:lnTo>
                <a:lnTo>
                  <a:pt x="0" y="6453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49451" y="6551291"/>
            <a:ext cx="2189044" cy="429849"/>
          </a:xfrm>
          <a:custGeom>
            <a:avLst/>
            <a:gdLst/>
            <a:ahLst/>
            <a:cxnLst/>
            <a:rect l="l" t="t" r="r" b="b"/>
            <a:pathLst>
              <a:path w="2189044" h="429849">
                <a:moveTo>
                  <a:pt x="0" y="0"/>
                </a:moveTo>
                <a:lnTo>
                  <a:pt x="2189044" y="0"/>
                </a:lnTo>
                <a:lnTo>
                  <a:pt x="2189044" y="429848"/>
                </a:lnTo>
                <a:lnTo>
                  <a:pt x="0" y="4298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93159">
            <a:off x="9614862" y="584963"/>
            <a:ext cx="1509784" cy="1328610"/>
          </a:xfrm>
          <a:custGeom>
            <a:avLst/>
            <a:gdLst/>
            <a:ahLst/>
            <a:cxnLst/>
            <a:rect l="l" t="t" r="r" b="b"/>
            <a:pathLst>
              <a:path w="1509784" h="1328610">
                <a:moveTo>
                  <a:pt x="0" y="0"/>
                </a:moveTo>
                <a:lnTo>
                  <a:pt x="1509785" y="0"/>
                </a:lnTo>
                <a:lnTo>
                  <a:pt x="1509785" y="1328611"/>
                </a:lnTo>
                <a:lnTo>
                  <a:pt x="0" y="13286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70550" y="1975456"/>
            <a:ext cx="973423" cy="1627303"/>
          </a:xfrm>
          <a:custGeom>
            <a:avLst/>
            <a:gdLst/>
            <a:ahLst/>
            <a:cxnLst/>
            <a:rect l="l" t="t" r="r" b="b"/>
            <a:pathLst>
              <a:path w="973423" h="1627303">
                <a:moveTo>
                  <a:pt x="0" y="0"/>
                </a:moveTo>
                <a:lnTo>
                  <a:pt x="973423" y="0"/>
                </a:lnTo>
                <a:lnTo>
                  <a:pt x="973423" y="1627303"/>
                </a:lnTo>
                <a:lnTo>
                  <a:pt x="0" y="16273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335663">
            <a:off x="10002149" y="9582317"/>
            <a:ext cx="2639025" cy="686146"/>
          </a:xfrm>
          <a:custGeom>
            <a:avLst/>
            <a:gdLst/>
            <a:ahLst/>
            <a:cxnLst/>
            <a:rect l="l" t="t" r="r" b="b"/>
            <a:pathLst>
              <a:path w="2639025" h="686146">
                <a:moveTo>
                  <a:pt x="0" y="0"/>
                </a:moveTo>
                <a:lnTo>
                  <a:pt x="2639024" y="0"/>
                </a:lnTo>
                <a:lnTo>
                  <a:pt x="2639024" y="686146"/>
                </a:lnTo>
                <a:lnTo>
                  <a:pt x="0" y="6861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468899">
            <a:off x="1243855" y="1444886"/>
            <a:ext cx="1036520" cy="1067577"/>
          </a:xfrm>
          <a:custGeom>
            <a:avLst/>
            <a:gdLst/>
            <a:ahLst/>
            <a:cxnLst/>
            <a:rect l="l" t="t" r="r" b="b"/>
            <a:pathLst>
              <a:path w="1036520" h="1067577">
                <a:moveTo>
                  <a:pt x="0" y="0"/>
                </a:moveTo>
                <a:lnTo>
                  <a:pt x="1036520" y="0"/>
                </a:lnTo>
                <a:lnTo>
                  <a:pt x="1036520" y="1067577"/>
                </a:lnTo>
                <a:lnTo>
                  <a:pt x="0" y="106757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55000"/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84925" y="1431109"/>
            <a:ext cx="10624017" cy="366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70"/>
              </a:lnSpc>
            </a:pPr>
            <a:r>
              <a:rPr lang="en-US" sz="8700">
                <a:solidFill>
                  <a:srgbClr val="FFF8CD"/>
                </a:solidFill>
                <a:latin typeface="Clear Sans Bold Italics"/>
              </a:rPr>
              <a:t>Завдання дослідження</a:t>
            </a:r>
          </a:p>
          <a:p>
            <a:pPr>
              <a:lnSpc>
                <a:spcPts val="9570"/>
              </a:lnSpc>
            </a:pPr>
            <a:endParaRPr/>
          </a:p>
        </p:txBody>
      </p:sp>
      <p:sp>
        <p:nvSpPr>
          <p:cNvPr id="15" name="Freeform 15"/>
          <p:cNvSpPr/>
          <p:nvPr/>
        </p:nvSpPr>
        <p:spPr>
          <a:xfrm>
            <a:off x="12527180" y="2373572"/>
            <a:ext cx="1603156" cy="1651191"/>
          </a:xfrm>
          <a:custGeom>
            <a:avLst/>
            <a:gdLst/>
            <a:ahLst/>
            <a:cxnLst/>
            <a:rect l="l" t="t" r="r" b="b"/>
            <a:pathLst>
              <a:path w="1603156" h="1651191">
                <a:moveTo>
                  <a:pt x="0" y="0"/>
                </a:moveTo>
                <a:lnTo>
                  <a:pt x="1603156" y="0"/>
                </a:lnTo>
                <a:lnTo>
                  <a:pt x="1603156" y="1651191"/>
                </a:lnTo>
                <a:lnTo>
                  <a:pt x="0" y="165119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5000"/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43729" y="6332662"/>
            <a:ext cx="1457738" cy="1501416"/>
          </a:xfrm>
          <a:custGeom>
            <a:avLst/>
            <a:gdLst/>
            <a:ahLst/>
            <a:cxnLst/>
            <a:rect l="l" t="t" r="r" b="b"/>
            <a:pathLst>
              <a:path w="1457738" h="1501416">
                <a:moveTo>
                  <a:pt x="0" y="0"/>
                </a:moveTo>
                <a:lnTo>
                  <a:pt x="1457738" y="0"/>
                </a:lnTo>
                <a:lnTo>
                  <a:pt x="1457738" y="1501416"/>
                </a:lnTo>
                <a:lnTo>
                  <a:pt x="0" y="15014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55000"/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530431" y="5639489"/>
            <a:ext cx="1457738" cy="1501416"/>
          </a:xfrm>
          <a:custGeom>
            <a:avLst/>
            <a:gdLst/>
            <a:ahLst/>
            <a:cxnLst/>
            <a:rect l="l" t="t" r="r" b="b"/>
            <a:pathLst>
              <a:path w="1457738" h="1501416">
                <a:moveTo>
                  <a:pt x="0" y="0"/>
                </a:moveTo>
                <a:lnTo>
                  <a:pt x="1457738" y="0"/>
                </a:lnTo>
                <a:lnTo>
                  <a:pt x="1457738" y="1501416"/>
                </a:lnTo>
                <a:lnTo>
                  <a:pt x="0" y="15014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55000"/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890431">
            <a:off x="-5513472" y="4362769"/>
            <a:ext cx="8925858" cy="9193299"/>
          </a:xfrm>
          <a:custGeom>
            <a:avLst/>
            <a:gdLst/>
            <a:ahLst/>
            <a:cxnLst/>
            <a:rect l="l" t="t" r="r" b="b"/>
            <a:pathLst>
              <a:path w="8925858" h="9193299">
                <a:moveTo>
                  <a:pt x="0" y="0"/>
                </a:moveTo>
                <a:lnTo>
                  <a:pt x="8925858" y="0"/>
                </a:lnTo>
                <a:lnTo>
                  <a:pt x="8925858" y="9193299"/>
                </a:lnTo>
                <a:lnTo>
                  <a:pt x="0" y="919329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55000"/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4436740"/>
            <a:ext cx="10292961" cy="4268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виявити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архітектурні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пам’ятки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пам’ятні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місця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в Києві,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пов’язані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з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представниками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роду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Тарковських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гербу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Клямри;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зібрати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біографічний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матеріал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про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Тарковських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гербу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Клямри,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життя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діяльність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яких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були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пов’язані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з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Києвом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; 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відповідно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до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виявлених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об’єктів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архівних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матеріалів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,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скласти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екскурсійний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маршрут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2999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містом</a:t>
            </a:r>
            <a:r>
              <a:rPr lang="en-US" sz="2999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88991">
            <a:off x="7156872" y="6169375"/>
            <a:ext cx="4699375" cy="4840180"/>
          </a:xfrm>
          <a:custGeom>
            <a:avLst/>
            <a:gdLst/>
            <a:ahLst/>
            <a:cxnLst/>
            <a:rect l="l" t="t" r="r" b="b"/>
            <a:pathLst>
              <a:path w="4699375" h="4840180">
                <a:moveTo>
                  <a:pt x="0" y="0"/>
                </a:moveTo>
                <a:lnTo>
                  <a:pt x="4699375" y="0"/>
                </a:lnTo>
                <a:lnTo>
                  <a:pt x="4699375" y="4840180"/>
                </a:lnTo>
                <a:lnTo>
                  <a:pt x="0" y="484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188991">
            <a:off x="-1131661" y="-752252"/>
            <a:ext cx="4320721" cy="4450181"/>
          </a:xfrm>
          <a:custGeom>
            <a:avLst/>
            <a:gdLst/>
            <a:ahLst/>
            <a:cxnLst/>
            <a:rect l="l" t="t" r="r" b="b"/>
            <a:pathLst>
              <a:path w="4320721" h="4450181">
                <a:moveTo>
                  <a:pt x="0" y="0"/>
                </a:moveTo>
                <a:lnTo>
                  <a:pt x="4320722" y="0"/>
                </a:lnTo>
                <a:lnTo>
                  <a:pt x="4320722" y="4450181"/>
                </a:lnTo>
                <a:lnTo>
                  <a:pt x="0" y="4450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584321">
            <a:off x="11069172" y="700033"/>
            <a:ext cx="2074561" cy="2136720"/>
          </a:xfrm>
          <a:custGeom>
            <a:avLst/>
            <a:gdLst/>
            <a:ahLst/>
            <a:cxnLst/>
            <a:rect l="l" t="t" r="r" b="b"/>
            <a:pathLst>
              <a:path w="2074561" h="2136720">
                <a:moveTo>
                  <a:pt x="0" y="0"/>
                </a:moveTo>
                <a:lnTo>
                  <a:pt x="2074561" y="0"/>
                </a:lnTo>
                <a:lnTo>
                  <a:pt x="2074561" y="2136721"/>
                </a:lnTo>
                <a:lnTo>
                  <a:pt x="0" y="2136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88991">
            <a:off x="16160893" y="4052732"/>
            <a:ext cx="4320721" cy="4450181"/>
          </a:xfrm>
          <a:custGeom>
            <a:avLst/>
            <a:gdLst/>
            <a:ahLst/>
            <a:cxnLst/>
            <a:rect l="l" t="t" r="r" b="b"/>
            <a:pathLst>
              <a:path w="4320721" h="4450181">
                <a:moveTo>
                  <a:pt x="0" y="0"/>
                </a:moveTo>
                <a:lnTo>
                  <a:pt x="4320721" y="0"/>
                </a:lnTo>
                <a:lnTo>
                  <a:pt x="4320721" y="4450181"/>
                </a:lnTo>
                <a:lnTo>
                  <a:pt x="0" y="4450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64593" y="3105545"/>
            <a:ext cx="13934615" cy="6427341"/>
          </a:xfrm>
          <a:custGeom>
            <a:avLst/>
            <a:gdLst/>
            <a:ahLst/>
            <a:cxnLst/>
            <a:rect l="l" t="t" r="r" b="b"/>
            <a:pathLst>
              <a:path w="13934615" h="6427341">
                <a:moveTo>
                  <a:pt x="0" y="0"/>
                </a:moveTo>
                <a:lnTo>
                  <a:pt x="13934615" y="0"/>
                </a:lnTo>
                <a:lnTo>
                  <a:pt x="13934615" y="6427341"/>
                </a:lnTo>
                <a:lnTo>
                  <a:pt x="0" y="642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83043" y="4106904"/>
            <a:ext cx="580664" cy="580664"/>
          </a:xfrm>
          <a:custGeom>
            <a:avLst/>
            <a:gdLst/>
            <a:ahLst/>
            <a:cxnLst/>
            <a:rect l="l" t="t" r="r" b="b"/>
            <a:pathLst>
              <a:path w="580664" h="580664">
                <a:moveTo>
                  <a:pt x="0" y="0"/>
                </a:moveTo>
                <a:lnTo>
                  <a:pt x="580664" y="0"/>
                </a:lnTo>
                <a:lnTo>
                  <a:pt x="580664" y="580664"/>
                </a:lnTo>
                <a:lnTo>
                  <a:pt x="0" y="5806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228238" y="4649955"/>
            <a:ext cx="580664" cy="580664"/>
          </a:xfrm>
          <a:custGeom>
            <a:avLst/>
            <a:gdLst/>
            <a:ahLst/>
            <a:cxnLst/>
            <a:rect l="l" t="t" r="r" b="b"/>
            <a:pathLst>
              <a:path w="580664" h="580664">
                <a:moveTo>
                  <a:pt x="0" y="0"/>
                </a:moveTo>
                <a:lnTo>
                  <a:pt x="580664" y="0"/>
                </a:lnTo>
                <a:lnTo>
                  <a:pt x="580664" y="580664"/>
                </a:lnTo>
                <a:lnTo>
                  <a:pt x="0" y="5806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1460292" y="7239908"/>
            <a:ext cx="580664" cy="580664"/>
          </a:xfrm>
          <a:custGeom>
            <a:avLst/>
            <a:gdLst/>
            <a:ahLst/>
            <a:cxnLst/>
            <a:rect l="l" t="t" r="r" b="b"/>
            <a:pathLst>
              <a:path w="580664" h="580664">
                <a:moveTo>
                  <a:pt x="0" y="0"/>
                </a:moveTo>
                <a:lnTo>
                  <a:pt x="580664" y="0"/>
                </a:lnTo>
                <a:lnTo>
                  <a:pt x="580664" y="580664"/>
                </a:lnTo>
                <a:lnTo>
                  <a:pt x="0" y="58066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028700" y="779572"/>
            <a:ext cx="16230600" cy="2006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87"/>
              </a:lnSpc>
            </a:pPr>
            <a:r>
              <a:rPr lang="en-US" sz="6799">
                <a:solidFill>
                  <a:srgbClr val="FFF8CD"/>
                </a:solidFill>
                <a:latin typeface="Clear Sans Bold Italics"/>
              </a:rPr>
              <a:t>Створений екскурсійний маршрут на основі зібраного матеріалу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64593" y="9604612"/>
            <a:ext cx="13708378" cy="219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8"/>
              </a:lnSpc>
              <a:spcBef>
                <a:spcPct val="0"/>
              </a:spcBef>
            </a:pPr>
            <a:r>
              <a:rPr lang="en-US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Фото плану екскурсійного маршруту на основі зібраного матеріалу. Особистий архів авторки.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12792" y="1948944"/>
            <a:ext cx="873607" cy="899783"/>
          </a:xfrm>
          <a:custGeom>
            <a:avLst/>
            <a:gdLst/>
            <a:ahLst/>
            <a:cxnLst/>
            <a:rect l="l" t="t" r="r" b="b"/>
            <a:pathLst>
              <a:path w="873607" h="899783">
                <a:moveTo>
                  <a:pt x="0" y="0"/>
                </a:moveTo>
                <a:lnTo>
                  <a:pt x="873607" y="0"/>
                </a:lnTo>
                <a:lnTo>
                  <a:pt x="873607" y="899782"/>
                </a:lnTo>
                <a:lnTo>
                  <a:pt x="0" y="899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1896" y="1089996"/>
            <a:ext cx="873607" cy="899783"/>
          </a:xfrm>
          <a:custGeom>
            <a:avLst/>
            <a:gdLst/>
            <a:ahLst/>
            <a:cxnLst/>
            <a:rect l="l" t="t" r="r" b="b"/>
            <a:pathLst>
              <a:path w="873607" h="899783">
                <a:moveTo>
                  <a:pt x="0" y="0"/>
                </a:moveTo>
                <a:lnTo>
                  <a:pt x="873608" y="0"/>
                </a:lnTo>
                <a:lnTo>
                  <a:pt x="873608" y="899782"/>
                </a:lnTo>
                <a:lnTo>
                  <a:pt x="0" y="899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23521" y="5143500"/>
            <a:ext cx="7304441" cy="7523301"/>
          </a:xfrm>
          <a:custGeom>
            <a:avLst/>
            <a:gdLst/>
            <a:ahLst/>
            <a:cxnLst/>
            <a:rect l="l" t="t" r="r" b="b"/>
            <a:pathLst>
              <a:path w="7304441" h="7523301">
                <a:moveTo>
                  <a:pt x="0" y="0"/>
                </a:moveTo>
                <a:lnTo>
                  <a:pt x="7304442" y="0"/>
                </a:lnTo>
                <a:lnTo>
                  <a:pt x="7304442" y="7523301"/>
                </a:lnTo>
                <a:lnTo>
                  <a:pt x="0" y="7523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66441">
            <a:off x="-1778381" y="4421930"/>
            <a:ext cx="3556762" cy="3791123"/>
          </a:xfrm>
          <a:custGeom>
            <a:avLst/>
            <a:gdLst/>
            <a:ahLst/>
            <a:cxnLst/>
            <a:rect l="l" t="t" r="r" b="b"/>
            <a:pathLst>
              <a:path w="3556762" h="3791123">
                <a:moveTo>
                  <a:pt x="0" y="0"/>
                </a:moveTo>
                <a:lnTo>
                  <a:pt x="3556762" y="0"/>
                </a:lnTo>
                <a:lnTo>
                  <a:pt x="3556762" y="3791123"/>
                </a:lnTo>
                <a:lnTo>
                  <a:pt x="0" y="37911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166296">
            <a:off x="11549473" y="53382"/>
            <a:ext cx="3556762" cy="3791123"/>
          </a:xfrm>
          <a:custGeom>
            <a:avLst/>
            <a:gdLst/>
            <a:ahLst/>
            <a:cxnLst/>
            <a:rect l="l" t="t" r="r" b="b"/>
            <a:pathLst>
              <a:path w="3556762" h="3791123">
                <a:moveTo>
                  <a:pt x="0" y="0"/>
                </a:moveTo>
                <a:lnTo>
                  <a:pt x="3556762" y="0"/>
                </a:lnTo>
                <a:lnTo>
                  <a:pt x="3556762" y="3791123"/>
                </a:lnTo>
                <a:lnTo>
                  <a:pt x="0" y="37911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58446" y="2643170"/>
            <a:ext cx="4664761" cy="6923199"/>
          </a:xfrm>
          <a:custGeom>
            <a:avLst/>
            <a:gdLst/>
            <a:ahLst/>
            <a:cxnLst/>
            <a:rect l="l" t="t" r="r" b="b"/>
            <a:pathLst>
              <a:path w="4664761" h="6923199">
                <a:moveTo>
                  <a:pt x="0" y="0"/>
                </a:moveTo>
                <a:lnTo>
                  <a:pt x="4664761" y="0"/>
                </a:lnTo>
                <a:lnTo>
                  <a:pt x="4664761" y="6923199"/>
                </a:lnTo>
                <a:lnTo>
                  <a:pt x="0" y="69231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742" b="-816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25373" y="3145511"/>
            <a:ext cx="7815012" cy="6532009"/>
          </a:xfrm>
          <a:custGeom>
            <a:avLst/>
            <a:gdLst/>
            <a:ahLst/>
            <a:cxnLst/>
            <a:rect l="l" t="t" r="r" b="b"/>
            <a:pathLst>
              <a:path w="7815012" h="6532009">
                <a:moveTo>
                  <a:pt x="0" y="0"/>
                </a:moveTo>
                <a:lnTo>
                  <a:pt x="7815012" y="0"/>
                </a:lnTo>
                <a:lnTo>
                  <a:pt x="7815012" y="6532009"/>
                </a:lnTo>
                <a:lnTo>
                  <a:pt x="0" y="65320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48" b="-44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824169" y="562864"/>
            <a:ext cx="11326894" cy="3276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6"/>
              </a:lnSpc>
            </a:pPr>
            <a:r>
              <a:rPr lang="en-US" sz="5600">
                <a:solidFill>
                  <a:srgbClr val="FFF8CD"/>
                </a:solidFill>
                <a:latin typeface="Clear Sans Bold Italics"/>
              </a:rPr>
              <a:t>Діяльність Тарковських </a:t>
            </a:r>
          </a:p>
          <a:p>
            <a:pPr>
              <a:lnSpc>
                <a:spcPts val="6496"/>
              </a:lnSpc>
            </a:pPr>
            <a:r>
              <a:rPr lang="en-US" sz="5600">
                <a:solidFill>
                  <a:srgbClr val="FFF8CD"/>
                </a:solidFill>
                <a:latin typeface="Clear Sans Bold Italics"/>
              </a:rPr>
              <a:t>гербу Клямри в Києві. </a:t>
            </a:r>
          </a:p>
          <a:p>
            <a:pPr>
              <a:lnSpc>
                <a:spcPts val="6496"/>
              </a:lnSpc>
            </a:pPr>
            <a:r>
              <a:rPr lang="en-US" sz="5600">
                <a:solidFill>
                  <a:srgbClr val="FFF8CD"/>
                </a:solidFill>
                <a:latin typeface="Clear Sans Bold Italics"/>
              </a:rPr>
              <a:t>Фердинанда Тарковська.</a:t>
            </a:r>
          </a:p>
          <a:p>
            <a:pPr marL="0" lvl="0" indent="0" algn="l">
              <a:lnSpc>
                <a:spcPts val="6496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025372" y="9745688"/>
            <a:ext cx="1376236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11"/>
              </a:lnSpc>
            </a:pPr>
            <a:r>
              <a:rPr lang="en-US" sz="1600" dirty="0" err="1" smtClean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Аркуш</a:t>
            </a:r>
            <a:r>
              <a:rPr lang="uk-UA" sz="1600" dirty="0" smtClean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і</a:t>
            </a:r>
            <a:r>
              <a:rPr lang="en-US" sz="1600" dirty="0" smtClean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стосовно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відомостей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про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доходи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,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які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отримують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Фердинанда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Тарковська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Домінік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Бухенський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від </a:t>
            </a:r>
            <a:r>
              <a:rPr lang="en-US" sz="1600" dirty="0" err="1" smtClean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квартиронаймач</a:t>
            </a:r>
            <a:r>
              <a:rPr lang="uk-UA" sz="1600" dirty="0" err="1" smtClean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ів</a:t>
            </a:r>
            <a:r>
              <a:rPr lang="uk-UA" sz="1600" dirty="0" smtClean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</a:t>
            </a:r>
          </a:p>
          <a:p>
            <a:pPr>
              <a:lnSpc>
                <a:spcPts val="1711"/>
              </a:lnSpc>
            </a:pPr>
            <a:r>
              <a:rPr lang="en-US" sz="1600" dirty="0" err="1" smtClean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Джерело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: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Державний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архів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міста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sz="1600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Києва</a:t>
            </a:r>
            <a:r>
              <a:rPr lang="en-US" sz="1600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</a:t>
            </a:r>
          </a:p>
          <a:p>
            <a:pPr>
              <a:lnSpc>
                <a:spcPts val="1711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90431">
            <a:off x="16590081" y="5576540"/>
            <a:ext cx="2857869" cy="2943498"/>
          </a:xfrm>
          <a:custGeom>
            <a:avLst/>
            <a:gdLst/>
            <a:ahLst/>
            <a:cxnLst/>
            <a:rect l="l" t="t" r="r" b="b"/>
            <a:pathLst>
              <a:path w="2857869" h="2943498">
                <a:moveTo>
                  <a:pt x="0" y="0"/>
                </a:moveTo>
                <a:lnTo>
                  <a:pt x="2857869" y="0"/>
                </a:lnTo>
                <a:lnTo>
                  <a:pt x="2857869" y="2943498"/>
                </a:lnTo>
                <a:lnTo>
                  <a:pt x="0" y="2943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86314" y="3477295"/>
            <a:ext cx="4362806" cy="4650278"/>
          </a:xfrm>
          <a:custGeom>
            <a:avLst/>
            <a:gdLst/>
            <a:ahLst/>
            <a:cxnLst/>
            <a:rect l="l" t="t" r="r" b="b"/>
            <a:pathLst>
              <a:path w="4362806" h="4650278">
                <a:moveTo>
                  <a:pt x="0" y="0"/>
                </a:moveTo>
                <a:lnTo>
                  <a:pt x="4362806" y="0"/>
                </a:lnTo>
                <a:lnTo>
                  <a:pt x="4362806" y="4650278"/>
                </a:lnTo>
                <a:lnTo>
                  <a:pt x="0" y="4650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266441">
            <a:off x="17373909" y="6377679"/>
            <a:ext cx="3283437" cy="3499788"/>
          </a:xfrm>
          <a:custGeom>
            <a:avLst/>
            <a:gdLst/>
            <a:ahLst/>
            <a:cxnLst/>
            <a:rect l="l" t="t" r="r" b="b"/>
            <a:pathLst>
              <a:path w="3283437" h="3499788">
                <a:moveTo>
                  <a:pt x="0" y="0"/>
                </a:moveTo>
                <a:lnTo>
                  <a:pt x="3283438" y="0"/>
                </a:lnTo>
                <a:lnTo>
                  <a:pt x="3283438" y="3499788"/>
                </a:lnTo>
                <a:lnTo>
                  <a:pt x="0" y="3499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66094">
            <a:off x="-1094861" y="7728767"/>
            <a:ext cx="3872359" cy="4127514"/>
          </a:xfrm>
          <a:custGeom>
            <a:avLst/>
            <a:gdLst/>
            <a:ahLst/>
            <a:cxnLst/>
            <a:rect l="l" t="t" r="r" b="b"/>
            <a:pathLst>
              <a:path w="3872359" h="4127514">
                <a:moveTo>
                  <a:pt x="0" y="0"/>
                </a:moveTo>
                <a:lnTo>
                  <a:pt x="3872359" y="0"/>
                </a:lnTo>
                <a:lnTo>
                  <a:pt x="3872359" y="4127514"/>
                </a:lnTo>
                <a:lnTo>
                  <a:pt x="0" y="41275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50254" y="2480539"/>
            <a:ext cx="1603156" cy="1651191"/>
          </a:xfrm>
          <a:custGeom>
            <a:avLst/>
            <a:gdLst/>
            <a:ahLst/>
            <a:cxnLst/>
            <a:rect l="l" t="t" r="r" b="b"/>
            <a:pathLst>
              <a:path w="1603156" h="1651191">
                <a:moveTo>
                  <a:pt x="0" y="0"/>
                </a:moveTo>
                <a:lnTo>
                  <a:pt x="1603156" y="0"/>
                </a:lnTo>
                <a:lnTo>
                  <a:pt x="1603156" y="1651190"/>
                </a:lnTo>
                <a:lnTo>
                  <a:pt x="0" y="1651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97039" y="7144854"/>
            <a:ext cx="1457738" cy="1501416"/>
          </a:xfrm>
          <a:custGeom>
            <a:avLst/>
            <a:gdLst/>
            <a:ahLst/>
            <a:cxnLst/>
            <a:rect l="l" t="t" r="r" b="b"/>
            <a:pathLst>
              <a:path w="1457738" h="1501416">
                <a:moveTo>
                  <a:pt x="0" y="0"/>
                </a:moveTo>
                <a:lnTo>
                  <a:pt x="1457738" y="0"/>
                </a:lnTo>
                <a:lnTo>
                  <a:pt x="1457738" y="1501416"/>
                </a:lnTo>
                <a:lnTo>
                  <a:pt x="0" y="1501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176711" y="8423263"/>
            <a:ext cx="1457738" cy="1501416"/>
          </a:xfrm>
          <a:custGeom>
            <a:avLst/>
            <a:gdLst/>
            <a:ahLst/>
            <a:cxnLst/>
            <a:rect l="l" t="t" r="r" b="b"/>
            <a:pathLst>
              <a:path w="1457738" h="1501416">
                <a:moveTo>
                  <a:pt x="0" y="0"/>
                </a:moveTo>
                <a:lnTo>
                  <a:pt x="1457739" y="0"/>
                </a:lnTo>
                <a:lnTo>
                  <a:pt x="1457739" y="1501416"/>
                </a:lnTo>
                <a:lnTo>
                  <a:pt x="0" y="1501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100000">
            <a:off x="-606134" y="-748784"/>
            <a:ext cx="2170727" cy="2235768"/>
          </a:xfrm>
          <a:custGeom>
            <a:avLst/>
            <a:gdLst/>
            <a:ahLst/>
            <a:cxnLst/>
            <a:rect l="l" t="t" r="r" b="b"/>
            <a:pathLst>
              <a:path w="2170727" h="2235768">
                <a:moveTo>
                  <a:pt x="0" y="0"/>
                </a:moveTo>
                <a:lnTo>
                  <a:pt x="2170727" y="0"/>
                </a:lnTo>
                <a:lnTo>
                  <a:pt x="2170727" y="2235767"/>
                </a:lnTo>
                <a:lnTo>
                  <a:pt x="0" y="2235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23304" y="2559601"/>
            <a:ext cx="7024710" cy="448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6"/>
              </a:lnSpc>
            </a:pPr>
            <a:r>
              <a:rPr lang="en-US" sz="6100">
                <a:solidFill>
                  <a:srgbClr val="FFF8CD"/>
                </a:solidFill>
                <a:latin typeface="Clear Sans Bold Italics"/>
              </a:rPr>
              <a:t>Діяльність Тарковських </a:t>
            </a:r>
          </a:p>
          <a:p>
            <a:pPr marL="0" lvl="0" indent="0" algn="l">
              <a:lnSpc>
                <a:spcPts val="7076"/>
              </a:lnSpc>
            </a:pPr>
            <a:r>
              <a:rPr lang="en-US" sz="6100">
                <a:solidFill>
                  <a:srgbClr val="FFF8CD"/>
                </a:solidFill>
                <a:latin typeface="Clear Sans Bold Italics"/>
              </a:rPr>
              <a:t>гербу Клямри в Києві. Фердинанда Тарковська.</a:t>
            </a:r>
          </a:p>
        </p:txBody>
      </p:sp>
      <p:sp>
        <p:nvSpPr>
          <p:cNvPr id="11" name="Freeform 11"/>
          <p:cNvSpPr/>
          <p:nvPr/>
        </p:nvSpPr>
        <p:spPr>
          <a:xfrm rot="1430145">
            <a:off x="12102835" y="-6347039"/>
            <a:ext cx="8925858" cy="9193299"/>
          </a:xfrm>
          <a:custGeom>
            <a:avLst/>
            <a:gdLst/>
            <a:ahLst/>
            <a:cxnLst/>
            <a:rect l="l" t="t" r="r" b="b"/>
            <a:pathLst>
              <a:path w="8925858" h="9193299">
                <a:moveTo>
                  <a:pt x="0" y="0"/>
                </a:moveTo>
                <a:lnTo>
                  <a:pt x="8925858" y="0"/>
                </a:lnTo>
                <a:lnTo>
                  <a:pt x="8925858" y="9193299"/>
                </a:lnTo>
                <a:lnTo>
                  <a:pt x="0" y="9193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50685" y="889689"/>
            <a:ext cx="6868157" cy="8284283"/>
          </a:xfrm>
          <a:custGeom>
            <a:avLst/>
            <a:gdLst/>
            <a:ahLst/>
            <a:cxnLst/>
            <a:rect l="l" t="t" r="r" b="b"/>
            <a:pathLst>
              <a:path w="6868157" h="8284283">
                <a:moveTo>
                  <a:pt x="0" y="0"/>
                </a:moveTo>
                <a:lnTo>
                  <a:pt x="6868156" y="0"/>
                </a:lnTo>
                <a:lnTo>
                  <a:pt x="6868156" y="8284282"/>
                </a:lnTo>
                <a:lnTo>
                  <a:pt x="0" y="82842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78" b="-7162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950685" y="9199140"/>
            <a:ext cx="6868157" cy="65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38"/>
              </a:lnSpc>
              <a:spcBef>
                <a:spcPct val="0"/>
              </a:spcBef>
            </a:pP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Фото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будинку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на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Михайлівському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провулку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, 20,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який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належав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Фердинанді Тарковській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Домініку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Бухенському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 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Квітень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2024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року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Джерело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: 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Особистий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архів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авторки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 rot="1890431">
            <a:off x="-333615" y="6338868"/>
            <a:ext cx="8925858" cy="9193299"/>
          </a:xfrm>
          <a:custGeom>
            <a:avLst/>
            <a:gdLst/>
            <a:ahLst/>
            <a:cxnLst/>
            <a:rect l="l" t="t" r="r" b="b"/>
            <a:pathLst>
              <a:path w="8925858" h="9193299">
                <a:moveTo>
                  <a:pt x="0" y="0"/>
                </a:moveTo>
                <a:lnTo>
                  <a:pt x="8925858" y="0"/>
                </a:lnTo>
                <a:lnTo>
                  <a:pt x="8925858" y="9193299"/>
                </a:lnTo>
                <a:lnTo>
                  <a:pt x="0" y="9193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71487" y="2809043"/>
            <a:ext cx="4231431" cy="2683121"/>
          </a:xfrm>
          <a:custGeom>
            <a:avLst/>
            <a:gdLst/>
            <a:ahLst/>
            <a:cxnLst/>
            <a:rect l="l" t="t" r="r" b="b"/>
            <a:pathLst>
              <a:path w="4231431" h="2683121">
                <a:moveTo>
                  <a:pt x="0" y="0"/>
                </a:moveTo>
                <a:lnTo>
                  <a:pt x="4231432" y="0"/>
                </a:lnTo>
                <a:lnTo>
                  <a:pt x="4231432" y="2683121"/>
                </a:lnTo>
                <a:lnTo>
                  <a:pt x="0" y="268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212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3450" y="3821931"/>
            <a:ext cx="6423972" cy="3340465"/>
          </a:xfrm>
          <a:custGeom>
            <a:avLst/>
            <a:gdLst/>
            <a:ahLst/>
            <a:cxnLst/>
            <a:rect l="l" t="t" r="r" b="b"/>
            <a:pathLst>
              <a:path w="6423972" h="3340465">
                <a:moveTo>
                  <a:pt x="0" y="0"/>
                </a:moveTo>
                <a:lnTo>
                  <a:pt x="6423972" y="0"/>
                </a:lnTo>
                <a:lnTo>
                  <a:pt x="6423972" y="3340465"/>
                </a:lnTo>
                <a:lnTo>
                  <a:pt x="0" y="3340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60692" y="7852954"/>
            <a:ext cx="3227308" cy="2810692"/>
          </a:xfrm>
          <a:custGeom>
            <a:avLst/>
            <a:gdLst/>
            <a:ahLst/>
            <a:cxnLst/>
            <a:rect l="l" t="t" r="r" b="b"/>
            <a:pathLst>
              <a:path w="3227308" h="2810692">
                <a:moveTo>
                  <a:pt x="0" y="0"/>
                </a:moveTo>
                <a:lnTo>
                  <a:pt x="3227308" y="0"/>
                </a:lnTo>
                <a:lnTo>
                  <a:pt x="3227308" y="2810692"/>
                </a:lnTo>
                <a:lnTo>
                  <a:pt x="0" y="281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88991">
            <a:off x="7156872" y="6169375"/>
            <a:ext cx="4699375" cy="4840180"/>
          </a:xfrm>
          <a:custGeom>
            <a:avLst/>
            <a:gdLst/>
            <a:ahLst/>
            <a:cxnLst/>
            <a:rect l="l" t="t" r="r" b="b"/>
            <a:pathLst>
              <a:path w="4699375" h="4840180">
                <a:moveTo>
                  <a:pt x="0" y="0"/>
                </a:moveTo>
                <a:lnTo>
                  <a:pt x="4699375" y="0"/>
                </a:lnTo>
                <a:lnTo>
                  <a:pt x="4699375" y="4840180"/>
                </a:lnTo>
                <a:lnTo>
                  <a:pt x="0" y="4840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5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89653" y="2809043"/>
            <a:ext cx="11708693" cy="6571377"/>
          </a:xfrm>
          <a:custGeom>
            <a:avLst/>
            <a:gdLst/>
            <a:ahLst/>
            <a:cxnLst/>
            <a:rect l="l" t="t" r="r" b="b"/>
            <a:pathLst>
              <a:path w="11708693" h="6571377">
                <a:moveTo>
                  <a:pt x="0" y="0"/>
                </a:moveTo>
                <a:lnTo>
                  <a:pt x="11708694" y="0"/>
                </a:lnTo>
                <a:lnTo>
                  <a:pt x="11708694" y="6571377"/>
                </a:lnTo>
                <a:lnTo>
                  <a:pt x="0" y="65713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4038" b="-2333"/>
            </a:stretch>
          </a:blipFill>
        </p:spPr>
      </p:sp>
      <p:sp>
        <p:nvSpPr>
          <p:cNvPr id="7" name="Freeform 7"/>
          <p:cNvSpPr/>
          <p:nvPr/>
        </p:nvSpPr>
        <p:spPr>
          <a:xfrm rot="-1188991">
            <a:off x="-1131661" y="-752252"/>
            <a:ext cx="4320721" cy="4450181"/>
          </a:xfrm>
          <a:custGeom>
            <a:avLst/>
            <a:gdLst/>
            <a:ahLst/>
            <a:cxnLst/>
            <a:rect l="l" t="t" r="r" b="b"/>
            <a:pathLst>
              <a:path w="4320721" h="4450181">
                <a:moveTo>
                  <a:pt x="0" y="0"/>
                </a:moveTo>
                <a:lnTo>
                  <a:pt x="4320722" y="0"/>
                </a:lnTo>
                <a:lnTo>
                  <a:pt x="4320722" y="4450181"/>
                </a:lnTo>
                <a:lnTo>
                  <a:pt x="0" y="44501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5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584321">
            <a:off x="11069172" y="700033"/>
            <a:ext cx="2074561" cy="2136720"/>
          </a:xfrm>
          <a:custGeom>
            <a:avLst/>
            <a:gdLst/>
            <a:ahLst/>
            <a:cxnLst/>
            <a:rect l="l" t="t" r="r" b="b"/>
            <a:pathLst>
              <a:path w="2074561" h="2136720">
                <a:moveTo>
                  <a:pt x="0" y="0"/>
                </a:moveTo>
                <a:lnTo>
                  <a:pt x="2074561" y="0"/>
                </a:lnTo>
                <a:lnTo>
                  <a:pt x="2074561" y="2136721"/>
                </a:lnTo>
                <a:lnTo>
                  <a:pt x="0" y="2136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5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188991">
            <a:off x="16160893" y="4052732"/>
            <a:ext cx="4320721" cy="4450181"/>
          </a:xfrm>
          <a:custGeom>
            <a:avLst/>
            <a:gdLst/>
            <a:ahLst/>
            <a:cxnLst/>
            <a:rect l="l" t="t" r="r" b="b"/>
            <a:pathLst>
              <a:path w="4320721" h="4450181">
                <a:moveTo>
                  <a:pt x="0" y="0"/>
                </a:moveTo>
                <a:lnTo>
                  <a:pt x="4320721" y="0"/>
                </a:lnTo>
                <a:lnTo>
                  <a:pt x="4320721" y="4450181"/>
                </a:lnTo>
                <a:lnTo>
                  <a:pt x="0" y="44501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5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90672" y="9404409"/>
            <a:ext cx="11707675" cy="437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8"/>
              </a:lnSpc>
              <a:spcBef>
                <a:spcPct val="0"/>
              </a:spcBef>
            </a:pP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Вечір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Арсенія Тарковського у Київському інституті іноземних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мов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Травень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1981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року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Арсеній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Тарковський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другий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ліворуч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Джерело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: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фонди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Літературно-меморіального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музею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Івана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Карпенка-Карого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28952" y="876600"/>
            <a:ext cx="14555216" cy="1802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76"/>
              </a:lnSpc>
            </a:pPr>
            <a:r>
              <a:rPr lang="en-US" sz="6100">
                <a:solidFill>
                  <a:srgbClr val="FFF8CD"/>
                </a:solidFill>
                <a:latin typeface="Clear Sans Bold Italics"/>
              </a:rPr>
              <a:t>Діяльність Тарковських гербу Клямри в Києві. Арсеній Тарковський.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77685" y="2285067"/>
            <a:ext cx="4362806" cy="4650278"/>
          </a:xfrm>
          <a:custGeom>
            <a:avLst/>
            <a:gdLst/>
            <a:ahLst/>
            <a:cxnLst/>
            <a:rect l="l" t="t" r="r" b="b"/>
            <a:pathLst>
              <a:path w="4362806" h="4650278">
                <a:moveTo>
                  <a:pt x="0" y="0"/>
                </a:moveTo>
                <a:lnTo>
                  <a:pt x="4362806" y="0"/>
                </a:lnTo>
                <a:lnTo>
                  <a:pt x="4362806" y="4650278"/>
                </a:lnTo>
                <a:lnTo>
                  <a:pt x="0" y="4650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66094">
            <a:off x="-1638115" y="3762158"/>
            <a:ext cx="3872359" cy="4127514"/>
          </a:xfrm>
          <a:custGeom>
            <a:avLst/>
            <a:gdLst/>
            <a:ahLst/>
            <a:cxnLst/>
            <a:rect l="l" t="t" r="r" b="b"/>
            <a:pathLst>
              <a:path w="3872359" h="4127514">
                <a:moveTo>
                  <a:pt x="0" y="0"/>
                </a:moveTo>
                <a:lnTo>
                  <a:pt x="3872359" y="0"/>
                </a:lnTo>
                <a:lnTo>
                  <a:pt x="3872359" y="4127514"/>
                </a:lnTo>
                <a:lnTo>
                  <a:pt x="0" y="4127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50254" y="2480539"/>
            <a:ext cx="1603156" cy="1651191"/>
          </a:xfrm>
          <a:custGeom>
            <a:avLst/>
            <a:gdLst/>
            <a:ahLst/>
            <a:cxnLst/>
            <a:rect l="l" t="t" r="r" b="b"/>
            <a:pathLst>
              <a:path w="1603156" h="1651191">
                <a:moveTo>
                  <a:pt x="0" y="0"/>
                </a:moveTo>
                <a:lnTo>
                  <a:pt x="1603156" y="0"/>
                </a:lnTo>
                <a:lnTo>
                  <a:pt x="1603156" y="1651190"/>
                </a:lnTo>
                <a:lnTo>
                  <a:pt x="0" y="1651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897039" y="7144854"/>
            <a:ext cx="1457738" cy="1501416"/>
          </a:xfrm>
          <a:custGeom>
            <a:avLst/>
            <a:gdLst/>
            <a:ahLst/>
            <a:cxnLst/>
            <a:rect l="l" t="t" r="r" b="b"/>
            <a:pathLst>
              <a:path w="1457738" h="1501416">
                <a:moveTo>
                  <a:pt x="0" y="0"/>
                </a:moveTo>
                <a:lnTo>
                  <a:pt x="1457738" y="0"/>
                </a:lnTo>
                <a:lnTo>
                  <a:pt x="1457738" y="1501416"/>
                </a:lnTo>
                <a:lnTo>
                  <a:pt x="0" y="1501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76711" y="8423263"/>
            <a:ext cx="1457738" cy="1501416"/>
          </a:xfrm>
          <a:custGeom>
            <a:avLst/>
            <a:gdLst/>
            <a:ahLst/>
            <a:cxnLst/>
            <a:rect l="l" t="t" r="r" b="b"/>
            <a:pathLst>
              <a:path w="1457738" h="1501416">
                <a:moveTo>
                  <a:pt x="0" y="0"/>
                </a:moveTo>
                <a:lnTo>
                  <a:pt x="1457739" y="0"/>
                </a:lnTo>
                <a:lnTo>
                  <a:pt x="1457739" y="1501416"/>
                </a:lnTo>
                <a:lnTo>
                  <a:pt x="0" y="1501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100000">
            <a:off x="-606134" y="-748784"/>
            <a:ext cx="2170727" cy="2235768"/>
          </a:xfrm>
          <a:custGeom>
            <a:avLst/>
            <a:gdLst/>
            <a:ahLst/>
            <a:cxnLst/>
            <a:rect l="l" t="t" r="r" b="b"/>
            <a:pathLst>
              <a:path w="2170727" h="2235768">
                <a:moveTo>
                  <a:pt x="0" y="0"/>
                </a:moveTo>
                <a:lnTo>
                  <a:pt x="2170727" y="0"/>
                </a:lnTo>
                <a:lnTo>
                  <a:pt x="2170727" y="2235767"/>
                </a:lnTo>
                <a:lnTo>
                  <a:pt x="0" y="2235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890431">
            <a:off x="-2978603" y="4577322"/>
            <a:ext cx="8925858" cy="9193299"/>
          </a:xfrm>
          <a:custGeom>
            <a:avLst/>
            <a:gdLst/>
            <a:ahLst/>
            <a:cxnLst/>
            <a:rect l="l" t="t" r="r" b="b"/>
            <a:pathLst>
              <a:path w="8925858" h="9193299">
                <a:moveTo>
                  <a:pt x="0" y="0"/>
                </a:moveTo>
                <a:lnTo>
                  <a:pt x="8925857" y="0"/>
                </a:lnTo>
                <a:lnTo>
                  <a:pt x="8925857" y="9193299"/>
                </a:lnTo>
                <a:lnTo>
                  <a:pt x="0" y="9193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430145">
            <a:off x="12102835" y="-6347039"/>
            <a:ext cx="8925858" cy="9193299"/>
          </a:xfrm>
          <a:custGeom>
            <a:avLst/>
            <a:gdLst/>
            <a:ahLst/>
            <a:cxnLst/>
            <a:rect l="l" t="t" r="r" b="b"/>
            <a:pathLst>
              <a:path w="8925858" h="9193299">
                <a:moveTo>
                  <a:pt x="0" y="0"/>
                </a:moveTo>
                <a:lnTo>
                  <a:pt x="8925858" y="0"/>
                </a:lnTo>
                <a:lnTo>
                  <a:pt x="8925858" y="9193299"/>
                </a:lnTo>
                <a:lnTo>
                  <a:pt x="0" y="9193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53472" y="2922633"/>
            <a:ext cx="11559907" cy="6519667"/>
          </a:xfrm>
          <a:custGeom>
            <a:avLst/>
            <a:gdLst/>
            <a:ahLst/>
            <a:cxnLst/>
            <a:rect l="l" t="t" r="r" b="b"/>
            <a:pathLst>
              <a:path w="11559907" h="6519667">
                <a:moveTo>
                  <a:pt x="0" y="0"/>
                </a:moveTo>
                <a:lnTo>
                  <a:pt x="11559907" y="0"/>
                </a:lnTo>
                <a:lnTo>
                  <a:pt x="11559907" y="6519667"/>
                </a:lnTo>
                <a:lnTo>
                  <a:pt x="0" y="65196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323" b="-8251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53472" y="9501218"/>
            <a:ext cx="1170937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8"/>
              </a:lnSpc>
              <a:spcBef>
                <a:spcPct val="0"/>
              </a:spcBef>
            </a:pPr>
            <a:r>
              <a:rPr lang="en-US" dirty="0">
                <a:solidFill>
                  <a:srgbClr val="FFF8CD"/>
                </a:solidFill>
                <a:latin typeface="The Seasons Italics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Арсеній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Тарковський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разом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з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членами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поетичного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клубу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«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Джерело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» у Києві.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Вересень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1970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року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Арсеній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Тарковський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перший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ліворуч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Джерело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: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фонди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Літературно-меморіального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музею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Івана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 </a:t>
            </a:r>
            <a:r>
              <a:rPr lang="en-US" dirty="0" err="1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Карпенка-Карого</a:t>
            </a:r>
            <a:r>
              <a:rPr lang="en-US" dirty="0">
                <a:solidFill>
                  <a:srgbClr val="FFF8CD"/>
                </a:solidFill>
                <a:latin typeface="Clear Sans Italics" charset="0"/>
                <a:cs typeface="Clear Sans Italics" charset="0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2948" y="743369"/>
            <a:ext cx="14555216" cy="1802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76"/>
              </a:lnSpc>
            </a:pPr>
            <a:r>
              <a:rPr lang="en-US" sz="6100">
                <a:solidFill>
                  <a:srgbClr val="FFF8CD"/>
                </a:solidFill>
                <a:latin typeface="Clear Sans Bold Italics"/>
              </a:rPr>
              <a:t>Діяльність Тарковських гербу Клямри в Києві. Арсеній Тарковський.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142451" y="7021723"/>
            <a:ext cx="6284901" cy="6473213"/>
          </a:xfrm>
          <a:custGeom>
            <a:avLst/>
            <a:gdLst/>
            <a:ahLst/>
            <a:cxnLst/>
            <a:rect l="l" t="t" r="r" b="b"/>
            <a:pathLst>
              <a:path w="6284901" h="6473213">
                <a:moveTo>
                  <a:pt x="0" y="0"/>
                </a:moveTo>
                <a:lnTo>
                  <a:pt x="6284902" y="0"/>
                </a:lnTo>
                <a:lnTo>
                  <a:pt x="6284902" y="6473213"/>
                </a:lnTo>
                <a:lnTo>
                  <a:pt x="0" y="6473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07564" y="-2658549"/>
            <a:ext cx="6284901" cy="6473213"/>
          </a:xfrm>
          <a:custGeom>
            <a:avLst/>
            <a:gdLst/>
            <a:ahLst/>
            <a:cxnLst/>
            <a:rect l="l" t="t" r="r" b="b"/>
            <a:pathLst>
              <a:path w="6284901" h="6473213">
                <a:moveTo>
                  <a:pt x="0" y="0"/>
                </a:moveTo>
                <a:lnTo>
                  <a:pt x="6284901" y="0"/>
                </a:lnTo>
                <a:lnTo>
                  <a:pt x="6284901" y="6473213"/>
                </a:lnTo>
                <a:lnTo>
                  <a:pt x="0" y="6473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71009" y="2689929"/>
            <a:ext cx="13145983" cy="12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9"/>
              </a:lnSpc>
            </a:pPr>
            <a:r>
              <a:rPr lang="en-US" sz="8999">
                <a:solidFill>
                  <a:srgbClr val="FFF8CD"/>
                </a:solidFill>
                <a:latin typeface="Clear Sans Medium Italics"/>
              </a:rPr>
              <a:t>Висновки</a:t>
            </a:r>
          </a:p>
        </p:txBody>
      </p:sp>
      <p:sp>
        <p:nvSpPr>
          <p:cNvPr id="6" name="AutoShape 6"/>
          <p:cNvSpPr/>
          <p:nvPr/>
        </p:nvSpPr>
        <p:spPr>
          <a:xfrm>
            <a:off x="2571009" y="4329679"/>
            <a:ext cx="13145983" cy="0"/>
          </a:xfrm>
          <a:prstGeom prst="line">
            <a:avLst/>
          </a:prstGeom>
          <a:ln w="28575" cap="flat">
            <a:solidFill>
              <a:srgbClr val="D6AE8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5332037" y="8140974"/>
            <a:ext cx="817978" cy="842487"/>
          </a:xfrm>
          <a:custGeom>
            <a:avLst/>
            <a:gdLst/>
            <a:ahLst/>
            <a:cxnLst/>
            <a:rect l="l" t="t" r="r" b="b"/>
            <a:pathLst>
              <a:path w="817978" h="842487">
                <a:moveTo>
                  <a:pt x="0" y="0"/>
                </a:moveTo>
                <a:lnTo>
                  <a:pt x="817978" y="0"/>
                </a:lnTo>
                <a:lnTo>
                  <a:pt x="817978" y="842487"/>
                </a:lnTo>
                <a:lnTo>
                  <a:pt x="0" y="842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893697" y="1952073"/>
            <a:ext cx="817978" cy="842487"/>
          </a:xfrm>
          <a:custGeom>
            <a:avLst/>
            <a:gdLst/>
            <a:ahLst/>
            <a:cxnLst/>
            <a:rect l="l" t="t" r="r" b="b"/>
            <a:pathLst>
              <a:path w="817978" h="842487">
                <a:moveTo>
                  <a:pt x="0" y="0"/>
                </a:moveTo>
                <a:lnTo>
                  <a:pt x="817978" y="0"/>
                </a:lnTo>
                <a:lnTo>
                  <a:pt x="817978" y="842487"/>
                </a:lnTo>
                <a:lnTo>
                  <a:pt x="0" y="842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0705503" y="686021"/>
            <a:ext cx="1915833" cy="1973236"/>
          </a:xfrm>
          <a:custGeom>
            <a:avLst/>
            <a:gdLst/>
            <a:ahLst/>
            <a:cxnLst/>
            <a:rect l="l" t="t" r="r" b="b"/>
            <a:pathLst>
              <a:path w="1915833" h="1973236">
                <a:moveTo>
                  <a:pt x="0" y="0"/>
                </a:moveTo>
                <a:lnTo>
                  <a:pt x="1915833" y="0"/>
                </a:lnTo>
                <a:lnTo>
                  <a:pt x="1915833" y="1973236"/>
                </a:lnTo>
                <a:lnTo>
                  <a:pt x="0" y="1973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50736" y="4820217"/>
            <a:ext cx="13386529" cy="2701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</a:pP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У ході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дослідження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було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виявлено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архітектурні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пам’яткита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місця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в Києві, що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пов’язані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з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представниками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роду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Тарковських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;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зібрано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біографічний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матеріал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про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Тарковських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герба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Клямри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та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складено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відповідно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до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зібраного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матеріалу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екскурсійний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 </a:t>
            </a:r>
            <a:r>
              <a:rPr lang="en-US" sz="3300" dirty="0" err="1">
                <a:solidFill>
                  <a:srgbClr val="FFF8CD"/>
                </a:solidFill>
                <a:latin typeface="Clear Sans Italics"/>
              </a:rPr>
              <a:t>маршрут</a:t>
            </a:r>
            <a:r>
              <a:rPr lang="en-US" sz="3300" dirty="0">
                <a:solidFill>
                  <a:srgbClr val="FFF8CD"/>
                </a:solidFill>
                <a:latin typeface="Clear Sans Italics"/>
              </a:rPr>
              <a:t>.</a:t>
            </a:r>
          </a:p>
          <a:p>
            <a:pPr algn="ctr">
              <a:lnSpc>
                <a:spcPts val="429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531</Words>
  <Application>Microsoft Office PowerPoint</Application>
  <PresentationFormat>Произвольный</PresentationFormat>
  <Paragraphs>43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Clear Sans Bold Italics</vt:lpstr>
      <vt:lpstr>Calibri</vt:lpstr>
      <vt:lpstr>Clear Sans Italics</vt:lpstr>
      <vt:lpstr>The Seasons Italics</vt:lpstr>
      <vt:lpstr>Clear Sans Medium Italics</vt:lpstr>
      <vt:lpstr>Clear Sans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Сліди роду Тарковських гербу Клямри у Києві</dc:title>
  <dc:creator>1</dc:creator>
  <cp:lastModifiedBy>1</cp:lastModifiedBy>
  <cp:revision>2</cp:revision>
  <dcterms:created xsi:type="dcterms:W3CDTF">2006-08-16T00:00:00Z</dcterms:created>
  <dcterms:modified xsi:type="dcterms:W3CDTF">2024-04-15T19:17:00Z</dcterms:modified>
  <dc:identifier>DAGBotu4Hjw</dc:identifier>
</cp:coreProperties>
</file>