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84" r:id="rId4"/>
    <p:sldId id="259" r:id="rId5"/>
    <p:sldId id="262" r:id="rId6"/>
    <p:sldId id="278" r:id="rId7"/>
    <p:sldId id="263" r:id="rId8"/>
    <p:sldId id="265" r:id="rId9"/>
    <p:sldId id="260" r:id="rId10"/>
    <p:sldId id="261" r:id="rId11"/>
    <p:sldId id="282" r:id="rId12"/>
    <p:sldId id="267" r:id="rId13"/>
    <p:sldId id="266" r:id="rId14"/>
    <p:sldId id="268" r:id="rId15"/>
    <p:sldId id="285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7FD20-AE85-4938-9271-A22B842BA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EB6157C-DE89-4BCE-832A-A0C07369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CC43D4-3146-4C1B-A8EF-5037AACE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C6332C-F579-4DE2-94C0-19E0B5E2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506E37-EEDE-4CC4-9198-31C855EB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73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F605C-BE5A-412D-A1EC-98E86D00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FE1B56-E07C-433F-8615-64CFC921F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38D64E-5B3F-4FCA-B16E-A1E64B38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007660-2FE5-4BC5-9787-4AE2A893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DEC3D6-4F75-4F0C-BFAE-72E3052C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476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8817D4C-21C7-4604-96E7-7CF5E6723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507D09-0848-410B-BB89-39ADE64D3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C8948D-4748-415A-8F1B-F78BE6DF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0B5EC0-E7E8-4522-8F96-3AF1099E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97AB73-4C20-470E-8F95-17CEDBCD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963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B17F9-FF4C-4EA3-8A59-4BC59F85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84022A-9CFE-4A8A-BB1C-2F846E0AE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949AA5-C0A2-44E5-8513-94B61485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E57770-9A16-4B13-BD48-E250DA5A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B49948-FAAD-4EB1-9096-8959943D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113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001A3-D7EE-4CB7-855E-F74347A64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8DB45C-A5F1-4639-8A0A-394924731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71023B-5EEB-4ADE-9633-1C91002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4E88C1-5B4D-4715-A4B0-1030B0A6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1B4F6-CF2D-4974-B121-0438F58A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517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E971F-D796-4B83-A299-D7A34B8A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DF6CB4-8584-4C44-A8E2-1F823F806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D227AFE-578D-456B-A676-047F8CA2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958E05-2F89-4CA7-B881-C32F20C7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8FCD7A-5C81-48B6-8629-D6CCBF36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363CFB-4FB1-4CDC-88FC-4BD8F5F2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057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0B07D-EF40-4477-B1F9-74851A0C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D2F554-7634-4C79-BD24-51057CE98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088534E-44AA-4F26-8FFF-BA470AB19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7B66386-73F3-4531-BA9D-A4417347E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3D55CFF-4498-41B6-BA47-C5D51B603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FEAD85E-0C9F-4BEE-92FE-2B2EA194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89E1FDA-9B2D-49E1-BD04-597FAA47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BEFA3DC-99D2-437B-BA69-4094EFE3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10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45E5F-CD66-4564-AAE0-E02FEC09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23CE8F-9CC0-4A18-8D04-9BC4F196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96BDB5D-BEE0-4DF6-B5FC-30D7F9F3D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915C1E0-8602-4BC4-A721-6D15F24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98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118F7A0-00CD-4086-AC1F-8C13C737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474CE59-4055-4B14-B13F-7DAD793C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9C977A2-D4AD-4288-92A9-C7211275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068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38732-4497-44C9-92CF-8F256D02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4441D6-6357-4519-847C-827A770E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245321E-F157-4853-91D8-4A69248C4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B98F1F-5EF8-4B48-98C0-6831B577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1EAB6D-DC57-4A4B-A58E-8047121A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54DE5C-6800-4BFF-84FA-D394D55D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83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35E9E-209F-4134-8DD6-61F228FE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CAB7FC-1CEF-412C-BA64-F64076250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84D4B6-DB6E-49A3-B985-019702E9D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932203-9B31-49A9-91ED-0A2B79D9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5D9597-5B12-4399-B2EA-740267A83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68E7D46-3C58-41F6-A351-01224013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657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B41A24A-50D0-480E-BBBB-651F2488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0E0BA7E-4432-45D0-B6A5-E7742FA9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953E0F8-5A73-4A40-B40B-35915529F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6FBEA-42AE-4629-9038-3A2C8EE42632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E0E68-8633-499D-BC36-38E3395E4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6B0221-9F6C-4710-BAAE-1524204E3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20328-226E-424D-9C20-D209AED3F32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590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su.com.ua/article-16711" TargetMode="External"/><Relationship Id="rId2" Type="http://schemas.openxmlformats.org/officeDocument/2006/relationships/hyperlink" Target="https://uk.wikipedia.org/wiki/%D0%97%D0%B3%D1%83%D1%80%D1%96%D0%B2%D0%BA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rainaincognita.com/kyivska-oblast/dendroparky/zgurivk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2E80-761F-4B92-8AC1-3FEBEEDF0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1" y="1498259"/>
            <a:ext cx="6019800" cy="1223468"/>
          </a:xfrm>
        </p:spPr>
        <p:txBody>
          <a:bodyPr>
            <a:noAutofit/>
          </a:bodyPr>
          <a:lstStyle/>
          <a:p>
            <a:r>
              <a:rPr lang="uk-UA" sz="4400" b="1" dirty="0">
                <a:latin typeface="Monotype Corsiva" panose="03010101010201010101" pitchFamily="66" charset="0"/>
              </a:rPr>
              <a:t>Екскурсійний маршрут </a:t>
            </a:r>
            <a:br>
              <a:rPr lang="uk-UA" sz="4400" b="1" dirty="0">
                <a:latin typeface="Monotype Corsiva" panose="03010101010201010101" pitchFamily="66" charset="0"/>
              </a:rPr>
            </a:br>
            <a:r>
              <a:rPr lang="uk-UA" sz="4400" b="1" dirty="0">
                <a:latin typeface="Monotype Corsiva" panose="03010101010201010101" pitchFamily="66" charset="0"/>
              </a:rPr>
              <a:t>«Згурівка туристична»</a:t>
            </a:r>
            <a:endParaRPr lang="ru-UA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97E9C91-644B-48B3-81A5-09E736C7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614876"/>
            <a:ext cx="8643937" cy="840821"/>
          </a:xfrm>
        </p:spPr>
        <p:txBody>
          <a:bodyPr>
            <a:normAutofit/>
          </a:bodyPr>
          <a:lstStyle/>
          <a:p>
            <a:r>
              <a:rPr lang="uk-UA" sz="2000" dirty="0"/>
              <a:t>ВСЕУКРАЇНСЬКИЙ ІНТЕРАКТИВНИЙ КОНКУРС  «МАН – Юніор Дослідник»</a:t>
            </a:r>
          </a:p>
          <a:p>
            <a:r>
              <a:rPr lang="uk-UA" sz="2000" dirty="0"/>
              <a:t>Номінація «Історик-Юніор»</a:t>
            </a:r>
            <a:endParaRPr lang="uk-UA" sz="2800" dirty="0"/>
          </a:p>
          <a:p>
            <a:endParaRPr lang="ru-UA" sz="2800" dirty="0"/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60BE698A-2267-45EE-9584-FD7B077FE831}"/>
              </a:ext>
            </a:extLst>
          </p:cNvPr>
          <p:cNvSpPr txBox="1">
            <a:spLocks/>
          </p:cNvSpPr>
          <p:nvPr/>
        </p:nvSpPr>
        <p:spPr>
          <a:xfrm>
            <a:off x="2505075" y="186144"/>
            <a:ext cx="8358187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/>
              <a:t>Згурівська територіальна громада Броварського району Київської області</a:t>
            </a:r>
            <a:endParaRPr lang="ru-UA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9EEFD-E093-411F-B459-FE2E936FE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61764"/>
            <a:ext cx="1310878" cy="1310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56381-9C49-4BEA-80EC-AB56969A91CE}"/>
              </a:ext>
            </a:extLst>
          </p:cNvPr>
          <p:cNvSpPr txBox="1"/>
          <p:nvPr/>
        </p:nvSpPr>
        <p:spPr>
          <a:xfrm>
            <a:off x="5257801" y="2689295"/>
            <a:ext cx="6505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Цах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Поліна Валентинівна,  учениця 7 класу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Опорного загальноосвітнього навчального закладу «Згурівська загальноосвітня школа І-ІІІ ступенів».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Наталія Василівна,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української мови та літератури Опорного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загальноосвітнього навчального закладу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«Згурівська загальноосвітня школа І-ІІІ ступенів».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D8BAF1-671C-47ED-8F6E-DF08F94B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26" y="1553258"/>
            <a:ext cx="3192125" cy="373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9BF30-4AD7-4BBD-A402-0F41DA9365A3}"/>
              </a:ext>
            </a:extLst>
          </p:cNvPr>
          <p:cNvSpPr txBox="1"/>
          <p:nvPr/>
        </p:nvSpPr>
        <p:spPr>
          <a:xfrm>
            <a:off x="290512" y="5359741"/>
            <a:ext cx="11610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Мета та </a:t>
            </a:r>
            <a:r>
              <a:rPr lang="ru-RU" sz="2000" b="1" dirty="0" err="1"/>
              <a:t>завдання</a:t>
            </a:r>
            <a:r>
              <a:rPr lang="ru-RU" sz="2000" b="1" dirty="0"/>
              <a:t> </a:t>
            </a:r>
            <a:r>
              <a:rPr lang="ru-RU" sz="2000" b="1" dirty="0" err="1"/>
              <a:t>дослідження</a:t>
            </a:r>
            <a:r>
              <a:rPr lang="ru-RU" sz="2000" b="1" dirty="0"/>
              <a:t>: </a:t>
            </a:r>
            <a:r>
              <a:rPr lang="ru-RU" sz="2000" dirty="0" err="1"/>
              <a:t>створити</a:t>
            </a:r>
            <a:r>
              <a:rPr lang="ru-RU" sz="2000" dirty="0"/>
              <a:t> </a:t>
            </a:r>
            <a:r>
              <a:rPr lang="ru-RU" sz="2000" dirty="0" err="1"/>
              <a:t>екскурсійний</a:t>
            </a:r>
            <a:r>
              <a:rPr lang="ru-RU" sz="2000" dirty="0"/>
              <a:t> маршрут </a:t>
            </a:r>
            <a:r>
              <a:rPr lang="ru-RU" sz="2000" dirty="0" err="1"/>
              <a:t>Згурівкою</a:t>
            </a:r>
            <a:r>
              <a:rPr lang="ru-RU" sz="2000" dirty="0"/>
              <a:t>, </a:t>
            </a:r>
            <a:r>
              <a:rPr lang="uk-UA" sz="2000" dirty="0"/>
              <a:t>дослідити історичні об'єкти селища, зокрема </a:t>
            </a:r>
            <a:r>
              <a:rPr lang="ru-UA" sz="2000" dirty="0" err="1"/>
              <a:t>Згурівський</a:t>
            </a:r>
            <a:r>
              <a:rPr lang="ru-UA" sz="2000" dirty="0"/>
              <a:t> дендропарк – </a:t>
            </a:r>
            <a:r>
              <a:rPr lang="ru-UA" sz="2000" dirty="0" err="1"/>
              <a:t>пам’ятк</a:t>
            </a:r>
            <a:r>
              <a:rPr lang="uk-UA" sz="2000" dirty="0"/>
              <a:t>у</a:t>
            </a:r>
            <a:r>
              <a:rPr lang="ru-UA" sz="2000" dirty="0"/>
              <a:t> садово-</a:t>
            </a:r>
            <a:r>
              <a:rPr lang="ru-UA" sz="2000" dirty="0" err="1"/>
              <a:t>паркової</a:t>
            </a:r>
            <a:r>
              <a:rPr lang="ru-UA" sz="2000" dirty="0"/>
              <a:t> </a:t>
            </a:r>
            <a:r>
              <a:rPr lang="ru-UA" sz="2000" dirty="0" err="1"/>
              <a:t>архітектури</a:t>
            </a:r>
            <a:r>
              <a:rPr lang="ru-UA" sz="2000" dirty="0"/>
              <a:t> XIX ст.</a:t>
            </a:r>
            <a:r>
              <a:rPr lang="uk-UA" sz="2000" dirty="0"/>
              <a:t>; показати дивовижну красу рідного  краю та привернути увагу українців (і не тільки) до Згурівки, як до  туристичного об’єкту, з'ясувати історичну правду про  походження його назви.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97590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4249428-B5CC-4EA4-AA9E-941B7D50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4024"/>
            <a:ext cx="10515600" cy="752268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У парку є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кілька</a:t>
            </a:r>
            <a:r>
              <a:rPr lang="ru-RU" sz="2000" dirty="0"/>
              <a:t> </a:t>
            </a:r>
            <a:r>
              <a:rPr lang="ru-RU" sz="2000" dirty="0" err="1"/>
              <a:t>ставків</a:t>
            </a:r>
            <a:r>
              <a:rPr lang="ru-RU" sz="2000" dirty="0"/>
              <a:t>: «</a:t>
            </a:r>
            <a:r>
              <a:rPr lang="ru-RU" sz="2000" dirty="0" err="1"/>
              <a:t>Рецьово</a:t>
            </a:r>
            <a:r>
              <a:rPr lang="ru-RU" sz="2000" dirty="0"/>
              <a:t>, на </a:t>
            </a:r>
            <a:r>
              <a:rPr lang="ru-RU" sz="2000" dirty="0" err="1"/>
              <a:t>ньому</a:t>
            </a:r>
            <a:r>
              <a:rPr lang="ru-RU" sz="2000" dirty="0"/>
              <a:t> </a:t>
            </a:r>
            <a:r>
              <a:rPr lang="ru-RU" sz="2000" dirty="0" err="1"/>
              <a:t>насипано</a:t>
            </a:r>
            <a:r>
              <a:rPr lang="ru-RU" sz="2000" dirty="0"/>
              <a:t> </a:t>
            </a:r>
            <a:r>
              <a:rPr lang="ru-RU" sz="2000" dirty="0" err="1"/>
              <a:t>штучний</a:t>
            </a:r>
            <a:r>
              <a:rPr lang="ru-RU" sz="2000" dirty="0"/>
              <a:t> </a:t>
            </a:r>
            <a:r>
              <a:rPr lang="ru-RU" sz="2000" dirty="0" err="1"/>
              <a:t>острів</a:t>
            </a:r>
            <a:r>
              <a:rPr lang="ru-RU" sz="2000" dirty="0"/>
              <a:t> та </a:t>
            </a:r>
            <a:r>
              <a:rPr lang="ru-RU" sz="2000" dirty="0" err="1"/>
              <a:t>побудовано</a:t>
            </a:r>
            <a:r>
              <a:rPr lang="ru-RU" sz="2000" dirty="0"/>
              <a:t> кафе, у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прогулянки</a:t>
            </a:r>
            <a:r>
              <a:rPr lang="ru-RU" sz="2000" dirty="0"/>
              <a:t> парком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відпочити</a:t>
            </a:r>
            <a:r>
              <a:rPr lang="ru-RU" sz="2000" dirty="0"/>
              <a:t>, та </a:t>
            </a:r>
            <a:r>
              <a:rPr lang="ru-RU" sz="2000" dirty="0" err="1"/>
              <a:t>Заводський</a:t>
            </a:r>
            <a:r>
              <a:rPr lang="ru-RU" sz="2000" dirty="0"/>
              <a:t> ставок, </a:t>
            </a:r>
            <a:r>
              <a:rPr lang="ru-RU" sz="2000" dirty="0" err="1"/>
              <a:t>облаштований</a:t>
            </a:r>
            <a:r>
              <a:rPr lang="ru-RU" sz="2000" dirty="0"/>
              <a:t> пляжем.</a:t>
            </a:r>
            <a:endParaRPr lang="ru-UA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9292E8-9913-4C80-AEF4-7F816F106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9" y="982211"/>
            <a:ext cx="5224462" cy="3885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DB9281-48B8-4770-927D-76015BECD955}"/>
              </a:ext>
            </a:extLst>
          </p:cNvPr>
          <p:cNvSpPr txBox="1"/>
          <p:nvPr/>
        </p:nvSpPr>
        <p:spPr>
          <a:xfrm>
            <a:off x="1863940" y="4534267"/>
            <a:ext cx="21556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Острів.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6B676-F255-4B9A-822A-A1C754E660DD}"/>
              </a:ext>
            </a:extLst>
          </p:cNvPr>
          <p:cNvSpPr txBox="1"/>
          <p:nvPr/>
        </p:nvSpPr>
        <p:spPr>
          <a:xfrm>
            <a:off x="385762" y="5026083"/>
            <a:ext cx="1142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 err="1"/>
              <a:t>Сьогодні</a:t>
            </a:r>
            <a:r>
              <a:rPr lang="ru-UA" dirty="0"/>
              <a:t> </a:t>
            </a:r>
            <a:r>
              <a:rPr lang="ru-UA" dirty="0" err="1"/>
              <a:t>Згурівський</a:t>
            </a:r>
            <a:r>
              <a:rPr lang="ru-UA" dirty="0"/>
              <a:t> парк   </a:t>
            </a:r>
            <a:r>
              <a:rPr lang="ru-UA" dirty="0" err="1"/>
              <a:t>підпорядкований</a:t>
            </a:r>
            <a:r>
              <a:rPr lang="ru-UA" dirty="0"/>
              <a:t> </a:t>
            </a:r>
            <a:r>
              <a:rPr lang="ru-UA" dirty="0" err="1"/>
              <a:t>Березанському</a:t>
            </a:r>
            <a:r>
              <a:rPr lang="ru-UA" dirty="0"/>
              <a:t> </a:t>
            </a:r>
            <a:r>
              <a:rPr lang="ru-UA" dirty="0" err="1"/>
              <a:t>лісництву</a:t>
            </a:r>
            <a:r>
              <a:rPr lang="ru-UA" dirty="0"/>
              <a:t> Переяслав-</a:t>
            </a:r>
            <a:r>
              <a:rPr lang="ru-UA" dirty="0" err="1"/>
              <a:t>Хмельницького</a:t>
            </a:r>
            <a:r>
              <a:rPr lang="ru-UA" dirty="0"/>
              <a:t> </a:t>
            </a:r>
            <a:r>
              <a:rPr lang="ru-UA" dirty="0" err="1"/>
              <a:t>Держлісгоспу</a:t>
            </a:r>
            <a:r>
              <a:rPr lang="ru-UA" dirty="0"/>
              <a:t>. </a:t>
            </a:r>
            <a:r>
              <a:rPr lang="ru-UA" dirty="0" err="1"/>
              <a:t>Площа</a:t>
            </a:r>
            <a:r>
              <a:rPr lang="ru-UA" dirty="0"/>
              <a:t> парку 309 га.</a:t>
            </a:r>
            <a:br>
              <a:rPr lang="ru-UA" dirty="0"/>
            </a:br>
            <a:r>
              <a:rPr lang="ru-UA" dirty="0" err="1"/>
              <a:t>Під</a:t>
            </a:r>
            <a:r>
              <a:rPr lang="ru-UA" dirty="0"/>
              <a:t> час </a:t>
            </a:r>
            <a:r>
              <a:rPr lang="ru-UA" dirty="0" err="1"/>
              <a:t>останніх</a:t>
            </a:r>
            <a:r>
              <a:rPr lang="ru-UA" dirty="0"/>
              <a:t> </a:t>
            </a:r>
            <a:r>
              <a:rPr lang="ru-UA" dirty="0" err="1"/>
              <a:t>обстежень</a:t>
            </a:r>
            <a:r>
              <a:rPr lang="ru-UA" dirty="0"/>
              <a:t> парку </a:t>
            </a:r>
            <a:r>
              <a:rPr lang="ru-UA" dirty="0" err="1"/>
              <a:t>виявлено</a:t>
            </a:r>
            <a:r>
              <a:rPr lang="ru-UA" dirty="0"/>
              <a:t> </a:t>
            </a:r>
            <a:r>
              <a:rPr lang="ru-UA" dirty="0" err="1"/>
              <a:t>лише</a:t>
            </a:r>
            <a:r>
              <a:rPr lang="ru-UA" dirty="0"/>
              <a:t> 41 вид </a:t>
            </a:r>
            <a:r>
              <a:rPr lang="ru-UA" dirty="0" err="1"/>
              <a:t>деревних</a:t>
            </a:r>
            <a:r>
              <a:rPr lang="ru-UA" dirty="0"/>
              <a:t> </a:t>
            </a:r>
            <a:r>
              <a:rPr lang="ru-UA" dirty="0" err="1"/>
              <a:t>рослин</a:t>
            </a:r>
            <a:r>
              <a:rPr lang="ru-UA" dirty="0"/>
              <a:t>. Два </a:t>
            </a:r>
            <a:r>
              <a:rPr lang="ru-UA" dirty="0" err="1"/>
              <a:t>види</a:t>
            </a:r>
            <a:r>
              <a:rPr lang="ru-UA" dirty="0"/>
              <a:t> – </a:t>
            </a:r>
            <a:r>
              <a:rPr lang="ru-UA" dirty="0" err="1"/>
              <a:t>ялина</a:t>
            </a:r>
            <a:r>
              <a:rPr lang="ru-UA" dirty="0"/>
              <a:t> колюча та верба </a:t>
            </a:r>
            <a:r>
              <a:rPr lang="ru-UA" dirty="0" err="1"/>
              <a:t>біла</a:t>
            </a:r>
            <a:r>
              <a:rPr lang="ru-UA" dirty="0"/>
              <a:t> – </a:t>
            </a:r>
            <a:r>
              <a:rPr lang="ru-UA" dirty="0" err="1"/>
              <a:t>були</a:t>
            </a:r>
            <a:r>
              <a:rPr lang="ru-UA" dirty="0"/>
              <a:t> </a:t>
            </a:r>
            <a:r>
              <a:rPr lang="ru-UA" dirty="0" err="1"/>
              <a:t>представлені</a:t>
            </a:r>
            <a:r>
              <a:rPr lang="ru-UA" dirty="0"/>
              <a:t> </a:t>
            </a:r>
            <a:r>
              <a:rPr lang="ru-UA" dirty="0" err="1"/>
              <a:t>тільки</a:t>
            </a:r>
            <a:r>
              <a:rPr lang="ru-UA" dirty="0"/>
              <a:t> </a:t>
            </a:r>
            <a:r>
              <a:rPr lang="ru-UA" dirty="0" err="1"/>
              <a:t>своїми</a:t>
            </a:r>
            <a:r>
              <a:rPr lang="ru-UA" dirty="0"/>
              <a:t> </a:t>
            </a:r>
            <a:r>
              <a:rPr lang="ru-UA" dirty="0" err="1"/>
              <a:t>декоративними</a:t>
            </a:r>
            <a:r>
              <a:rPr lang="ru-UA" dirty="0"/>
              <a:t> формами, перший – сизою, </a:t>
            </a:r>
            <a:r>
              <a:rPr lang="ru-UA" dirty="0" err="1"/>
              <a:t>другий</a:t>
            </a:r>
            <a:r>
              <a:rPr lang="ru-UA" dirty="0"/>
              <a:t> – </a:t>
            </a:r>
            <a:r>
              <a:rPr lang="ru-UA" dirty="0" err="1"/>
              <a:t>плакучою</a:t>
            </a:r>
            <a:r>
              <a:rPr lang="ru-UA" dirty="0"/>
              <a:t>. Клен </a:t>
            </a:r>
            <a:r>
              <a:rPr lang="ru-UA" dirty="0" err="1"/>
              <a:t>гостролистий</a:t>
            </a:r>
            <a:r>
              <a:rPr lang="ru-UA" dirty="0"/>
              <a:t> та </a:t>
            </a:r>
            <a:r>
              <a:rPr lang="ru-UA" dirty="0" err="1"/>
              <a:t>явір</a:t>
            </a:r>
            <a:r>
              <a:rPr lang="ru-UA" dirty="0"/>
              <a:t> </a:t>
            </a:r>
            <a:r>
              <a:rPr lang="ru-UA" dirty="0" err="1"/>
              <a:t>мали</a:t>
            </a:r>
            <a:r>
              <a:rPr lang="ru-UA" dirty="0"/>
              <a:t>, </a:t>
            </a:r>
            <a:r>
              <a:rPr lang="ru-UA" dirty="0" err="1"/>
              <a:t>крім</a:t>
            </a:r>
            <a:r>
              <a:rPr lang="ru-UA" dirty="0"/>
              <a:t> </a:t>
            </a:r>
            <a:r>
              <a:rPr lang="ru-UA" dirty="0" err="1"/>
              <a:t>типових</a:t>
            </a:r>
            <a:r>
              <a:rPr lang="ru-UA" dirty="0"/>
              <a:t> </a:t>
            </a:r>
            <a:r>
              <a:rPr lang="ru-UA" dirty="0" err="1"/>
              <a:t>рослин</a:t>
            </a:r>
            <a:r>
              <a:rPr lang="ru-UA" dirty="0"/>
              <a:t>, </a:t>
            </a:r>
            <a:r>
              <a:rPr lang="ru-UA" dirty="0" err="1"/>
              <a:t>ще</a:t>
            </a:r>
            <a:r>
              <a:rPr lang="ru-UA" dirty="0"/>
              <a:t> й </a:t>
            </a:r>
            <a:r>
              <a:rPr lang="ru-UA" dirty="0" err="1"/>
              <a:t>декоративні</a:t>
            </a:r>
            <a:r>
              <a:rPr lang="ru-UA" dirty="0"/>
              <a:t> </a:t>
            </a:r>
            <a:r>
              <a:rPr lang="ru-UA" dirty="0" err="1"/>
              <a:t>форми</a:t>
            </a:r>
            <a:r>
              <a:rPr lang="ru-UA" dirty="0"/>
              <a:t>, </a:t>
            </a:r>
            <a:r>
              <a:rPr lang="ru-UA" dirty="0" err="1"/>
              <a:t>відповідно</a:t>
            </a:r>
            <a:r>
              <a:rPr lang="ru-UA" dirty="0"/>
              <a:t> </a:t>
            </a:r>
            <a:r>
              <a:rPr lang="ru-UA" dirty="0" err="1"/>
              <a:t>Шведлера</a:t>
            </a:r>
            <a:r>
              <a:rPr lang="ru-UA" dirty="0"/>
              <a:t> та </a:t>
            </a:r>
            <a:r>
              <a:rPr lang="ru-UA" dirty="0" err="1"/>
              <a:t>пурпуроволисту</a:t>
            </a:r>
            <a:r>
              <a:rPr lang="ru-UA" dirty="0"/>
              <a:t>. </a:t>
            </a:r>
            <a:r>
              <a:rPr lang="ru-UA" b="1" dirty="0"/>
              <a:t>12 </a:t>
            </a:r>
            <a:r>
              <a:rPr lang="ru-UA" b="1" dirty="0" err="1"/>
              <a:t>видів</a:t>
            </a:r>
            <a:r>
              <a:rPr lang="ru-UA" b="1" dirty="0"/>
              <a:t> </a:t>
            </a:r>
            <a:r>
              <a:rPr lang="ru-UA" b="1" dirty="0" err="1"/>
              <a:t>хвойних</a:t>
            </a:r>
            <a:r>
              <a:rPr lang="ru-UA" b="1" dirty="0"/>
              <a:t> </a:t>
            </a:r>
            <a:r>
              <a:rPr lang="ru-UA" dirty="0"/>
              <a:t>(</a:t>
            </a:r>
            <a:r>
              <a:rPr lang="ru-UA" dirty="0" err="1"/>
              <a:t>усі</a:t>
            </a:r>
            <a:r>
              <a:rPr lang="ru-UA" dirty="0"/>
              <a:t> дерева) та </a:t>
            </a:r>
            <a:r>
              <a:rPr lang="ru-UA" b="1" dirty="0"/>
              <a:t>29 </a:t>
            </a:r>
            <a:r>
              <a:rPr lang="ru-UA" b="1" dirty="0" err="1"/>
              <a:t>листяних</a:t>
            </a:r>
            <a:r>
              <a:rPr lang="ru-UA" b="1" dirty="0"/>
              <a:t> </a:t>
            </a:r>
            <a:r>
              <a:rPr lang="ru-UA" dirty="0"/>
              <a:t>(26 </a:t>
            </a:r>
            <a:r>
              <a:rPr lang="ru-UA" dirty="0" err="1"/>
              <a:t>видів</a:t>
            </a:r>
            <a:r>
              <a:rPr lang="ru-UA" dirty="0"/>
              <a:t> – дерева, 3 – </a:t>
            </a:r>
            <a:r>
              <a:rPr lang="ru-UA" dirty="0" err="1"/>
              <a:t>кущі</a:t>
            </a:r>
            <a:r>
              <a:rPr lang="ru-UA" dirty="0"/>
              <a:t>).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CEE7BB-E147-417F-A472-F485983FC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61" y="956736"/>
            <a:ext cx="5830239" cy="38853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BD8B82-3ECE-4885-9AA1-FB4F0E954E55}"/>
              </a:ext>
            </a:extLst>
          </p:cNvPr>
          <p:cNvSpPr txBox="1"/>
          <p:nvPr/>
        </p:nvSpPr>
        <p:spPr>
          <a:xfrm>
            <a:off x="9291153" y="4453715"/>
            <a:ext cx="20738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Острів.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283133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A5C8F-EA68-427D-AA69-C522829AD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654050"/>
            <a:ext cx="10515600" cy="4351338"/>
          </a:xfrm>
        </p:spPr>
        <p:txBody>
          <a:bodyPr/>
          <a:lstStyle/>
          <a:p>
            <a:r>
              <a:rPr lang="uk-UA" dirty="0"/>
              <a:t>На початку 20 століття Згурівка була одним з найколоритніших сіл України: тут працювало 10 олійниць та 80 (!) вітряків. </a:t>
            </a:r>
            <a:endParaRPr lang="ru-UA" dirty="0"/>
          </a:p>
        </p:txBody>
      </p:sp>
      <p:pic>
        <p:nvPicPr>
          <p:cNvPr id="5" name="Рисунок 4" descr="a">
            <a:extLst>
              <a:ext uri="{FF2B5EF4-FFF2-40B4-BE49-F238E27FC236}">
                <a16:creationId xmlns:a16="http://schemas.microsoft.com/office/drawing/2014/main" id="{DE38805E-5A61-4C85-986A-AF57C4CD6D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552139"/>
            <a:ext cx="5365750" cy="384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a">
            <a:extLst>
              <a:ext uri="{FF2B5EF4-FFF2-40B4-BE49-F238E27FC236}">
                <a16:creationId xmlns:a16="http://schemas.microsoft.com/office/drawing/2014/main" id="{2860FB73-C404-4935-8CD8-6A9EDD292B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1599407"/>
            <a:ext cx="5537200" cy="38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825BB-F462-4049-8190-C62936EFA414}"/>
              </a:ext>
            </a:extLst>
          </p:cNvPr>
          <p:cNvSpPr txBox="1"/>
          <p:nvPr/>
        </p:nvSpPr>
        <p:spPr>
          <a:xfrm>
            <a:off x="6096000" y="5441157"/>
            <a:ext cx="595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 err="1"/>
              <a:t>Млин</a:t>
            </a:r>
            <a:r>
              <a:rPr lang="ru-UA" dirty="0"/>
              <a:t>-так </a:t>
            </a:r>
            <a:r>
              <a:rPr lang="ru-UA" dirty="0" err="1"/>
              <a:t>звані</a:t>
            </a:r>
            <a:r>
              <a:rPr lang="ru-UA" dirty="0"/>
              <a:t> "ферми«</a:t>
            </a:r>
            <a:r>
              <a:rPr lang="uk-UA" dirty="0"/>
              <a:t>. У</a:t>
            </a:r>
            <a:r>
              <a:rPr lang="ru-UA" dirty="0"/>
              <a:t> </a:t>
            </a:r>
            <a:r>
              <a:rPr lang="ru-UA" dirty="0" err="1"/>
              <a:t>будинках</a:t>
            </a:r>
            <a:r>
              <a:rPr lang="ru-UA" dirty="0"/>
              <a:t> за </a:t>
            </a:r>
            <a:r>
              <a:rPr lang="ru-UA" dirty="0" err="1"/>
              <a:t>млином</a:t>
            </a:r>
            <a:r>
              <a:rPr lang="ru-UA" dirty="0"/>
              <a:t> </a:t>
            </a:r>
            <a:r>
              <a:rPr lang="ru-UA" dirty="0" err="1"/>
              <a:t>готувались</a:t>
            </a:r>
            <a:r>
              <a:rPr lang="ru-UA" dirty="0"/>
              <a:t> кадри </a:t>
            </a:r>
            <a:r>
              <a:rPr lang="uk-UA" dirty="0"/>
              <a:t> </a:t>
            </a:r>
            <a:r>
              <a:rPr lang="ru-UA" dirty="0" err="1"/>
              <a:t>кваліфікованих</a:t>
            </a:r>
            <a:r>
              <a:rPr lang="ru-UA" dirty="0"/>
              <a:t> </a:t>
            </a:r>
            <a:r>
              <a:rPr lang="ru-UA" dirty="0" err="1"/>
              <a:t>робітників</a:t>
            </a:r>
            <a:r>
              <a:rPr lang="ru-UA" dirty="0"/>
              <a:t> для </a:t>
            </a:r>
            <a:r>
              <a:rPr lang="ru-UA" dirty="0" err="1"/>
              <a:t>господарства</a:t>
            </a:r>
            <a:r>
              <a:rPr lang="ru-UA" dirty="0"/>
              <a:t> і</a:t>
            </a:r>
            <a:r>
              <a:rPr lang="uk-UA" dirty="0"/>
              <a:t> </a:t>
            </a:r>
            <a:r>
              <a:rPr lang="ru-UA" dirty="0" err="1"/>
              <a:t>економії</a:t>
            </a:r>
            <a:r>
              <a:rPr lang="ru-UA" dirty="0"/>
              <a:t> </a:t>
            </a:r>
            <a:r>
              <a:rPr lang="ru-UA" dirty="0" err="1"/>
              <a:t>поміщика</a:t>
            </a:r>
            <a:r>
              <a:rPr lang="ru-UA" dirty="0"/>
              <a:t> Кочубея. </a:t>
            </a:r>
            <a:r>
              <a:rPr lang="uk-UA" dirty="0"/>
              <a:t>У</a:t>
            </a:r>
            <a:r>
              <a:rPr lang="ru-UA" dirty="0"/>
              <a:t> </a:t>
            </a:r>
            <a:r>
              <a:rPr lang="ru-UA" dirty="0" err="1"/>
              <a:t>перебудованих</a:t>
            </a:r>
            <a:r>
              <a:rPr lang="uk-UA" dirty="0"/>
              <a:t> </a:t>
            </a:r>
            <a:r>
              <a:rPr lang="ru-UA" dirty="0" err="1"/>
              <a:t>будинках</a:t>
            </a:r>
            <a:r>
              <a:rPr lang="ru-UA" dirty="0"/>
              <a:t>,</a:t>
            </a:r>
            <a:r>
              <a:rPr lang="uk-UA" dirty="0"/>
              <a:t>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видніються</a:t>
            </a:r>
            <a:r>
              <a:rPr lang="ru-UA" dirty="0"/>
              <a:t> за </a:t>
            </a:r>
            <a:r>
              <a:rPr lang="ru-UA" dirty="0" err="1"/>
              <a:t>млином</a:t>
            </a:r>
            <a:r>
              <a:rPr lang="ru-UA" dirty="0"/>
              <a:t>, в</a:t>
            </a:r>
          </a:p>
          <a:p>
            <a:r>
              <a:rPr lang="ru-UA" dirty="0"/>
              <a:t>1948-1949роках </a:t>
            </a:r>
            <a:r>
              <a:rPr lang="ru-UA" dirty="0" err="1"/>
              <a:t>було</a:t>
            </a:r>
            <a:r>
              <a:rPr lang="ru-UA" dirty="0"/>
              <a:t> </a:t>
            </a:r>
            <a:r>
              <a:rPr lang="ru-UA" dirty="0" err="1"/>
              <a:t>організовано</a:t>
            </a:r>
            <a:r>
              <a:rPr lang="ru-UA" dirty="0"/>
              <a:t> </a:t>
            </a:r>
            <a:r>
              <a:rPr lang="ru-UA" dirty="0" err="1"/>
              <a:t>лікарню</a:t>
            </a:r>
            <a:r>
              <a:rPr lang="ru-UA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C0342-9D05-4F5B-B24E-F4671CF2EBDD}"/>
              </a:ext>
            </a:extLst>
          </p:cNvPr>
          <p:cNvSpPr txBox="1"/>
          <p:nvPr/>
        </p:nvSpPr>
        <p:spPr>
          <a:xfrm>
            <a:off x="438151" y="5600700"/>
            <a:ext cx="512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 err="1"/>
              <a:t>Млини</a:t>
            </a:r>
            <a:r>
              <a:rPr lang="ru-UA" dirty="0"/>
              <a:t> </a:t>
            </a:r>
            <a:r>
              <a:rPr lang="ru-UA" dirty="0" err="1"/>
              <a:t>були</a:t>
            </a:r>
            <a:r>
              <a:rPr lang="ru-UA" dirty="0"/>
              <a:t> </a:t>
            </a:r>
            <a:r>
              <a:rPr lang="ru-UA" dirty="0" err="1"/>
              <a:t>зліва</a:t>
            </a:r>
            <a:r>
              <a:rPr lang="ru-UA" dirty="0"/>
              <a:t> при </a:t>
            </a:r>
            <a:r>
              <a:rPr lang="ru-UA" dirty="0" err="1"/>
              <a:t>виїзді</a:t>
            </a:r>
            <a:r>
              <a:rPr lang="ru-UA" dirty="0"/>
              <a:t> </a:t>
            </a:r>
            <a:r>
              <a:rPr lang="ru-UA" dirty="0" err="1"/>
              <a:t>із</a:t>
            </a:r>
            <a:r>
              <a:rPr lang="ru-UA" dirty="0"/>
              <a:t> </a:t>
            </a:r>
            <a:r>
              <a:rPr lang="ru-UA" dirty="0" err="1"/>
              <a:t>Згурівки</a:t>
            </a:r>
            <a:r>
              <a:rPr lang="ru-UA" dirty="0"/>
              <a:t> на село</a:t>
            </a:r>
          </a:p>
          <a:p>
            <a:r>
              <a:rPr lang="ru-UA" dirty="0"/>
              <a:t>Красне.</a:t>
            </a:r>
          </a:p>
          <a:p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C3A54-F2C0-4712-965E-D2D957327CDF}"/>
              </a:ext>
            </a:extLst>
          </p:cNvPr>
          <p:cNvSpPr txBox="1"/>
          <p:nvPr/>
        </p:nvSpPr>
        <p:spPr>
          <a:xfrm>
            <a:off x="530225" y="5066366"/>
            <a:ext cx="14668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Фото з інтернету</a:t>
            </a:r>
            <a:endParaRPr lang="ru-UA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E8AE8-E289-42E7-94FF-CC11ADFC076F}"/>
              </a:ext>
            </a:extLst>
          </p:cNvPr>
          <p:cNvSpPr txBox="1"/>
          <p:nvPr/>
        </p:nvSpPr>
        <p:spPr>
          <a:xfrm>
            <a:off x="6016625" y="5104704"/>
            <a:ext cx="14668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Фото з інтернету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400449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9B9F4-6A92-451A-BF24-38BCE7EB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5781"/>
          </a:xfrm>
        </p:spPr>
        <p:txBody>
          <a:bodyPr>
            <a:noAutofit/>
          </a:bodyPr>
          <a:lstStyle/>
          <a:p>
            <a:r>
              <a:rPr lang="ru-UA" sz="2800" dirty="0"/>
              <a:t>Петро </a:t>
            </a:r>
            <a:r>
              <a:rPr lang="ru-UA" sz="2800" dirty="0" err="1"/>
              <a:t>Аркадійович</a:t>
            </a:r>
            <a:r>
              <a:rPr lang="ru-UA" sz="2800" dirty="0"/>
              <a:t> помер 1892 р. і </a:t>
            </a:r>
            <a:r>
              <a:rPr lang="ru-UA" sz="2800" dirty="0" err="1"/>
              <a:t>був</a:t>
            </a:r>
            <a:r>
              <a:rPr lang="ru-UA" sz="2800" dirty="0"/>
              <a:t> </a:t>
            </a:r>
            <a:r>
              <a:rPr lang="ru-UA" sz="2800" dirty="0" err="1"/>
              <a:t>похований</a:t>
            </a:r>
            <a:r>
              <a:rPr lang="ru-UA" sz="2800" dirty="0"/>
              <a:t> у парку, а 1894 р. </a:t>
            </a:r>
            <a:r>
              <a:rPr lang="ru-UA" sz="2800" dirty="0" err="1"/>
              <a:t>поруч</a:t>
            </a:r>
            <a:r>
              <a:rPr lang="ru-UA" sz="2800" dirty="0"/>
              <a:t> </a:t>
            </a:r>
            <a:r>
              <a:rPr lang="ru-UA" sz="2800" dirty="0" err="1"/>
              <a:t>поховали</a:t>
            </a:r>
            <a:r>
              <a:rPr lang="ru-UA" sz="2800" dirty="0"/>
              <a:t> і </a:t>
            </a:r>
            <a:r>
              <a:rPr lang="ru-UA" sz="2800" dirty="0" err="1"/>
              <a:t>його</a:t>
            </a:r>
            <a:r>
              <a:rPr lang="ru-UA" sz="2800" dirty="0"/>
              <a:t> дружину. У </a:t>
            </a:r>
            <a:r>
              <a:rPr lang="ru-UA" sz="2800" dirty="0" err="1"/>
              <a:t>північній</a:t>
            </a:r>
            <a:r>
              <a:rPr lang="ru-UA" sz="2800" dirty="0"/>
              <a:t> </a:t>
            </a:r>
            <a:r>
              <a:rPr lang="ru-UA" sz="2800" dirty="0" err="1"/>
              <a:t>частині</a:t>
            </a:r>
            <a:r>
              <a:rPr lang="ru-UA" sz="2800" dirty="0"/>
              <a:t> парку </a:t>
            </a:r>
            <a:r>
              <a:rPr lang="ru-UA" sz="2800" dirty="0" err="1"/>
              <a:t>збереглися</a:t>
            </a:r>
            <a:r>
              <a:rPr lang="ru-UA" sz="2800" dirty="0"/>
              <a:t> </a:t>
            </a:r>
            <a:r>
              <a:rPr lang="ru-UA" sz="2800" dirty="0" err="1"/>
              <a:t>могили</a:t>
            </a:r>
            <a:r>
              <a:rPr lang="ru-UA" sz="2800" dirty="0"/>
              <a:t> Петра </a:t>
            </a:r>
            <a:r>
              <a:rPr lang="ru-UA" sz="2800" dirty="0" err="1"/>
              <a:t>Аркадійовича</a:t>
            </a:r>
            <a:r>
              <a:rPr lang="ru-UA" sz="2800" dirty="0"/>
              <a:t> Кочубея та </a:t>
            </a:r>
            <a:r>
              <a:rPr lang="ru-UA" sz="2800" dirty="0" err="1"/>
              <a:t>його</a:t>
            </a:r>
            <a:r>
              <a:rPr lang="ru-UA" sz="2800" dirty="0"/>
              <a:t> </a:t>
            </a:r>
            <a:r>
              <a:rPr lang="ru-UA" sz="2800" dirty="0" err="1"/>
              <a:t>дружини</a:t>
            </a:r>
            <a:r>
              <a:rPr lang="ru-UA" sz="2800" dirty="0"/>
              <a:t> – </a:t>
            </a:r>
            <a:r>
              <a:rPr lang="ru-UA" sz="2800" dirty="0" err="1"/>
              <a:t>Варвари</a:t>
            </a:r>
            <a:r>
              <a:rPr lang="ru-UA" sz="2800" dirty="0"/>
              <a:t> </a:t>
            </a:r>
            <a:r>
              <a:rPr lang="ru-UA" sz="2800" dirty="0" err="1"/>
              <a:t>Олександрівни</a:t>
            </a:r>
            <a:r>
              <a:rPr lang="ru-UA" sz="2800" dirty="0"/>
              <a:t> (</a:t>
            </a:r>
            <a:r>
              <a:rPr lang="ru-UA" sz="2800" dirty="0" err="1"/>
              <a:t>уродженої</a:t>
            </a:r>
            <a:r>
              <a:rPr lang="ru-UA" sz="2800" dirty="0"/>
              <a:t> </a:t>
            </a:r>
            <a:r>
              <a:rPr lang="ru-UA" sz="2800" dirty="0" err="1"/>
              <a:t>графині</a:t>
            </a:r>
            <a:r>
              <a:rPr lang="ru-UA" sz="2800" dirty="0"/>
              <a:t> </a:t>
            </a:r>
            <a:r>
              <a:rPr lang="ru-UA" sz="2800" dirty="0" err="1"/>
              <a:t>Кушелевої-Безбородько</a:t>
            </a:r>
            <a:r>
              <a:rPr lang="ru-UA" sz="2800" dirty="0"/>
              <a:t>).</a:t>
            </a:r>
          </a:p>
        </p:txBody>
      </p:sp>
      <p:pic>
        <p:nvPicPr>
          <p:cNvPr id="4" name="Рисунок 3" descr="Могила П. Кочубея у Згурівці">
            <a:extLst>
              <a:ext uri="{FF2B5EF4-FFF2-40B4-BE49-F238E27FC236}">
                <a16:creationId xmlns:a16="http://schemas.microsoft.com/office/drawing/2014/main" id="{27ADDCA5-ABF0-4B21-B675-A2EDBCF470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2381250"/>
            <a:ext cx="452755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Згурівський парк">
            <a:extLst>
              <a:ext uri="{FF2B5EF4-FFF2-40B4-BE49-F238E27FC236}">
                <a16:creationId xmlns:a16="http://schemas.microsoft.com/office/drawing/2014/main" id="{554D66EC-A9A1-41D1-8E30-49FF8EC59C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49" y="2305050"/>
            <a:ext cx="4905375" cy="356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Варвара, невістка">
            <a:extLst>
              <a:ext uri="{FF2B5EF4-FFF2-40B4-BE49-F238E27FC236}">
                <a16:creationId xmlns:a16="http://schemas.microsoft.com/office/drawing/2014/main" id="{E75500D7-0B98-43C2-810C-D3AAF46C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2" y="4448175"/>
            <a:ext cx="2019300" cy="232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етро, син">
            <a:extLst>
              <a:ext uri="{FF2B5EF4-FFF2-40B4-BE49-F238E27FC236}">
                <a16:creationId xmlns:a16="http://schemas.microsoft.com/office/drawing/2014/main" id="{96650CA9-54A9-476E-B3DC-F6A3CBB4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6" y="1982149"/>
            <a:ext cx="1943102" cy="23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1DB48F-13A6-445F-9477-296691E71DDD}"/>
              </a:ext>
            </a:extLst>
          </p:cNvPr>
          <p:cNvSpPr txBox="1"/>
          <p:nvPr/>
        </p:nvSpPr>
        <p:spPr>
          <a:xfrm>
            <a:off x="4962523" y="4075814"/>
            <a:ext cx="217169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100" dirty="0"/>
              <a:t>Петро Кочубей. Фото з інтернету.</a:t>
            </a:r>
            <a:endParaRPr lang="ru-UA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15079-E4C3-4D19-8D32-8AA068017752}"/>
              </a:ext>
            </a:extLst>
          </p:cNvPr>
          <p:cNvSpPr txBox="1"/>
          <p:nvPr/>
        </p:nvSpPr>
        <p:spPr>
          <a:xfrm>
            <a:off x="4933953" y="6497195"/>
            <a:ext cx="24288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100" dirty="0"/>
              <a:t>Варвара Кочубей. Фото з інтернету.</a:t>
            </a:r>
            <a:endParaRPr lang="ru-UA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0EE55-A97D-472E-A8A9-2D373C3D106F}"/>
              </a:ext>
            </a:extLst>
          </p:cNvPr>
          <p:cNvSpPr txBox="1"/>
          <p:nvPr/>
        </p:nvSpPr>
        <p:spPr>
          <a:xfrm>
            <a:off x="838200" y="5543550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Поховання </a:t>
            </a:r>
            <a:r>
              <a:rPr lang="ru-UA" sz="1400" dirty="0"/>
              <a:t>Петра </a:t>
            </a:r>
            <a:r>
              <a:rPr lang="ru-UA" sz="1400" dirty="0" err="1"/>
              <a:t>Аркадійовича</a:t>
            </a:r>
            <a:r>
              <a:rPr lang="ru-UA" sz="1400" dirty="0"/>
              <a:t> Кочубея</a:t>
            </a:r>
            <a:r>
              <a:rPr lang="uk-UA" sz="1400" dirty="0"/>
              <a:t>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5CC4D-7C50-4986-8819-1C07F98E9FB9}"/>
              </a:ext>
            </a:extLst>
          </p:cNvPr>
          <p:cNvSpPr txBox="1"/>
          <p:nvPr/>
        </p:nvSpPr>
        <p:spPr>
          <a:xfrm>
            <a:off x="8039104" y="5982335"/>
            <a:ext cx="300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Поховання </a:t>
            </a:r>
            <a:r>
              <a:rPr lang="ru-UA" sz="1400" dirty="0"/>
              <a:t>Петра </a:t>
            </a:r>
            <a:r>
              <a:rPr lang="ru-UA" sz="1400" dirty="0" err="1"/>
              <a:t>Аркадійовича</a:t>
            </a:r>
            <a:r>
              <a:rPr lang="ru-UA" sz="1400" dirty="0"/>
              <a:t> Кочубея та </a:t>
            </a:r>
            <a:r>
              <a:rPr lang="ru-UA" sz="1400" dirty="0" err="1"/>
              <a:t>його</a:t>
            </a:r>
            <a:r>
              <a:rPr lang="ru-UA" sz="1400" dirty="0"/>
              <a:t> </a:t>
            </a:r>
            <a:r>
              <a:rPr lang="ru-UA" sz="1400" dirty="0" err="1"/>
              <a:t>дружини</a:t>
            </a:r>
            <a:r>
              <a:rPr lang="ru-UA" sz="1400" dirty="0"/>
              <a:t> – </a:t>
            </a:r>
            <a:r>
              <a:rPr lang="ru-UA" sz="1400" dirty="0" err="1"/>
              <a:t>Варвари</a:t>
            </a:r>
            <a:r>
              <a:rPr lang="ru-UA" sz="1400" dirty="0"/>
              <a:t> </a:t>
            </a:r>
            <a:r>
              <a:rPr lang="ru-UA" sz="1400" dirty="0" err="1"/>
              <a:t>Олександрівни</a:t>
            </a:r>
            <a:r>
              <a:rPr lang="uk-UA" sz="1400" dirty="0"/>
              <a:t>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512339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3F849-4405-4CE3-8F59-AFCCABF3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174624"/>
            <a:ext cx="4922837" cy="2454275"/>
          </a:xfrm>
        </p:spPr>
        <p:txBody>
          <a:bodyPr>
            <a:noAutofit/>
          </a:bodyPr>
          <a:lstStyle/>
          <a:p>
            <a:pPr algn="ctr"/>
            <a:r>
              <a:rPr lang="uk-UA" sz="2800" dirty="0"/>
              <a:t>Неподалік поховань Петра та Варвари Кочубеїв у 1905 році було збудовано Преображенську церкву, яку згодом було зруйновано, так як і палац Кочубеїв. </a:t>
            </a:r>
            <a:endParaRPr lang="ru-UA" sz="2800" dirty="0"/>
          </a:p>
        </p:txBody>
      </p:sp>
      <p:pic>
        <p:nvPicPr>
          <p:cNvPr id="8" name="Рисунок 7" descr="a">
            <a:extLst>
              <a:ext uri="{FF2B5EF4-FFF2-40B4-BE49-F238E27FC236}">
                <a16:creationId xmlns:a16="http://schemas.microsoft.com/office/drawing/2014/main" id="{B6D2240B-6F34-44A4-8312-62A29BB13CD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628899"/>
            <a:ext cx="4722812" cy="389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9910EF-79DB-45AC-8235-EA633527F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74" y="1953364"/>
            <a:ext cx="2906422" cy="4361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5AC28-36ED-4513-BB83-34E7340FC5D5}"/>
              </a:ext>
            </a:extLst>
          </p:cNvPr>
          <p:cNvSpPr txBox="1"/>
          <p:nvPr/>
        </p:nvSpPr>
        <p:spPr>
          <a:xfrm>
            <a:off x="363538" y="6216848"/>
            <a:ext cx="46386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Преображенська церква у Згурівці. Фото з інтернету.</a:t>
            </a:r>
            <a:endParaRPr lang="ru-UA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1C019D-C619-4BBE-BA26-BA089F8BA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20" y="1953364"/>
            <a:ext cx="2961183" cy="4479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654FC8-C83C-4823-933B-9D29CC071F6A}"/>
              </a:ext>
            </a:extLst>
          </p:cNvPr>
          <p:cNvSpPr txBox="1"/>
          <p:nvPr/>
        </p:nvSpPr>
        <p:spPr>
          <a:xfrm>
            <a:off x="5454274" y="295275"/>
            <a:ext cx="6235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Сьогодні у Згурівці є  дві будівлі церкви: </a:t>
            </a:r>
            <a:r>
              <a:rPr lang="ru-RU" sz="2400" dirty="0" err="1"/>
              <a:t>православний</a:t>
            </a:r>
            <a:r>
              <a:rPr lang="ru-RU" sz="2400" dirty="0"/>
              <a:t> храм </a:t>
            </a:r>
            <a:r>
              <a:rPr lang="ru-RU" sz="2400" dirty="0" err="1"/>
              <a:t>Преображення</a:t>
            </a:r>
            <a:r>
              <a:rPr lang="ru-RU" sz="2400" dirty="0"/>
              <a:t> </a:t>
            </a:r>
            <a:r>
              <a:rPr lang="ru-RU" sz="2400" dirty="0" err="1"/>
              <a:t>Господнього</a:t>
            </a:r>
            <a:r>
              <a:rPr lang="ru-RU" sz="2400" dirty="0"/>
              <a:t>, </a:t>
            </a:r>
            <a:r>
              <a:rPr lang="ru-RU" sz="2400" dirty="0" err="1"/>
              <a:t>збудований</a:t>
            </a:r>
            <a:r>
              <a:rPr lang="ru-RU" sz="2400" dirty="0"/>
              <a:t> в 2016-2017 </a:t>
            </a:r>
            <a:r>
              <a:rPr lang="ru-RU" sz="2400" dirty="0" err="1"/>
              <a:t>рр</a:t>
            </a:r>
            <a:r>
              <a:rPr lang="ru-RU" sz="2400" dirty="0"/>
              <a:t>.. та </a:t>
            </a:r>
            <a:r>
              <a:rPr lang="uk-UA" sz="2400" dirty="0"/>
              <a:t>церква в пристосованому приміщенні</a:t>
            </a:r>
            <a:endParaRPr lang="ru-U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CBECB-75FA-40A4-A8D1-8910BA3FD9AE}"/>
              </a:ext>
            </a:extLst>
          </p:cNvPr>
          <p:cNvSpPr txBox="1"/>
          <p:nvPr/>
        </p:nvSpPr>
        <p:spPr>
          <a:xfrm>
            <a:off x="5663158" y="6062959"/>
            <a:ext cx="241337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err="1"/>
              <a:t>Православний</a:t>
            </a:r>
            <a:r>
              <a:rPr lang="ru-RU" sz="1400" dirty="0"/>
              <a:t> храм </a:t>
            </a:r>
            <a:r>
              <a:rPr lang="ru-RU" sz="1400" dirty="0" err="1"/>
              <a:t>Преображення</a:t>
            </a:r>
            <a:r>
              <a:rPr lang="ru-RU" sz="1400" dirty="0"/>
              <a:t> </a:t>
            </a:r>
            <a:r>
              <a:rPr lang="ru-RU" sz="1400" dirty="0" err="1"/>
              <a:t>Господнього</a:t>
            </a:r>
            <a:r>
              <a:rPr lang="ru-RU" sz="1400" dirty="0"/>
              <a:t>. </a:t>
            </a:r>
            <a:r>
              <a:rPr lang="uk-UA" sz="1400" dirty="0"/>
              <a:t>Фото </a:t>
            </a:r>
            <a:r>
              <a:rPr lang="uk-UA" sz="1400" dirty="0" err="1"/>
              <a:t>Цах</a:t>
            </a:r>
            <a:r>
              <a:rPr lang="uk-UA" sz="1400" dirty="0"/>
              <a:t> Поліни.</a:t>
            </a:r>
            <a:endParaRPr lang="ru-U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2DD1A3-340E-42D3-89FE-FFC2FE36C2D0}"/>
              </a:ext>
            </a:extLst>
          </p:cNvPr>
          <p:cNvSpPr txBox="1"/>
          <p:nvPr/>
        </p:nvSpPr>
        <p:spPr>
          <a:xfrm>
            <a:off x="8956673" y="6216848"/>
            <a:ext cx="25050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Церква в пристосованому приміщенні. Фото </a:t>
            </a:r>
            <a:r>
              <a:rPr lang="uk-UA" sz="1400" dirty="0" err="1"/>
              <a:t>Цах</a:t>
            </a:r>
            <a:r>
              <a:rPr lang="uk-UA" sz="1400" dirty="0"/>
              <a:t> Поліни.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1964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EF13CD-1400-49B3-AD97-A9584E8A8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6" y="0"/>
            <a:ext cx="4867274" cy="20108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UA" sz="1600" dirty="0" err="1"/>
              <a:t>Крім</a:t>
            </a:r>
            <a:r>
              <a:rPr lang="ru-UA" sz="1600" dirty="0"/>
              <a:t> </a:t>
            </a:r>
            <a:r>
              <a:rPr lang="ru-UA" sz="1600" dirty="0" err="1"/>
              <a:t>могильних</a:t>
            </a:r>
            <a:r>
              <a:rPr lang="ru-UA" sz="1600" dirty="0"/>
              <a:t> </a:t>
            </a:r>
            <a:r>
              <a:rPr lang="ru-UA" sz="1600" dirty="0" err="1"/>
              <a:t>каменів</a:t>
            </a:r>
            <a:r>
              <a:rPr lang="ru-UA" sz="1600" dirty="0"/>
              <a:t>, про родину </a:t>
            </a:r>
            <a:r>
              <a:rPr lang="ru-UA" sz="1600" dirty="0" err="1"/>
              <a:t>Кочубеїв</a:t>
            </a:r>
            <a:r>
              <a:rPr lang="ru-UA" sz="1600" dirty="0"/>
              <a:t> у </a:t>
            </a:r>
            <a:r>
              <a:rPr lang="ru-UA" sz="1600" b="1" i="1" dirty="0" err="1"/>
              <a:t>Згурівці</a:t>
            </a:r>
            <a:r>
              <a:rPr lang="ru-UA" sz="1600" dirty="0"/>
              <a:t> </a:t>
            </a:r>
            <a:r>
              <a:rPr lang="ru-UA" sz="1600" dirty="0" err="1"/>
              <a:t>нагадують</a:t>
            </a:r>
            <a:r>
              <a:rPr lang="ru-UA" sz="1600" dirty="0"/>
              <a:t> </a:t>
            </a:r>
            <a:r>
              <a:rPr lang="ru-UA" sz="1600" dirty="0" err="1"/>
              <a:t>інші</a:t>
            </a:r>
            <a:r>
              <a:rPr lang="ru-UA" sz="1600" dirty="0"/>
              <a:t> </a:t>
            </a:r>
            <a:r>
              <a:rPr lang="ru-UA" sz="1600" dirty="0" err="1"/>
              <a:t>цікаві</a:t>
            </a:r>
            <a:r>
              <a:rPr lang="ru-UA" sz="1600" dirty="0"/>
              <a:t> </a:t>
            </a:r>
            <a:r>
              <a:rPr lang="ru-UA" sz="1600" dirty="0" err="1"/>
              <a:t>місця</a:t>
            </a:r>
            <a:r>
              <a:rPr lang="ru-UA" sz="1600" dirty="0"/>
              <a:t> – </a:t>
            </a:r>
            <a:r>
              <a:rPr lang="ru-UA" sz="1600" dirty="0" err="1"/>
              <a:t>численні</a:t>
            </a:r>
            <a:r>
              <a:rPr lang="ru-UA" sz="1600" dirty="0"/>
              <a:t> так </a:t>
            </a:r>
            <a:r>
              <a:rPr lang="ru-UA" sz="1600" dirty="0" err="1"/>
              <a:t>звані</a:t>
            </a:r>
            <a:r>
              <a:rPr lang="ru-UA" sz="1600" dirty="0"/>
              <a:t> “</a:t>
            </a:r>
            <a:r>
              <a:rPr lang="ru-UA" sz="1600" dirty="0" err="1"/>
              <a:t>кочубеївські</a:t>
            </a:r>
            <a:r>
              <a:rPr lang="ru-UA" sz="1600" dirty="0"/>
              <a:t>” </a:t>
            </a:r>
            <a:r>
              <a:rPr lang="ru-UA" sz="1600" dirty="0" err="1"/>
              <a:t>будинки</a:t>
            </a:r>
            <a:r>
              <a:rPr lang="ru-UA" sz="1600" dirty="0"/>
              <a:t>, </a:t>
            </a:r>
            <a:r>
              <a:rPr lang="ru-UA" sz="1600" dirty="0" err="1"/>
              <a:t>що</a:t>
            </a:r>
            <a:r>
              <a:rPr lang="ru-UA" sz="1600" dirty="0"/>
              <a:t> </a:t>
            </a:r>
            <a:r>
              <a:rPr lang="ru-UA" sz="1600" dirty="0" err="1"/>
              <a:t>вирізняються</a:t>
            </a:r>
            <a:r>
              <a:rPr lang="ru-UA" sz="1600" dirty="0"/>
              <a:t> </a:t>
            </a:r>
            <a:r>
              <a:rPr lang="ru-UA" sz="1600" dirty="0" err="1"/>
              <a:t>серед</a:t>
            </a:r>
            <a:r>
              <a:rPr lang="ru-UA" sz="1600" dirty="0"/>
              <a:t> </a:t>
            </a:r>
            <a:r>
              <a:rPr lang="ru-UA" sz="1600" dirty="0" err="1"/>
              <a:t>більш</a:t>
            </a:r>
            <a:r>
              <a:rPr lang="ru-UA" sz="1600" dirty="0"/>
              <a:t> </a:t>
            </a:r>
            <a:r>
              <a:rPr lang="ru-UA" sz="1600" dirty="0" err="1"/>
              <a:t>сучасних</a:t>
            </a:r>
            <a:r>
              <a:rPr lang="ru-UA" sz="1600" dirty="0"/>
              <a:t> </a:t>
            </a:r>
            <a:r>
              <a:rPr lang="ru-UA" sz="1600" dirty="0" err="1"/>
              <a:t>будівель</a:t>
            </a:r>
            <a:r>
              <a:rPr lang="ru-UA" sz="1600" dirty="0"/>
              <a:t> великими </a:t>
            </a:r>
            <a:r>
              <a:rPr lang="ru-UA" sz="1600" dirty="0" err="1"/>
              <a:t>вікнами</a:t>
            </a:r>
            <a:r>
              <a:rPr lang="ru-UA" sz="1600" dirty="0"/>
              <a:t> та </a:t>
            </a:r>
            <a:r>
              <a:rPr lang="ru-UA" sz="1600" dirty="0" err="1"/>
              <a:t>товстими</a:t>
            </a:r>
            <a:r>
              <a:rPr lang="ru-UA" sz="1600" dirty="0"/>
              <a:t> </a:t>
            </a:r>
            <a:r>
              <a:rPr lang="ru-UA" sz="1600" dirty="0" err="1"/>
              <a:t>цегляними</a:t>
            </a:r>
            <a:r>
              <a:rPr lang="ru-UA" sz="1600" dirty="0"/>
              <a:t> </a:t>
            </a:r>
            <a:r>
              <a:rPr lang="ru-UA" sz="1600" dirty="0" err="1"/>
              <a:t>стінами</a:t>
            </a:r>
            <a:r>
              <a:rPr lang="uk-UA" sz="1600" dirty="0"/>
              <a:t>. У</a:t>
            </a:r>
            <a:r>
              <a:rPr lang="ru-UA" sz="1600" dirty="0"/>
              <a:t> </a:t>
            </a:r>
            <a:r>
              <a:rPr lang="ru-UA" sz="1600" dirty="0" err="1"/>
              <a:t>колишніх</a:t>
            </a:r>
            <a:r>
              <a:rPr lang="ru-UA" sz="1600" dirty="0"/>
              <a:t> </a:t>
            </a:r>
            <a:r>
              <a:rPr lang="ru-UA" sz="1600" dirty="0" err="1"/>
              <a:t>господарських</a:t>
            </a:r>
            <a:r>
              <a:rPr lang="ru-UA" sz="1600" dirty="0"/>
              <a:t> </a:t>
            </a:r>
            <a:r>
              <a:rPr lang="ru-UA" sz="1600" dirty="0" err="1"/>
              <a:t>будинках</a:t>
            </a:r>
            <a:r>
              <a:rPr lang="ru-UA" sz="1600" dirty="0"/>
              <a:t> </a:t>
            </a:r>
            <a:r>
              <a:rPr lang="ru-UA" sz="1600" dirty="0" err="1"/>
              <a:t>маєтків</a:t>
            </a:r>
            <a:r>
              <a:rPr lang="ru-UA" sz="1600" dirty="0"/>
              <a:t> Кочубея зараз </a:t>
            </a:r>
            <a:r>
              <a:rPr lang="ru-UA" sz="1600" dirty="0" err="1"/>
              <a:t>облаштовані</a:t>
            </a:r>
            <a:r>
              <a:rPr lang="ru-UA" sz="1600" dirty="0"/>
              <a:t> </a:t>
            </a:r>
            <a:r>
              <a:rPr lang="ru-UA" sz="1600" dirty="0" err="1"/>
              <a:t>затишні</a:t>
            </a:r>
            <a:r>
              <a:rPr lang="ru-UA" sz="1600" dirty="0"/>
              <a:t> </a:t>
            </a:r>
            <a:r>
              <a:rPr lang="ru-UA" sz="1600" dirty="0" err="1"/>
              <a:t>квартири</a:t>
            </a:r>
            <a:r>
              <a:rPr lang="ru-UA" sz="1600" dirty="0"/>
              <a:t>, </a:t>
            </a:r>
            <a:r>
              <a:rPr lang="uk-UA" sz="1600" dirty="0"/>
              <a:t>а</a:t>
            </a:r>
            <a:r>
              <a:rPr lang="ru-UA" sz="1600" dirty="0"/>
              <a:t> про </a:t>
            </a:r>
            <a:r>
              <a:rPr lang="ru-UA" sz="1600" dirty="0" err="1"/>
              <a:t>їх</a:t>
            </a:r>
            <a:r>
              <a:rPr lang="ru-UA" sz="1600" dirty="0"/>
              <a:t> </a:t>
            </a:r>
            <a:r>
              <a:rPr lang="ru-UA" sz="1600" dirty="0" err="1"/>
              <a:t>старовинну</a:t>
            </a:r>
            <a:r>
              <a:rPr lang="ru-UA" sz="1600" dirty="0"/>
              <a:t> </a:t>
            </a:r>
            <a:r>
              <a:rPr lang="ru-UA" sz="1600" dirty="0" err="1"/>
              <a:t>історію</a:t>
            </a:r>
            <a:r>
              <a:rPr lang="ru-UA" sz="1600" dirty="0"/>
              <a:t> </a:t>
            </a:r>
            <a:r>
              <a:rPr lang="ru-UA" sz="1600" dirty="0" err="1"/>
              <a:t>нагадують</a:t>
            </a:r>
            <a:r>
              <a:rPr lang="ru-UA" sz="1600" dirty="0"/>
              <a:t> </a:t>
            </a:r>
            <a:r>
              <a:rPr lang="ru-UA" sz="1600" dirty="0" err="1"/>
              <a:t>цікаві</a:t>
            </a:r>
            <a:r>
              <a:rPr lang="ru-UA" sz="1600" dirty="0"/>
              <a:t> </a:t>
            </a:r>
            <a:r>
              <a:rPr lang="ru-UA" sz="1600" dirty="0" err="1"/>
              <a:t>деталі</a:t>
            </a:r>
            <a:r>
              <a:rPr lang="uk-UA" sz="1600" dirty="0"/>
              <a:t>: </a:t>
            </a:r>
            <a:r>
              <a:rPr lang="ru-UA" sz="1600" dirty="0"/>
              <a:t>п</a:t>
            </a:r>
            <a:r>
              <a:rPr lang="uk-UA" sz="1600" dirty="0"/>
              <a:t>е</a:t>
            </a:r>
            <a:r>
              <a:rPr lang="ru-UA" sz="1600" dirty="0"/>
              <a:t>ч</a:t>
            </a:r>
            <a:r>
              <a:rPr lang="uk-UA" sz="1600" dirty="0"/>
              <a:t>і</a:t>
            </a:r>
            <a:r>
              <a:rPr lang="ru-UA" sz="1600" dirty="0"/>
              <a:t>,</a:t>
            </a:r>
            <a:r>
              <a:rPr lang="uk-UA" sz="1600" dirty="0"/>
              <a:t> цегляна</a:t>
            </a:r>
            <a:r>
              <a:rPr lang="ru-UA" sz="1600" dirty="0"/>
              <a:t> </a:t>
            </a:r>
            <a:r>
              <a:rPr lang="ru-UA" sz="1600" dirty="0" err="1"/>
              <a:t>підлог</a:t>
            </a:r>
            <a:r>
              <a:rPr lang="uk-UA" sz="1600" dirty="0"/>
              <a:t>а</a:t>
            </a:r>
            <a:r>
              <a:rPr lang="uk-UA" sz="1800" dirty="0"/>
              <a:t>.</a:t>
            </a:r>
            <a:endParaRPr lang="ru-UA" sz="1800" dirty="0"/>
          </a:p>
        </p:txBody>
      </p:sp>
      <p:pic>
        <p:nvPicPr>
          <p:cNvPr id="4" name="Рисунок 3" descr="Кочубеївські будинки у Згурівці">
            <a:extLst>
              <a:ext uri="{FF2B5EF4-FFF2-40B4-BE49-F238E27FC236}">
                <a16:creationId xmlns:a16="http://schemas.microsoft.com/office/drawing/2014/main" id="{39AFFE47-F9C1-4441-9FA5-8E1B38DB49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1" y="2107866"/>
            <a:ext cx="4008179" cy="20108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258964-75E0-422D-9644-1A6E0FE005F6}"/>
              </a:ext>
            </a:extLst>
          </p:cNvPr>
          <p:cNvSpPr txBox="1"/>
          <p:nvPr/>
        </p:nvSpPr>
        <p:spPr>
          <a:xfrm>
            <a:off x="1832362" y="3810909"/>
            <a:ext cx="15525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Фото з інтернету.</a:t>
            </a:r>
            <a:endParaRPr lang="ru-U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93050-ED19-42D9-B84D-22B3738CC1D5}"/>
              </a:ext>
            </a:extLst>
          </p:cNvPr>
          <p:cNvSpPr txBox="1"/>
          <p:nvPr/>
        </p:nvSpPr>
        <p:spPr>
          <a:xfrm>
            <a:off x="5191125" y="209550"/>
            <a:ext cx="680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Сьогодні селище Згурівка продовжує розбудовуватися. У ньому є багато сучасних об'єктів, вартих уваги. Це і  фонтани, і знак «Я люблю Згурівку.</a:t>
            </a:r>
            <a:endParaRPr lang="ru-UA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F33A8-51C7-4CB3-8D11-EDD00262B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" t="21667" r="4536" b="26426"/>
          <a:stretch/>
        </p:blipFill>
        <p:spPr>
          <a:xfrm>
            <a:off x="6019800" y="877648"/>
            <a:ext cx="5065454" cy="2082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62A985-BAC9-4A18-84E7-9A518328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3" b="12116"/>
          <a:stretch/>
        </p:blipFill>
        <p:spPr>
          <a:xfrm>
            <a:off x="6058823" y="3115319"/>
            <a:ext cx="5065454" cy="2010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1479F1-88A9-4BA9-ACCA-AEB4935CAF36}"/>
              </a:ext>
            </a:extLst>
          </p:cNvPr>
          <p:cNvSpPr txBox="1"/>
          <p:nvPr/>
        </p:nvSpPr>
        <p:spPr>
          <a:xfrm>
            <a:off x="9685078" y="2662774"/>
            <a:ext cx="1400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Фото </a:t>
            </a:r>
            <a:r>
              <a:rPr lang="uk-UA" sz="1200" dirty="0" err="1"/>
              <a:t>Цах</a:t>
            </a:r>
            <a:r>
              <a:rPr lang="uk-UA" sz="1200" dirty="0"/>
              <a:t> Поліни</a:t>
            </a:r>
            <a:endParaRPr lang="ru-UA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C70D-04CD-4825-BBA3-5580954F793F}"/>
              </a:ext>
            </a:extLst>
          </p:cNvPr>
          <p:cNvSpPr txBox="1"/>
          <p:nvPr/>
        </p:nvSpPr>
        <p:spPr>
          <a:xfrm>
            <a:off x="9724102" y="4849140"/>
            <a:ext cx="1400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dirty="0"/>
              <a:t>Фото </a:t>
            </a:r>
            <a:r>
              <a:rPr lang="uk-UA" sz="1200" dirty="0" err="1"/>
              <a:t>Цах</a:t>
            </a:r>
            <a:r>
              <a:rPr lang="uk-UA" sz="1200" dirty="0"/>
              <a:t> Поліни</a:t>
            </a:r>
            <a:endParaRPr lang="ru-UA" sz="1200" dirty="0"/>
          </a:p>
        </p:txBody>
      </p:sp>
      <p:pic>
        <p:nvPicPr>
          <p:cNvPr id="12" name="Місце для вмісту 4">
            <a:extLst>
              <a:ext uri="{FF2B5EF4-FFF2-40B4-BE49-F238E27FC236}">
                <a16:creationId xmlns:a16="http://schemas.microsoft.com/office/drawing/2014/main" id="{28FF1040-159B-4356-9FAA-FB09E6B74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9" y="4478630"/>
            <a:ext cx="3654157" cy="2379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9B35A-31FE-4F28-AACB-6B31AEB1F24F}"/>
              </a:ext>
            </a:extLst>
          </p:cNvPr>
          <p:cNvSpPr txBox="1"/>
          <p:nvPr/>
        </p:nvSpPr>
        <p:spPr>
          <a:xfrm>
            <a:off x="4400549" y="5241688"/>
            <a:ext cx="726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Зовсім недавно у  Згурівці знайшли природний об’єкт, який має величезний туристичний потенціал і може також притягувати </a:t>
            </a:r>
            <a:r>
              <a:rPr lang="uk-UA" sz="1600" dirty="0" err="1"/>
              <a:t>туристичу</a:t>
            </a:r>
            <a:r>
              <a:rPr lang="uk-UA" sz="1600" dirty="0"/>
              <a:t> увагу так само, як і  Згурівський дендропарк. </a:t>
            </a:r>
            <a:r>
              <a:rPr lang="ru-UA" sz="1600" dirty="0"/>
              <a:t>Дерева й </a:t>
            </a:r>
            <a:r>
              <a:rPr lang="ru-UA" sz="1600" dirty="0" err="1"/>
              <a:t>кущі</a:t>
            </a:r>
            <a:r>
              <a:rPr lang="ru-UA" sz="1600" dirty="0"/>
              <a:t> </a:t>
            </a:r>
            <a:r>
              <a:rPr lang="ru-UA" sz="1600" dirty="0" err="1"/>
              <a:t>утворили</a:t>
            </a:r>
            <a:r>
              <a:rPr lang="ru-UA" sz="1600" dirty="0"/>
              <a:t> </a:t>
            </a:r>
            <a:r>
              <a:rPr lang="ru-UA" sz="1600" dirty="0" err="1"/>
              <a:t>навколо</a:t>
            </a:r>
            <a:r>
              <a:rPr lang="ru-UA" sz="1600" dirty="0"/>
              <a:t> </a:t>
            </a:r>
            <a:r>
              <a:rPr lang="ru-UA" sz="1600" dirty="0" err="1"/>
              <a:t>залізничних</a:t>
            </a:r>
            <a:r>
              <a:rPr lang="ru-UA" sz="1600" dirty="0"/>
              <a:t> </a:t>
            </a:r>
            <a:r>
              <a:rPr lang="ru-UA" sz="1600" dirty="0" err="1"/>
              <a:t>колій</a:t>
            </a:r>
            <a:r>
              <a:rPr lang="ru-UA" sz="1600" dirty="0"/>
              <a:t> </a:t>
            </a:r>
            <a:r>
              <a:rPr lang="ru-UA" sz="1600" dirty="0" err="1"/>
              <a:t>зелений</a:t>
            </a:r>
            <a:r>
              <a:rPr lang="ru-UA" sz="1600" dirty="0"/>
              <a:t> коридор </a:t>
            </a:r>
            <a:r>
              <a:rPr lang="ru-UA" sz="1600" dirty="0" err="1"/>
              <a:t>округлої</a:t>
            </a:r>
            <a:r>
              <a:rPr lang="ru-UA" sz="1600" dirty="0"/>
              <a:t> </a:t>
            </a:r>
            <a:r>
              <a:rPr lang="ru-UA" sz="1600" dirty="0" err="1"/>
              <a:t>форми</a:t>
            </a:r>
            <a:r>
              <a:rPr lang="ru-UA" sz="1600" dirty="0"/>
              <a:t>. </a:t>
            </a:r>
            <a:r>
              <a:rPr lang="ru-UA" sz="1600" dirty="0" err="1"/>
              <a:t>Залізнична</a:t>
            </a:r>
            <a:r>
              <a:rPr lang="ru-UA" sz="1600" dirty="0"/>
              <a:t> </a:t>
            </a:r>
            <a:r>
              <a:rPr lang="ru-UA" sz="1600" dirty="0" err="1"/>
              <a:t>гілка</a:t>
            </a:r>
            <a:r>
              <a:rPr lang="ru-UA" sz="1600" dirty="0"/>
              <a:t> </a:t>
            </a:r>
            <a:r>
              <a:rPr lang="ru-UA" sz="1600" dirty="0" err="1"/>
              <a:t>з’єднує</a:t>
            </a:r>
            <a:r>
              <a:rPr lang="ru-UA" sz="1600" dirty="0"/>
              <a:t> </a:t>
            </a:r>
            <a:r>
              <a:rPr lang="ru-UA" sz="1600" dirty="0" err="1"/>
              <a:t>Згурівський</a:t>
            </a:r>
            <a:r>
              <a:rPr lang="ru-UA" sz="1600" dirty="0"/>
              <a:t> та </a:t>
            </a:r>
            <a:r>
              <a:rPr lang="ru-UA" sz="1600" dirty="0" err="1"/>
              <a:t>Яготинський</a:t>
            </a:r>
            <a:r>
              <a:rPr lang="ru-UA" sz="1600" dirty="0"/>
              <a:t> </a:t>
            </a:r>
            <a:r>
              <a:rPr lang="ru-UA" sz="1600" dirty="0" err="1"/>
              <a:t>цукрові</a:t>
            </a:r>
            <a:r>
              <a:rPr lang="ru-UA" sz="1600" dirty="0"/>
              <a:t> заводи.</a:t>
            </a:r>
            <a:r>
              <a:rPr lang="uk-UA" sz="1600" dirty="0"/>
              <a:t> Цей зелений тунель мешканці назвали «Тунель бажань» (мабуть, у когось загадані у тунелі бажання уже збулися!)</a:t>
            </a:r>
            <a:endParaRPr lang="ru-UA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837278-AA59-4078-B4AE-8D68D7B0EB81}"/>
              </a:ext>
            </a:extLst>
          </p:cNvPr>
          <p:cNvSpPr txBox="1"/>
          <p:nvPr/>
        </p:nvSpPr>
        <p:spPr>
          <a:xfrm>
            <a:off x="1267748" y="6355662"/>
            <a:ext cx="25413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Тунель бажань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353660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1FD37-DE97-485C-9D7E-7D68D872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Використана література</a:t>
            </a:r>
            <a:endParaRPr lang="ru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129456-04CF-4871-B327-3D4FACE8C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5062538"/>
          </a:xfrm>
        </p:spPr>
        <p:txBody>
          <a:bodyPr/>
          <a:lstStyle/>
          <a:p>
            <a:r>
              <a:rPr lang="uk-UA" sz="2400" dirty="0">
                <a:solidFill>
                  <a:schemeClr val="bg2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Вікіпедія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https://uk.wikipedia.org/wiki/%D0%97%D0%B3%D1%83%D1%80%D1%96%D0%B2%D0%BA%D0%B0</a:t>
            </a:r>
            <a:endParaRPr lang="uk-UA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dirty="0" err="1"/>
              <a:t>Володимир</a:t>
            </a:r>
            <a:r>
              <a:rPr lang="ru-RU" sz="2400" dirty="0"/>
              <a:t> </a:t>
            </a:r>
            <a:r>
              <a:rPr lang="ru-RU" sz="2000" dirty="0"/>
              <a:t>ПРОЦЕНКО./  ДОМЕНИ ЗГУРІВСЬКОЇ ПРОВІНЦІЇ. /</a:t>
            </a:r>
            <a:r>
              <a:rPr lang="ru-RU" sz="2400" dirty="0" err="1"/>
              <a:t>Дослідження</a:t>
            </a:r>
            <a:r>
              <a:rPr lang="ru-RU" sz="2400" dirty="0"/>
              <a:t> та </a:t>
            </a:r>
            <a:r>
              <a:rPr lang="ru-RU" sz="2400" dirty="0" err="1"/>
              <a:t>історико-краєзнавчі</a:t>
            </a:r>
            <a:r>
              <a:rPr lang="ru-RU" sz="2400" dirty="0"/>
              <a:t> </a:t>
            </a:r>
            <a:r>
              <a:rPr lang="ru-RU" sz="2400" dirty="0" err="1"/>
              <a:t>нариси</a:t>
            </a:r>
            <a:r>
              <a:rPr lang="ru-RU" sz="2400" dirty="0"/>
              <a:t> </a:t>
            </a:r>
            <a:r>
              <a:rPr lang="ru-RU" sz="2400" dirty="0" err="1"/>
              <a:t>Видавництво</a:t>
            </a:r>
            <a:r>
              <a:rPr lang="ru-RU" sz="2400" dirty="0"/>
              <a:t> СМО „</a:t>
            </a:r>
            <a:r>
              <a:rPr lang="ru-RU" sz="2400" dirty="0" err="1"/>
              <a:t>Просвіта</a:t>
            </a:r>
            <a:r>
              <a:rPr lang="ru-RU" sz="2400" dirty="0"/>
              <a:t>‖ ВУТ, 2019 р.–193 с.</a:t>
            </a:r>
            <a:endParaRPr lang="uk-UA" sz="2400" dirty="0"/>
          </a:p>
          <a:p>
            <a:r>
              <a:rPr lang="uk-UA" sz="2400" dirty="0"/>
              <a:t>Сайт «Енциклопедія сучасної України </a:t>
            </a:r>
            <a:r>
              <a:rPr lang="en-US" sz="2400" dirty="0">
                <a:hlinkClick r:id="rId3"/>
              </a:rPr>
              <a:t>https://esu.com.ua/article-16711</a:t>
            </a:r>
            <a:endParaRPr lang="uk-UA" sz="2400" dirty="0"/>
          </a:p>
          <a:p>
            <a:r>
              <a:rPr lang="uk-UA" sz="2400" dirty="0"/>
              <a:t>Сайт «Україна </a:t>
            </a:r>
            <a:r>
              <a:rPr lang="uk-UA" sz="2400" dirty="0" err="1"/>
              <a:t>інкогніта</a:t>
            </a:r>
            <a:r>
              <a:rPr lang="uk-UA" sz="2400" dirty="0"/>
              <a:t>» </a:t>
            </a:r>
            <a:r>
              <a:rPr lang="en-US" sz="2400" dirty="0">
                <a:hlinkClick r:id="rId4"/>
              </a:rPr>
              <a:t>https://ukrainaincognita.com/kyivska-oblast/dendroparky/zgurivka</a:t>
            </a:r>
            <a:endParaRPr lang="uk-UA" sz="2400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09636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811EC-B308-4CE6-88CC-4F279A89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95276"/>
            <a:ext cx="8496300" cy="5905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UA" sz="2000" dirty="0"/>
              <a:t>Селище </a:t>
            </a:r>
            <a:r>
              <a:rPr lang="ru-UA" sz="2000" dirty="0" err="1"/>
              <a:t>Згурівка</a:t>
            </a:r>
            <a:r>
              <a:rPr lang="uk-UA" sz="2000" dirty="0"/>
              <a:t> </a:t>
            </a:r>
            <a:r>
              <a:rPr lang="ru-UA" sz="2000" dirty="0" err="1"/>
              <a:t>Броварсько</a:t>
            </a:r>
            <a:r>
              <a:rPr lang="uk-UA" sz="2000" dirty="0"/>
              <a:t>го</a:t>
            </a:r>
            <a:r>
              <a:rPr lang="ru-UA" sz="2000" dirty="0"/>
              <a:t> район</a:t>
            </a:r>
            <a:r>
              <a:rPr lang="uk-UA" sz="2000" dirty="0"/>
              <a:t>у</a:t>
            </a:r>
            <a:r>
              <a:rPr lang="ru-UA" sz="2000" dirty="0"/>
              <a:t> </a:t>
            </a:r>
            <a:r>
              <a:rPr lang="ru-UA" sz="2000" dirty="0" err="1"/>
              <a:t>Київської</a:t>
            </a:r>
            <a:r>
              <a:rPr lang="ru-UA" sz="2000" dirty="0"/>
              <a:t> </a:t>
            </a:r>
            <a:r>
              <a:rPr lang="ru-UA" sz="2000" dirty="0" err="1"/>
              <a:t>області</a:t>
            </a:r>
            <a:r>
              <a:rPr lang="ru-UA" sz="2000" dirty="0"/>
              <a:t>. </a:t>
            </a:r>
            <a:r>
              <a:rPr lang="uk-UA" sz="2000" dirty="0"/>
              <a:t>Розташоване за </a:t>
            </a:r>
            <a:r>
              <a:rPr lang="ru-UA" sz="2000" dirty="0"/>
              <a:t>110 км </a:t>
            </a:r>
            <a:r>
              <a:rPr lang="ru-UA" sz="2000" dirty="0" err="1"/>
              <a:t>від</a:t>
            </a:r>
            <a:r>
              <a:rPr lang="ru-UA" sz="2000" dirty="0"/>
              <a:t> </a:t>
            </a:r>
            <a:r>
              <a:rPr lang="ru-UA" sz="2000" dirty="0" err="1"/>
              <a:t>обласного</a:t>
            </a:r>
            <a:r>
              <a:rPr lang="ru-UA" sz="2000" dirty="0"/>
              <a:t> центру м. </a:t>
            </a:r>
            <a:r>
              <a:rPr lang="ru-UA" sz="2000" dirty="0" err="1"/>
              <a:t>Київ</a:t>
            </a:r>
            <a:r>
              <a:rPr lang="ru-UA" sz="2000" dirty="0"/>
              <a:t>. </a:t>
            </a:r>
            <a:r>
              <a:rPr lang="uk-UA" sz="2000" dirty="0"/>
              <a:t> </a:t>
            </a:r>
            <a:r>
              <a:rPr lang="ru-UA" sz="2000" dirty="0" err="1"/>
              <a:t>Населення</a:t>
            </a:r>
            <a:r>
              <a:rPr lang="ru-UA" sz="2000" dirty="0"/>
              <a:t>: 6587</a:t>
            </a:r>
            <a:r>
              <a:rPr lang="uk-UA" sz="2000" dirty="0"/>
              <a:t>.    </a:t>
            </a:r>
            <a:r>
              <a:rPr lang="ru-UA" sz="2000" dirty="0" err="1"/>
              <a:t>Площа</a:t>
            </a:r>
            <a:r>
              <a:rPr lang="ru-UA" sz="2000" dirty="0"/>
              <a:t>: 1152,9 га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942E0F-8F7B-46CE-8400-6902DA65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05" y="1219200"/>
            <a:ext cx="8343900" cy="312811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3100" b="1" dirty="0"/>
              <a:t>Щодо походження назви селища існує  кілька версій.</a:t>
            </a:r>
            <a:r>
              <a:rPr lang="ru-UA" sz="3100" b="1" dirty="0"/>
              <a:t> </a:t>
            </a:r>
            <a:endParaRPr lang="uk-UA" sz="3100" b="1" dirty="0"/>
          </a:p>
          <a:p>
            <a:r>
              <a:rPr lang="uk-UA" dirty="0"/>
              <a:t>Однією з найпоширеніших версій  вважалося, що </a:t>
            </a:r>
            <a:r>
              <a:rPr lang="ru-UA" dirty="0" err="1"/>
              <a:t>Згур</a:t>
            </a:r>
            <a:r>
              <a:rPr lang="uk-UA" dirty="0"/>
              <a:t>і</a:t>
            </a:r>
            <a:r>
              <a:rPr lang="ru-UA" dirty="0" err="1"/>
              <a:t>вка</a:t>
            </a:r>
            <a:r>
              <a:rPr lang="ru-UA" dirty="0"/>
              <a:t> </a:t>
            </a:r>
            <a:r>
              <a:rPr lang="ru-UA" dirty="0" err="1"/>
              <a:t>бул</a:t>
            </a:r>
            <a:r>
              <a:rPr lang="uk-UA" dirty="0"/>
              <a:t>а</a:t>
            </a:r>
            <a:r>
              <a:rPr lang="ru-UA" dirty="0"/>
              <a:t> заснован</a:t>
            </a:r>
            <a:r>
              <a:rPr lang="uk-UA" dirty="0"/>
              <a:t>а</a:t>
            </a:r>
            <a:r>
              <a:rPr lang="ru-UA" dirty="0"/>
              <a:t> шляхтичем </a:t>
            </a:r>
            <a:r>
              <a:rPr lang="uk-UA" dirty="0"/>
              <a:t>Тимофієм </a:t>
            </a:r>
            <a:r>
              <a:rPr lang="ru-UA" dirty="0" err="1"/>
              <a:t>Згурою</a:t>
            </a:r>
            <a:r>
              <a:rPr lang="ru-UA" dirty="0"/>
              <a:t> в 1690 </a:t>
            </a:r>
            <a:r>
              <a:rPr lang="ru-UA" dirty="0" err="1"/>
              <a:t>році</a:t>
            </a:r>
            <a:r>
              <a:rPr lang="uk-UA" dirty="0"/>
              <a:t>.  Козак </a:t>
            </a:r>
            <a:r>
              <a:rPr lang="ru-UA" dirty="0" err="1"/>
              <a:t>Тимофі</a:t>
            </a:r>
            <a:r>
              <a:rPr lang="uk-UA" dirty="0"/>
              <a:t>й</a:t>
            </a:r>
            <a:r>
              <a:rPr lang="ru-UA" dirty="0"/>
              <a:t> (</a:t>
            </a:r>
            <a:r>
              <a:rPr lang="ru-UA" dirty="0" err="1"/>
              <a:t>Згур</a:t>
            </a:r>
            <a:r>
              <a:rPr lang="uk-UA" dirty="0"/>
              <a:t>а, а з деяких джерел </a:t>
            </a:r>
            <a:r>
              <a:rPr lang="uk-UA" dirty="0" err="1"/>
              <a:t>Згурський</a:t>
            </a:r>
            <a:r>
              <a:rPr lang="ru-UA" dirty="0"/>
              <a:t>)</a:t>
            </a:r>
            <a:r>
              <a:rPr lang="uk-UA" dirty="0"/>
              <a:t> був </a:t>
            </a:r>
            <a:r>
              <a:rPr lang="ru-UA" dirty="0"/>
              <a:t>диплома</a:t>
            </a:r>
            <a:r>
              <a:rPr lang="uk-UA" dirty="0"/>
              <a:t>том</a:t>
            </a:r>
            <a:r>
              <a:rPr lang="ru-UA" dirty="0"/>
              <a:t> у </a:t>
            </a:r>
            <a:r>
              <a:rPr lang="ru-UA" dirty="0" err="1"/>
              <a:t>гетьмана</a:t>
            </a:r>
            <a:r>
              <a:rPr lang="ru-UA" dirty="0"/>
              <a:t> </a:t>
            </a:r>
            <a:r>
              <a:rPr lang="ru-UA" dirty="0" err="1"/>
              <a:t>України</a:t>
            </a:r>
            <a:r>
              <a:rPr lang="ru-UA" dirty="0"/>
              <a:t> </a:t>
            </a:r>
            <a:r>
              <a:rPr lang="ru-UA" dirty="0" err="1"/>
              <a:t>Івана</a:t>
            </a:r>
            <a:r>
              <a:rPr lang="ru-UA" dirty="0"/>
              <a:t> </a:t>
            </a:r>
            <a:r>
              <a:rPr lang="ru-UA" dirty="0" err="1"/>
              <a:t>Мазепи</a:t>
            </a:r>
            <a:r>
              <a:rPr lang="ru-UA" dirty="0"/>
              <a:t> </a:t>
            </a:r>
            <a:r>
              <a:rPr lang="uk-UA" dirty="0"/>
              <a:t>і із зрозумілих причин змінював своє прізвище адже мав багато ворогів. Тому прізвище </a:t>
            </a:r>
            <a:r>
              <a:rPr lang="uk-UA" dirty="0" err="1"/>
              <a:t>Згура</a:t>
            </a:r>
            <a:r>
              <a:rPr lang="uk-UA" dirty="0"/>
              <a:t> чи </a:t>
            </a:r>
            <a:r>
              <a:rPr lang="uk-UA" dirty="0" err="1"/>
              <a:t>Згурський</a:t>
            </a:r>
            <a:r>
              <a:rPr lang="uk-UA" dirty="0"/>
              <a:t> він взяв від Згурівки, а не Згурівка від нього. Тож ця версія виявилася малоймовірною, бо ж Згурівка заснована як мінімум на століття раніше, про що свідчить і рік на гербі. На ньому бачимо і виноград, і промислову будівлю (про них також далі йтиметься), і шаблю козацьку. </a:t>
            </a:r>
            <a:endParaRPr lang="ru-UA" dirty="0"/>
          </a:p>
        </p:txBody>
      </p:sp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id="{909519AC-6F16-44B1-912A-85837203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5" y="378892"/>
            <a:ext cx="2878670" cy="3578008"/>
          </a:xfrm>
          <a:prstGeom prst="rect">
            <a:avLst/>
          </a:prstGeom>
        </p:spPr>
      </p:pic>
      <p:sp>
        <p:nvSpPr>
          <p:cNvPr id="6" name="Місце для вмісту 2">
            <a:extLst>
              <a:ext uri="{FF2B5EF4-FFF2-40B4-BE49-F238E27FC236}">
                <a16:creationId xmlns:a16="http://schemas.microsoft.com/office/drawing/2014/main" id="{DB2A6133-D80C-4F85-8929-E75C0D587A8C}"/>
              </a:ext>
            </a:extLst>
          </p:cNvPr>
          <p:cNvSpPr txBox="1">
            <a:spLocks/>
          </p:cNvSpPr>
          <p:nvPr/>
        </p:nvSpPr>
        <p:spPr>
          <a:xfrm>
            <a:off x="238125" y="4387851"/>
            <a:ext cx="11715750" cy="2327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UA" sz="2400" dirty="0"/>
              <a:t>За </a:t>
            </a:r>
            <a:r>
              <a:rPr lang="ru-UA" sz="2400" dirty="0" err="1"/>
              <a:t>іншою</a:t>
            </a:r>
            <a:r>
              <a:rPr lang="ru-UA" sz="2400" dirty="0"/>
              <a:t> </a:t>
            </a:r>
            <a:r>
              <a:rPr lang="ru-UA" sz="2400" dirty="0" err="1"/>
              <a:t>версією</a:t>
            </a:r>
            <a:r>
              <a:rPr lang="uk-UA" sz="2400" dirty="0"/>
              <a:t>,</a:t>
            </a:r>
            <a:r>
              <a:rPr lang="ru-UA" sz="2400" dirty="0"/>
              <a:t> </a:t>
            </a:r>
            <a:r>
              <a:rPr lang="ru-UA" sz="2400" dirty="0" err="1"/>
              <a:t>назва</a:t>
            </a:r>
            <a:r>
              <a:rPr lang="ru-UA" sz="2400" dirty="0"/>
              <a:t> </a:t>
            </a:r>
            <a:r>
              <a:rPr lang="ru-UA" sz="2400" dirty="0" err="1"/>
              <a:t>Згурівки</a:t>
            </a:r>
            <a:r>
              <a:rPr lang="ru-UA" sz="2400" dirty="0"/>
              <a:t> походить </a:t>
            </a:r>
            <a:r>
              <a:rPr lang="ru-UA" sz="2400" dirty="0" err="1"/>
              <a:t>від</a:t>
            </a:r>
            <a:r>
              <a:rPr lang="ru-UA" sz="2400" dirty="0"/>
              <a:t> </a:t>
            </a:r>
            <a:r>
              <a:rPr lang="ru-UA" sz="2400" dirty="0" err="1"/>
              <a:t>назви</a:t>
            </a:r>
            <a:r>
              <a:rPr lang="ru-UA" sz="2400" dirty="0"/>
              <a:t> </a:t>
            </a:r>
            <a:r>
              <a:rPr lang="ru-UA" sz="2400" dirty="0" err="1"/>
              <a:t>робітничого</a:t>
            </a:r>
            <a:r>
              <a:rPr lang="ru-UA" sz="2400" dirty="0"/>
              <a:t> </a:t>
            </a:r>
            <a:r>
              <a:rPr lang="ru-UA" sz="2400" dirty="0" err="1"/>
              <a:t>поселення</a:t>
            </a:r>
            <a:r>
              <a:rPr lang="ru-UA" sz="2400" dirty="0"/>
              <a:t> </a:t>
            </a:r>
            <a:r>
              <a:rPr lang="ru-UA" sz="2400" dirty="0" err="1"/>
              <a:t>кінця</a:t>
            </a:r>
            <a:r>
              <a:rPr lang="ru-UA" sz="2400" dirty="0"/>
              <a:t> XVI </a:t>
            </a:r>
            <a:r>
              <a:rPr lang="ru-UA" sz="2400" dirty="0" err="1"/>
              <a:t>столітт</a:t>
            </a:r>
            <a:r>
              <a:rPr lang="uk-UA" sz="2400" dirty="0"/>
              <a:t>я </a:t>
            </a:r>
            <a:r>
              <a:rPr lang="uk-UA" sz="2000" dirty="0"/>
              <a:t>(1585-1590рр.)</a:t>
            </a:r>
            <a:r>
              <a:rPr lang="uk-UA" sz="2400" dirty="0"/>
              <a:t>, де займалися </a:t>
            </a:r>
            <a:r>
              <a:rPr lang="ru-UA" sz="2400" dirty="0" err="1"/>
              <a:t>виробництв</a:t>
            </a:r>
            <a:r>
              <a:rPr lang="uk-UA" sz="2400" dirty="0" err="1"/>
              <a:t>ом</a:t>
            </a:r>
            <a:r>
              <a:rPr lang="ru-UA" sz="2400" dirty="0"/>
              <a:t> з </a:t>
            </a:r>
            <a:r>
              <a:rPr lang="ru-UA" sz="2400" dirty="0" err="1"/>
              <a:t>деревини</a:t>
            </a:r>
            <a:r>
              <a:rPr lang="ru-UA" sz="2400" dirty="0"/>
              <a:t> </a:t>
            </a:r>
            <a:r>
              <a:rPr lang="ru-UA" sz="2400" dirty="0" err="1"/>
              <a:t>кальцинованого</a:t>
            </a:r>
            <a:r>
              <a:rPr lang="ru-UA" sz="2400" dirty="0"/>
              <a:t> поташу</a:t>
            </a:r>
            <a:r>
              <a:rPr lang="uk-UA" sz="2400" dirty="0"/>
              <a:t>. </a:t>
            </a:r>
            <a:r>
              <a:rPr lang="ru-UA" sz="2400" dirty="0" err="1"/>
              <a:t>Нове</a:t>
            </a:r>
            <a:r>
              <a:rPr lang="ru-UA" sz="2400" dirty="0"/>
              <a:t> </a:t>
            </a:r>
            <a:r>
              <a:rPr lang="ru-UA" sz="2400" dirty="0" err="1"/>
              <a:t>поселення</a:t>
            </a:r>
            <a:r>
              <a:rPr lang="ru-UA" sz="2400" dirty="0"/>
              <a:t> </a:t>
            </a:r>
            <a:r>
              <a:rPr lang="ru-UA" sz="2400" dirty="0" err="1"/>
              <a:t>отримує</a:t>
            </a:r>
            <a:r>
              <a:rPr lang="ru-UA" sz="2400" dirty="0"/>
              <a:t> </a:t>
            </a:r>
            <a:r>
              <a:rPr lang="ru-UA" sz="2400" dirty="0" err="1"/>
              <a:t>назву</a:t>
            </a:r>
            <a:r>
              <a:rPr lang="ru-UA" sz="2400" dirty="0"/>
              <a:t> </a:t>
            </a:r>
            <a:r>
              <a:rPr lang="ru-UA" sz="2400" dirty="0" err="1"/>
              <a:t>Згурівка</a:t>
            </a:r>
            <a:r>
              <a:rPr lang="ru-UA" sz="2400" dirty="0"/>
              <a:t> </a:t>
            </a:r>
            <a:r>
              <a:rPr lang="ru-UA" sz="2400" dirty="0" err="1"/>
              <a:t>від</a:t>
            </a:r>
            <a:r>
              <a:rPr lang="ru-UA" sz="2400" dirty="0"/>
              <a:t> </a:t>
            </a:r>
            <a:r>
              <a:rPr lang="ru-UA" sz="2400" dirty="0" err="1"/>
              <a:t>окам'янілої</a:t>
            </a:r>
            <a:r>
              <a:rPr lang="ru-UA" sz="2400" dirty="0"/>
              <a:t> </a:t>
            </a:r>
            <a:r>
              <a:rPr lang="ru-UA" sz="2400" dirty="0" err="1"/>
              <a:t>землі</a:t>
            </a:r>
            <a:r>
              <a:rPr lang="ru-UA" sz="2400" dirty="0"/>
              <a:t> </a:t>
            </a:r>
            <a:r>
              <a:rPr lang="uk-UA" sz="2400" dirty="0"/>
              <a:t>– </a:t>
            </a:r>
            <a:r>
              <a:rPr lang="ru-UA" sz="2400" dirty="0" err="1"/>
              <a:t>згур</a:t>
            </a:r>
            <a:r>
              <a:rPr lang="uk-UA" sz="2400" dirty="0"/>
              <a:t>и. Для будівництва житла, приміщень бараків (до речі, у Згурівці і сьогодні є масив під назвою «бараки») осілі мануфактурники використовували добутий новий будівельний матеріал – </a:t>
            </a:r>
            <a:r>
              <a:rPr lang="uk-UA" sz="2400" dirty="0" err="1"/>
              <a:t>згур</a:t>
            </a:r>
            <a:r>
              <a:rPr lang="uk-UA" sz="2400" dirty="0"/>
              <a:t>, або оксид землі, який збирали зі стінок печей. 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333778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B75129-E4DD-4EFB-86D8-B1629146C16E}"/>
              </a:ext>
            </a:extLst>
          </p:cNvPr>
          <p:cNvSpPr txBox="1"/>
          <p:nvPr/>
        </p:nvSpPr>
        <p:spPr>
          <a:xfrm>
            <a:off x="819150" y="3261479"/>
            <a:ext cx="10706100" cy="31393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/>
              <a:t>Іще одна версія, що Згурівка походить від назви винограду «</a:t>
            </a:r>
            <a:r>
              <a:rPr lang="uk-UA" sz="2000" dirty="0" err="1"/>
              <a:t>гурівка</a:t>
            </a:r>
            <a:r>
              <a:rPr lang="uk-UA" sz="2000" dirty="0"/>
              <a:t>», який вирощували на берегах </a:t>
            </a:r>
            <a:r>
              <a:rPr lang="uk-UA" sz="2000" dirty="0" err="1"/>
              <a:t>Супою</a:t>
            </a:r>
            <a:r>
              <a:rPr lang="uk-UA" sz="2000" dirty="0"/>
              <a:t> багато віків  тому.  Підтвердженням цьому може бути знахідка під час торфорозробок неподалік Згурівки у 1961 році в старому руслі </a:t>
            </a:r>
            <a:r>
              <a:rPr lang="uk-UA" sz="2000" dirty="0" err="1"/>
              <a:t>Супою</a:t>
            </a:r>
            <a:r>
              <a:rPr lang="uk-UA" sz="2000" dirty="0"/>
              <a:t>, там  було знайдено унікальний скарб – набір грецького бронзового посуду для вина, який вчені датують 5- 9 століттям до нової ери. Разом з посудом було знайдено човен п‘ятиметрової довжини та рештки кістяка людини. Чому б і ні? Уявімо, десь у чудовій компанії запитують: «З чого виготовлене таке смачне вино? – «З </a:t>
            </a:r>
            <a:r>
              <a:rPr lang="uk-UA" sz="2000" dirty="0" err="1"/>
              <a:t>гурівки</a:t>
            </a:r>
            <a:r>
              <a:rPr lang="uk-UA" sz="2000" dirty="0"/>
              <a:t>», - відповідають. Ось і вийшла назва Згурівки.</a:t>
            </a:r>
          </a:p>
          <a:p>
            <a:r>
              <a:rPr lang="ru-RU" sz="2000" dirty="0"/>
              <a:t>За </a:t>
            </a:r>
            <a:r>
              <a:rPr lang="ru-RU" sz="2000" dirty="0" err="1"/>
              <a:t>офіційним</a:t>
            </a:r>
            <a:r>
              <a:rPr lang="ru-RU" sz="2000" dirty="0"/>
              <a:t> </a:t>
            </a:r>
            <a:r>
              <a:rPr lang="ru-RU" sz="2000" dirty="0" err="1"/>
              <a:t>переписом</a:t>
            </a:r>
            <a:r>
              <a:rPr lang="ru-RU" sz="2000" dirty="0"/>
              <a:t> 1863 року, у </a:t>
            </a:r>
            <a:r>
              <a:rPr lang="ru-RU" sz="2000" dirty="0" err="1"/>
              <a:t>Згурівці</a:t>
            </a:r>
            <a:r>
              <a:rPr lang="ru-RU" sz="2000" dirty="0"/>
              <a:t> </a:t>
            </a:r>
            <a:r>
              <a:rPr lang="ru-RU" sz="2000" dirty="0" err="1"/>
              <a:t>теж</a:t>
            </a:r>
            <a:r>
              <a:rPr lang="ru-RU" sz="2000" dirty="0"/>
              <a:t> </a:t>
            </a:r>
            <a:r>
              <a:rPr lang="ru-RU" sz="2000" dirty="0" err="1"/>
              <a:t>діяла</a:t>
            </a:r>
            <a:r>
              <a:rPr lang="ru-RU" sz="2000" dirty="0"/>
              <a:t> </a:t>
            </a:r>
            <a:r>
              <a:rPr lang="ru-RU" sz="2000" dirty="0" err="1"/>
              <a:t>ґуральня</a:t>
            </a:r>
            <a:r>
              <a:rPr lang="ru-RU" sz="2000" dirty="0"/>
              <a:t>, яка в 1910-13 роках графом Петром </a:t>
            </a:r>
            <a:r>
              <a:rPr lang="ru-RU" sz="2000" dirty="0" err="1"/>
              <a:t>Кочубеєм</a:t>
            </a:r>
            <a:r>
              <a:rPr lang="ru-RU" sz="2000" dirty="0"/>
              <a:t> </a:t>
            </a:r>
            <a:r>
              <a:rPr lang="ru-RU" sz="2000" dirty="0" err="1"/>
              <a:t>переобладнана</a:t>
            </a:r>
            <a:r>
              <a:rPr lang="ru-RU" sz="2000" dirty="0"/>
              <a:t> на </a:t>
            </a:r>
            <a:r>
              <a:rPr lang="ru-RU" sz="2000" dirty="0" err="1"/>
              <a:t>цукроварню</a:t>
            </a:r>
            <a:r>
              <a:rPr lang="ru-RU" sz="2000" dirty="0"/>
              <a:t>.</a:t>
            </a:r>
            <a:endParaRPr lang="ru-UA" sz="2000" dirty="0"/>
          </a:p>
          <a:p>
            <a:endParaRPr lang="ru-UA" dirty="0"/>
          </a:p>
        </p:txBody>
      </p:sp>
      <p:pic>
        <p:nvPicPr>
          <p:cNvPr id="5122" name="Picture 2" descr="Після обміління Дніпра на березі Хортиці знайдено тисячолітній дубовий  човен (фото, відео) - Главком">
            <a:extLst>
              <a:ext uri="{FF2B5EF4-FFF2-40B4-BE49-F238E27FC236}">
                <a16:creationId xmlns:a16="http://schemas.microsoft.com/office/drawing/2014/main" id="{B48E72CB-015A-49ED-A970-686CB842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537589"/>
            <a:ext cx="3886199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тародавнє вино картинки, стокові Стародавнє вино фотографії, зображення |  Скачати з Depositphotos">
            <a:extLst>
              <a:ext uri="{FF2B5EF4-FFF2-40B4-BE49-F238E27FC236}">
                <a16:creationId xmlns:a16="http://schemas.microsoft.com/office/drawing/2014/main" id="{DF3C0FD9-E128-4E6F-AA4C-FBE9AC6F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00074"/>
            <a:ext cx="3671887" cy="24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F9D16-C6A1-4FB5-AF9E-78664989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2" y="2109138"/>
            <a:ext cx="9105898" cy="1133476"/>
          </a:xfrm>
        </p:spPr>
        <p:txBody>
          <a:bodyPr>
            <a:noAutofit/>
          </a:bodyPr>
          <a:lstStyle/>
          <a:p>
            <a:r>
              <a:rPr lang="uk-UA" sz="2000" dirty="0"/>
              <a:t>Парк у Згурівці заснував Аркадій Кочубей</a:t>
            </a:r>
            <a:r>
              <a:rPr lang="ru-UA" sz="2000" dirty="0"/>
              <a:t>  у 1837 р.</a:t>
            </a:r>
            <a:r>
              <a:rPr lang="uk-UA" sz="2000" dirty="0"/>
              <a:t>. С</a:t>
            </a:r>
            <a:r>
              <a:rPr lang="ru-UA" sz="2000" dirty="0" err="1"/>
              <a:t>вого</a:t>
            </a:r>
            <a:r>
              <a:rPr lang="ru-UA" sz="2000" dirty="0"/>
              <a:t> часу</a:t>
            </a:r>
            <a:r>
              <a:rPr lang="uk-UA" sz="2000" dirty="0"/>
              <a:t> парк </a:t>
            </a:r>
            <a:r>
              <a:rPr lang="ru-UA" sz="2000" dirty="0"/>
              <a:t> </a:t>
            </a:r>
            <a:r>
              <a:rPr lang="ru-UA" sz="2000" dirty="0" err="1"/>
              <a:t>змагався</a:t>
            </a:r>
            <a:r>
              <a:rPr lang="ru-UA" sz="2000" dirty="0"/>
              <a:t> з </a:t>
            </a:r>
            <a:r>
              <a:rPr lang="ru-UA" sz="2000" dirty="0" err="1"/>
              <a:t>найвідомішим</a:t>
            </a:r>
            <a:r>
              <a:rPr lang="ru-UA" sz="2000" dirty="0"/>
              <a:t> дендропарком «</a:t>
            </a:r>
            <a:r>
              <a:rPr lang="ru-UA" sz="2000" dirty="0" err="1"/>
              <a:t>Олександрія</a:t>
            </a:r>
            <a:r>
              <a:rPr lang="ru-UA" sz="2000" dirty="0"/>
              <a:t>» у</a:t>
            </a:r>
            <a:r>
              <a:rPr lang="uk-UA" sz="2000" dirty="0"/>
              <a:t> Білій Церкві.  </a:t>
            </a:r>
            <a:r>
              <a:rPr lang="ru-UA" sz="2000" dirty="0"/>
              <a:t>За наказом А</a:t>
            </a:r>
            <a:r>
              <a:rPr lang="uk-UA" sz="2000" dirty="0" err="1"/>
              <a:t>ркадія</a:t>
            </a:r>
            <a:r>
              <a:rPr lang="uk-UA" sz="2000" dirty="0"/>
              <a:t> </a:t>
            </a:r>
            <a:r>
              <a:rPr lang="ru-UA" sz="2000" dirty="0"/>
              <a:t>Кочубея </a:t>
            </a:r>
            <a:r>
              <a:rPr lang="ru-UA" sz="2000" dirty="0" err="1"/>
              <a:t>садівник-швейцарець</a:t>
            </a:r>
            <a:r>
              <a:rPr lang="ru-UA" sz="2000" dirty="0"/>
              <a:t> насадив </a:t>
            </a:r>
            <a:r>
              <a:rPr lang="ru-UA" sz="2000" dirty="0" err="1"/>
              <a:t>навколо</a:t>
            </a:r>
            <a:r>
              <a:rPr lang="ru-UA" sz="2000" dirty="0"/>
              <a:t> палацу </a:t>
            </a:r>
            <a:r>
              <a:rPr lang="ru-UA" sz="2000" dirty="0" err="1"/>
              <a:t>чудовий</a:t>
            </a:r>
            <a:r>
              <a:rPr lang="ru-UA" sz="2000" dirty="0"/>
              <a:t> парк з </a:t>
            </a:r>
            <a:r>
              <a:rPr lang="ru-UA" sz="2000" dirty="0" err="1"/>
              <a:t>рідкісних</a:t>
            </a:r>
            <a:r>
              <a:rPr lang="ru-UA" sz="2000" dirty="0"/>
              <a:t> дерев,  </a:t>
            </a:r>
            <a:r>
              <a:rPr lang="ru-UA" sz="2000" dirty="0" err="1"/>
              <a:t>встановле</a:t>
            </a:r>
            <a:r>
              <a:rPr lang="uk-UA" sz="2000" dirty="0"/>
              <a:t>но</a:t>
            </a:r>
            <a:r>
              <a:rPr lang="ru-UA" sz="2000" dirty="0"/>
              <a:t> </a:t>
            </a:r>
            <a:r>
              <a:rPr lang="ru-UA" sz="2000" dirty="0" err="1"/>
              <a:t>альтанки</a:t>
            </a:r>
            <a:r>
              <a:rPr lang="ru-UA" sz="2000" dirty="0"/>
              <a:t>, а </a:t>
            </a:r>
            <a:r>
              <a:rPr lang="uk-UA" sz="2000" dirty="0"/>
              <a:t>на ставках побудовано </a:t>
            </a:r>
            <a:r>
              <a:rPr lang="ru-UA" sz="2000" dirty="0" err="1"/>
              <a:t>містки</a:t>
            </a:r>
            <a:r>
              <a:rPr lang="uk-UA" sz="2000" dirty="0"/>
              <a:t>.</a:t>
            </a:r>
            <a:endParaRPr lang="ru-UA" sz="20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DBA89C4-5E80-48C6-A2A1-67C3FBD1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39" y="3698121"/>
            <a:ext cx="3972985" cy="29797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F4A6D-6474-4765-87B5-924F6C524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08" y="3698121"/>
            <a:ext cx="3972982" cy="2979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DF71F-B230-4F08-A1EE-7F4698CD7E37}"/>
              </a:ext>
            </a:extLst>
          </p:cNvPr>
          <p:cNvSpPr txBox="1"/>
          <p:nvPr/>
        </p:nvSpPr>
        <p:spPr>
          <a:xfrm>
            <a:off x="4150373" y="6337727"/>
            <a:ext cx="32956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Вхід до парку. Фото з інтернету</a:t>
            </a:r>
            <a:endParaRPr lang="ru-U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B724-9FAF-4036-85BD-39E94176FB10}"/>
              </a:ext>
            </a:extLst>
          </p:cNvPr>
          <p:cNvSpPr txBox="1"/>
          <p:nvPr/>
        </p:nvSpPr>
        <p:spPr>
          <a:xfrm>
            <a:off x="8301625" y="6230006"/>
            <a:ext cx="3117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Центральна алея-вишиванка при </a:t>
            </a:r>
          </a:p>
          <a:p>
            <a:r>
              <a:rPr lang="uk-UA" sz="1400" dirty="0"/>
              <a:t>вході до парку. Фото з інтернету</a:t>
            </a:r>
            <a:endParaRPr lang="ru-UA" sz="14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A2E1CF2-2C12-4DAB-A124-7AEFCAF1E977}"/>
              </a:ext>
            </a:extLst>
          </p:cNvPr>
          <p:cNvSpPr txBox="1">
            <a:spLocks/>
          </p:cNvSpPr>
          <p:nvPr/>
        </p:nvSpPr>
        <p:spPr>
          <a:xfrm>
            <a:off x="526083" y="4201358"/>
            <a:ext cx="2552700" cy="24765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/>
              <a:t>Однією з найвагоміших пам'яток Згурівки є </a:t>
            </a:r>
            <a:r>
              <a:rPr lang="ru-UA" b="1" dirty="0" err="1"/>
              <a:t>Згурівський</a:t>
            </a:r>
            <a:r>
              <a:rPr lang="ru-UA" b="1" dirty="0"/>
              <a:t> дендропарк – </a:t>
            </a:r>
            <a:r>
              <a:rPr lang="ru-UA" b="1" dirty="0" err="1"/>
              <a:t>пам'ятка</a:t>
            </a:r>
            <a:r>
              <a:rPr lang="ru-UA" b="1" dirty="0"/>
              <a:t> садово-</a:t>
            </a:r>
            <a:r>
              <a:rPr lang="ru-UA" b="1" dirty="0" err="1"/>
              <a:t>паркової</a:t>
            </a:r>
            <a:r>
              <a:rPr lang="ru-UA" b="1" dirty="0"/>
              <a:t> </a:t>
            </a:r>
            <a:r>
              <a:rPr lang="ru-UA" b="1" dirty="0" err="1"/>
              <a:t>архітектури</a:t>
            </a:r>
            <a:r>
              <a:rPr lang="ru-UA" b="1" dirty="0"/>
              <a:t> XIX ст.</a:t>
            </a:r>
            <a:endParaRPr lang="ru-UA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A9F36E-441B-43BD-84A3-575DA5F12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7750" r="26301" b="18614"/>
          <a:stretch/>
        </p:blipFill>
        <p:spPr bwMode="auto">
          <a:xfrm>
            <a:off x="863961" y="2004364"/>
            <a:ext cx="1876945" cy="20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B15471-C510-490F-B5EB-34C37C97F690}"/>
              </a:ext>
            </a:extLst>
          </p:cNvPr>
          <p:cNvSpPr txBox="1">
            <a:spLocks/>
          </p:cNvSpPr>
          <p:nvPr/>
        </p:nvSpPr>
        <p:spPr>
          <a:xfrm>
            <a:off x="216548" y="180141"/>
            <a:ext cx="7229475" cy="1568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UA" sz="1800" dirty="0" err="1"/>
              <a:t>Cелище</a:t>
            </a:r>
            <a:r>
              <a:rPr lang="uk-UA" sz="1800" dirty="0"/>
              <a:t> </a:t>
            </a:r>
            <a:r>
              <a:rPr lang="ru-UA" sz="1800" b="1" dirty="0" err="1"/>
              <a:t>Згурівка</a:t>
            </a:r>
            <a:r>
              <a:rPr lang="ru-UA" sz="1800" dirty="0"/>
              <a:t> </a:t>
            </a:r>
            <a:r>
              <a:rPr lang="uk-UA" sz="1800" dirty="0"/>
              <a:t>із </a:t>
            </a:r>
            <a:r>
              <a:rPr lang="ru-UA" sz="1800" dirty="0"/>
              <a:t>1762р. належала </a:t>
            </a:r>
            <a:r>
              <a:rPr lang="ru-UA" sz="1800" dirty="0" err="1"/>
              <a:t>гетьману</a:t>
            </a:r>
            <a:r>
              <a:rPr lang="ru-UA" sz="1800" dirty="0"/>
              <a:t> К. </a:t>
            </a:r>
            <a:r>
              <a:rPr lang="ru-UA" sz="1800" dirty="0" err="1"/>
              <a:t>Розумовському</a:t>
            </a:r>
            <a:r>
              <a:rPr lang="ru-UA" sz="1800" dirty="0"/>
              <a:t>, </a:t>
            </a:r>
            <a:r>
              <a:rPr lang="ru-UA" sz="1800" dirty="0" err="1"/>
              <a:t>пізніше</a:t>
            </a:r>
            <a:r>
              <a:rPr lang="ru-UA" sz="1800" dirty="0"/>
              <a:t> – </a:t>
            </a:r>
            <a:r>
              <a:rPr lang="ru-UA" sz="1800" dirty="0" err="1"/>
              <a:t>родині</a:t>
            </a:r>
            <a:r>
              <a:rPr lang="ru-UA" sz="1800" dirty="0"/>
              <a:t> </a:t>
            </a:r>
            <a:r>
              <a:rPr lang="ru-UA" sz="1800" dirty="0" err="1"/>
              <a:t>Вяземських</a:t>
            </a:r>
            <a:r>
              <a:rPr lang="ru-UA" sz="1800" dirty="0"/>
              <a:t>, а </a:t>
            </a:r>
            <a:r>
              <a:rPr lang="ru-UA" sz="1800" dirty="0" err="1"/>
              <a:t>потім</a:t>
            </a:r>
            <a:r>
              <a:rPr lang="ru-UA" sz="1800" dirty="0"/>
              <a:t> </a:t>
            </a:r>
            <a:r>
              <a:rPr lang="ru-UA" sz="1800" dirty="0" err="1"/>
              <a:t>перейшла</a:t>
            </a:r>
            <a:r>
              <a:rPr lang="ru-UA" sz="1800" dirty="0"/>
              <a:t> у </a:t>
            </a:r>
            <a:r>
              <a:rPr lang="ru-UA" sz="1800" dirty="0" err="1"/>
              <a:t>власність</a:t>
            </a:r>
            <a:r>
              <a:rPr lang="ru-UA" sz="1800" dirty="0"/>
              <a:t> роду </a:t>
            </a:r>
            <a:r>
              <a:rPr lang="ru-UA" sz="1800" dirty="0" err="1"/>
              <a:t>Кочубеїв</a:t>
            </a:r>
            <a:r>
              <a:rPr lang="ru-UA" sz="1800" dirty="0"/>
              <a:t> як </a:t>
            </a:r>
            <a:r>
              <a:rPr lang="ru-UA" sz="1800" dirty="0" err="1"/>
              <a:t>посаг</a:t>
            </a:r>
            <a:r>
              <a:rPr lang="ru-UA" sz="1800" dirty="0"/>
              <a:t> </a:t>
            </a:r>
            <a:r>
              <a:rPr lang="ru-UA" sz="1800" dirty="0" err="1"/>
              <a:t>Софії</a:t>
            </a:r>
            <a:r>
              <a:rPr lang="ru-UA" sz="1800" dirty="0"/>
              <a:t> </a:t>
            </a:r>
            <a:r>
              <a:rPr lang="ru-UA" sz="1800" dirty="0" err="1"/>
              <a:t>Миколаївни</a:t>
            </a:r>
            <a:r>
              <a:rPr lang="ru-UA" sz="1800" dirty="0"/>
              <a:t> </a:t>
            </a:r>
            <a:r>
              <a:rPr lang="ru-UA" sz="1800" dirty="0" err="1"/>
              <a:t>Вяземської</a:t>
            </a:r>
            <a:r>
              <a:rPr lang="ru-UA" sz="1800" dirty="0"/>
              <a:t>, яка </a:t>
            </a:r>
            <a:r>
              <a:rPr lang="ru-UA" sz="1800" dirty="0" err="1"/>
              <a:t>вийшла</a:t>
            </a:r>
            <a:r>
              <a:rPr lang="ru-UA" sz="1800" dirty="0"/>
              <a:t> </a:t>
            </a:r>
            <a:r>
              <a:rPr lang="ru-UA" sz="1800" dirty="0" err="1"/>
              <a:t>заміж</a:t>
            </a:r>
            <a:r>
              <a:rPr lang="ru-UA" sz="1800" dirty="0"/>
              <a:t> за </a:t>
            </a:r>
            <a:r>
              <a:rPr lang="ru-UA" sz="1800" dirty="0" err="1"/>
              <a:t>Аркадія</a:t>
            </a:r>
            <a:r>
              <a:rPr lang="ru-UA" sz="1800" dirty="0"/>
              <a:t> </a:t>
            </a:r>
            <a:r>
              <a:rPr lang="ru-UA" sz="1800" dirty="0" err="1"/>
              <a:t>Васильовича</a:t>
            </a:r>
            <a:r>
              <a:rPr lang="ru-UA" sz="1800" dirty="0"/>
              <a:t> Кочубея</a:t>
            </a:r>
            <a:r>
              <a:rPr lang="uk-UA" sz="1800" dirty="0"/>
              <a:t>, </a:t>
            </a:r>
            <a:r>
              <a:rPr lang="ru-UA" sz="1800" dirty="0" err="1"/>
              <a:t>учасника</a:t>
            </a:r>
            <a:r>
              <a:rPr lang="ru-UA" sz="1800" dirty="0"/>
              <a:t> </a:t>
            </a:r>
            <a:r>
              <a:rPr lang="ru-UA" sz="1800" dirty="0" err="1"/>
              <a:t>Вітчизняної</a:t>
            </a:r>
            <a:r>
              <a:rPr lang="ru-UA" sz="1800" dirty="0"/>
              <a:t> </a:t>
            </a:r>
            <a:r>
              <a:rPr lang="ru-UA" sz="1800" dirty="0" err="1"/>
              <a:t>війни</a:t>
            </a:r>
            <a:r>
              <a:rPr lang="ru-UA" sz="1800" dirty="0"/>
              <a:t> 1812 року, </a:t>
            </a:r>
            <a:r>
              <a:rPr lang="ru-UA" sz="1800" dirty="0" err="1"/>
              <a:t>київського</a:t>
            </a:r>
            <a:r>
              <a:rPr lang="ru-UA" sz="1800" dirty="0"/>
              <a:t> </a:t>
            </a:r>
            <a:r>
              <a:rPr lang="ru-UA" sz="1800" dirty="0" err="1"/>
              <a:t>віце</a:t>
            </a:r>
            <a:r>
              <a:rPr lang="ru-UA" sz="1800" dirty="0"/>
              <a:t>-губернатора (1830—1837), </a:t>
            </a:r>
            <a:r>
              <a:rPr lang="ru-UA" sz="1800" dirty="0" err="1"/>
              <a:t>орловського</a:t>
            </a:r>
            <a:r>
              <a:rPr lang="ru-UA" sz="1800" dirty="0"/>
              <a:t> губернатора (1830—1837), сенатора (з 1842 р.), </a:t>
            </a:r>
            <a:r>
              <a:rPr lang="ru-UA" sz="1800" dirty="0" err="1"/>
              <a:t>дійсного</a:t>
            </a:r>
            <a:r>
              <a:rPr lang="ru-UA" sz="1800" dirty="0"/>
              <a:t> </a:t>
            </a:r>
            <a:r>
              <a:rPr lang="ru-UA" sz="1800" dirty="0" err="1"/>
              <a:t>статського</a:t>
            </a:r>
            <a:r>
              <a:rPr lang="ru-UA" sz="1800" dirty="0"/>
              <a:t> </a:t>
            </a:r>
            <a:r>
              <a:rPr lang="ru-UA" sz="1800" dirty="0" err="1"/>
              <a:t>радника</a:t>
            </a:r>
            <a:r>
              <a:rPr lang="ru-UA" sz="1800" dirty="0"/>
              <a:t> в </a:t>
            </a:r>
            <a:r>
              <a:rPr lang="ru-UA" sz="1800" dirty="0" err="1"/>
              <a:t>царській</a:t>
            </a:r>
            <a:r>
              <a:rPr lang="ru-UA" sz="1800" dirty="0"/>
              <a:t> </a:t>
            </a:r>
            <a:r>
              <a:rPr lang="ru-UA" sz="1800" dirty="0" err="1"/>
              <a:t>Росії</a:t>
            </a:r>
            <a:r>
              <a:rPr lang="uk-UA" sz="1800" dirty="0"/>
              <a:t>.</a:t>
            </a:r>
            <a:endParaRPr lang="ru-UA" sz="1800" dirty="0"/>
          </a:p>
        </p:txBody>
      </p:sp>
      <p:pic>
        <p:nvPicPr>
          <p:cNvPr id="12" name="Picture 4" descr="Кочубей Аркадій Васильович">
            <a:extLst>
              <a:ext uri="{FF2B5EF4-FFF2-40B4-BE49-F238E27FC236}">
                <a16:creationId xmlns:a16="http://schemas.microsoft.com/office/drawing/2014/main" id="{F2B4005C-59BF-44EA-81FD-2F95169D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73" y="180140"/>
            <a:ext cx="1804603" cy="19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8B1F9CE-604D-4D0A-8655-76B187BA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315" y="104774"/>
            <a:ext cx="1654390" cy="20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ECFF8F-D79C-4CA9-8D03-B29E9069F811}"/>
              </a:ext>
            </a:extLst>
          </p:cNvPr>
          <p:cNvSpPr txBox="1"/>
          <p:nvPr/>
        </p:nvSpPr>
        <p:spPr>
          <a:xfrm>
            <a:off x="7496967" y="1799678"/>
            <a:ext cx="219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Аркадій Кочубей</a:t>
            </a:r>
            <a:endParaRPr lang="ru-U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27C4D-C657-42E7-A7CA-B7EA4B171DF5}"/>
              </a:ext>
            </a:extLst>
          </p:cNvPr>
          <p:cNvSpPr txBox="1"/>
          <p:nvPr/>
        </p:nvSpPr>
        <p:spPr>
          <a:xfrm>
            <a:off x="9494573" y="1799677"/>
            <a:ext cx="2385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Софія Кочубей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428074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265C9-423C-454F-96B4-FCBFC3F1F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07" y="365124"/>
            <a:ext cx="5802991" cy="2530475"/>
          </a:xfrm>
        </p:spPr>
        <p:txBody>
          <a:bodyPr>
            <a:noAutofit/>
          </a:bodyPr>
          <a:lstStyle/>
          <a:p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Від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села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садибу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відгородили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ровом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. У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центральній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частині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парку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знаходилася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притока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Супою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—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Хіврине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море.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Її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розчистили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поглибили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й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перетворили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на ставки.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Створення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парку та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його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численних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екзотичних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краєвидів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відбувалося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не без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труднощів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і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невдач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Окремі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насадження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погано росли, а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деякі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навіть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UA" sz="1800" dirty="0" err="1">
                <a:solidFill>
                  <a:schemeClr val="bg2">
                    <a:lumMod val="10000"/>
                  </a:schemeClr>
                </a:solidFill>
              </a:rPr>
              <a:t>загинули</a:t>
            </a:r>
            <a:r>
              <a:rPr lang="ru-UA" sz="1800" dirty="0">
                <a:solidFill>
                  <a:schemeClr val="bg2">
                    <a:lumMod val="10000"/>
                  </a:schemeClr>
                </a:solidFill>
              </a:rPr>
              <a:t>.</a:t>
            </a:r>
            <a:br>
              <a:rPr lang="ru-UA" sz="1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Ця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водойма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була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розчищена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заглиблена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і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перетворена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чудовий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ставок,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який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існує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і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тепер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.</a:t>
            </a:r>
            <a:br>
              <a:rPr lang="ru-RU" sz="1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На берегах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ставків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і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острові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насаджені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верби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лози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</a:rPr>
              <a:t>тополі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UA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D6126C-AA0B-4049-A431-D29266D0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7" y="3035245"/>
            <a:ext cx="5593443" cy="3727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D7699-C601-4B31-ACA4-893AEBDD1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81" y="3007677"/>
            <a:ext cx="5593443" cy="3727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86D4D-2CC6-4EAD-9BFB-74397FAF4BA0}"/>
              </a:ext>
            </a:extLst>
          </p:cNvPr>
          <p:cNvSpPr txBox="1"/>
          <p:nvPr/>
        </p:nvSpPr>
        <p:spPr>
          <a:xfrm>
            <a:off x="6178733" y="122817"/>
            <a:ext cx="59275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Поруч</a:t>
            </a:r>
            <a:r>
              <a:rPr lang="ru-RU" dirty="0"/>
              <a:t> з першим ставком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влаштований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, </a:t>
            </a:r>
            <a:r>
              <a:rPr lang="ru-RU" dirty="0" err="1"/>
              <a:t>нижній</a:t>
            </a:r>
            <a:r>
              <a:rPr lang="ru-RU" dirty="0"/>
              <a:t>.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відкрити</a:t>
            </a:r>
            <a:r>
              <a:rPr lang="ru-RU" dirty="0"/>
              <a:t> </a:t>
            </a:r>
            <a:r>
              <a:rPr lang="ru-RU" dirty="0" err="1"/>
              <a:t>перспективний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на </a:t>
            </a:r>
            <a:r>
              <a:rPr lang="ru-RU" dirty="0" err="1"/>
              <a:t>протилежний</a:t>
            </a:r>
            <a:r>
              <a:rPr lang="ru-RU" dirty="0"/>
              <a:t> берег ставка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колишнього</a:t>
            </a:r>
            <a:r>
              <a:rPr lang="ru-RU" dirty="0"/>
              <a:t> палацу Кочубея,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зроблена</a:t>
            </a:r>
            <a:r>
              <a:rPr lang="ru-RU" dirty="0"/>
              <a:t> широка долина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схилом</a:t>
            </a:r>
            <a:r>
              <a:rPr lang="ru-RU" dirty="0"/>
              <a:t> до ставка, а на </a:t>
            </a:r>
            <a:r>
              <a:rPr lang="ru-RU" dirty="0" err="1"/>
              <a:t>протилежному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насипана</a:t>
            </a:r>
            <a:r>
              <a:rPr lang="ru-RU" dirty="0"/>
              <a:t> </a:t>
            </a:r>
            <a:r>
              <a:rPr lang="ru-RU" dirty="0" err="1"/>
              <a:t>гірка</a:t>
            </a:r>
            <a:r>
              <a:rPr lang="ru-RU" dirty="0"/>
              <a:t> “Арарат”. На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споруджено</a:t>
            </a:r>
            <a:r>
              <a:rPr lang="ru-RU" dirty="0"/>
              <a:t> </a:t>
            </a:r>
            <a:r>
              <a:rPr lang="ru-RU" dirty="0" err="1"/>
              <a:t>павільйон</a:t>
            </a:r>
            <a:r>
              <a:rPr lang="ru-RU" dirty="0"/>
              <a:t> </a:t>
            </a:r>
            <a:r>
              <a:rPr lang="ru-RU" dirty="0" err="1"/>
              <a:t>мальовничої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, </a:t>
            </a:r>
            <a:r>
              <a:rPr lang="ru-RU" dirty="0" err="1"/>
              <a:t>посаджена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хвойних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. </a:t>
            </a:r>
            <a:r>
              <a:rPr lang="ru-RU" dirty="0" err="1"/>
              <a:t>Павільйон</a:t>
            </a:r>
            <a:r>
              <a:rPr lang="ru-RU" dirty="0"/>
              <a:t>, на жаль не </a:t>
            </a:r>
            <a:r>
              <a:rPr lang="ru-RU" dirty="0" err="1"/>
              <a:t>вцілів</a:t>
            </a:r>
            <a:r>
              <a:rPr lang="ru-RU" dirty="0"/>
              <a:t>. А до </a:t>
            </a:r>
            <a:r>
              <a:rPr lang="ru-RU" dirty="0" err="1"/>
              <a:t>цього</a:t>
            </a:r>
            <a:r>
              <a:rPr lang="ru-RU" dirty="0"/>
              <a:t> часу на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ставків</a:t>
            </a:r>
            <a:r>
              <a:rPr lang="ru-RU" dirty="0"/>
              <a:t> </a:t>
            </a:r>
            <a:r>
              <a:rPr lang="ru-RU" dirty="0" err="1"/>
              <a:t>залишились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декоративні</a:t>
            </a:r>
            <a:r>
              <a:rPr lang="ru-RU" dirty="0"/>
              <a:t> породи дерев : </a:t>
            </a:r>
            <a:r>
              <a:rPr lang="ru-RU" dirty="0" err="1"/>
              <a:t>ялина</a:t>
            </a:r>
            <a:r>
              <a:rPr lang="ru-RU" dirty="0"/>
              <a:t> </a:t>
            </a:r>
            <a:r>
              <a:rPr lang="ru-RU" dirty="0" err="1"/>
              <a:t>канадська</a:t>
            </a:r>
            <a:r>
              <a:rPr lang="ru-RU" dirty="0"/>
              <a:t> колюча, </a:t>
            </a:r>
            <a:r>
              <a:rPr lang="ru-RU" dirty="0" err="1"/>
              <a:t>ялина</a:t>
            </a:r>
            <a:r>
              <a:rPr lang="ru-RU" dirty="0"/>
              <a:t> </a:t>
            </a:r>
            <a:r>
              <a:rPr lang="ru-RU" dirty="0" err="1"/>
              <a:t>європейська</a:t>
            </a:r>
            <a:r>
              <a:rPr lang="ru-RU" dirty="0"/>
              <a:t> плакуча.</a:t>
            </a:r>
            <a:endParaRPr lang="ru-UA" sz="2800" dirty="0"/>
          </a:p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2C551-9334-4D5E-80C1-A0509824F7A5}"/>
              </a:ext>
            </a:extLst>
          </p:cNvPr>
          <p:cNvSpPr txBox="1"/>
          <p:nvPr/>
        </p:nvSpPr>
        <p:spPr>
          <a:xfrm>
            <a:off x="1343026" y="6365360"/>
            <a:ext cx="31040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600" dirty="0" err="1"/>
              <a:t>Хіврине</a:t>
            </a:r>
            <a:r>
              <a:rPr lang="uk-UA" sz="1600" dirty="0"/>
              <a:t> море. Фото </a:t>
            </a:r>
            <a:r>
              <a:rPr lang="uk-UA" sz="1600" dirty="0" err="1"/>
              <a:t>Цах</a:t>
            </a:r>
            <a:r>
              <a:rPr lang="uk-UA" sz="1600" dirty="0"/>
              <a:t> Поліни</a:t>
            </a:r>
            <a:endParaRPr lang="ru-UA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01054-5D77-418A-B0EF-B7C74B6FF4FC}"/>
              </a:ext>
            </a:extLst>
          </p:cNvPr>
          <p:cNvSpPr txBox="1"/>
          <p:nvPr/>
        </p:nvSpPr>
        <p:spPr>
          <a:xfrm>
            <a:off x="6446927" y="6380748"/>
            <a:ext cx="26955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Рябий місток.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377557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65C91A-67E9-4F39-AF6C-4920F91C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4224" y="377825"/>
            <a:ext cx="8029575" cy="1755775"/>
          </a:xfrm>
        </p:spPr>
        <p:txBody>
          <a:bodyPr>
            <a:normAutofit fontScale="77500" lnSpcReduction="20000"/>
          </a:bodyPr>
          <a:lstStyle/>
          <a:p>
            <a:r>
              <a:rPr lang="ru-UA" dirty="0" err="1"/>
              <a:t>Після</a:t>
            </a:r>
            <a:r>
              <a:rPr lang="ru-UA" dirty="0"/>
              <a:t> </a:t>
            </a:r>
            <a:r>
              <a:rPr lang="ru-UA" dirty="0" err="1"/>
              <a:t>смерті</a:t>
            </a:r>
            <a:r>
              <a:rPr lang="ru-UA" dirty="0"/>
              <a:t> А</a:t>
            </a:r>
            <a:r>
              <a:rPr lang="uk-UA" dirty="0" err="1"/>
              <a:t>ркадія</a:t>
            </a:r>
            <a:r>
              <a:rPr lang="ru-UA" dirty="0"/>
              <a:t> Кочубея </a:t>
            </a:r>
            <a:r>
              <a:rPr lang="ru-UA" b="1" dirty="0" err="1"/>
              <a:t>Згурівка</a:t>
            </a:r>
            <a:r>
              <a:rPr lang="ru-UA" dirty="0"/>
              <a:t> стала </a:t>
            </a:r>
            <a:r>
              <a:rPr lang="ru-UA" dirty="0" err="1"/>
              <a:t>належати</a:t>
            </a:r>
            <a:r>
              <a:rPr lang="ru-UA" dirty="0"/>
              <a:t> </a:t>
            </a:r>
            <a:r>
              <a:rPr lang="ru-UA" dirty="0" err="1"/>
              <a:t>його</a:t>
            </a:r>
            <a:r>
              <a:rPr lang="ru-UA" dirty="0"/>
              <a:t> </a:t>
            </a:r>
            <a:r>
              <a:rPr lang="ru-UA" dirty="0" err="1"/>
              <a:t>сину</a:t>
            </a:r>
            <a:r>
              <a:rPr lang="ru-UA" dirty="0"/>
              <a:t> — </a:t>
            </a:r>
            <a:r>
              <a:rPr lang="ru-UA" dirty="0" err="1"/>
              <a:t>Петрові</a:t>
            </a:r>
            <a:r>
              <a:rPr lang="ru-UA" dirty="0"/>
              <a:t> </a:t>
            </a:r>
            <a:r>
              <a:rPr lang="ru-UA" dirty="0" err="1"/>
              <a:t>Аркадійовичу</a:t>
            </a:r>
            <a:r>
              <a:rPr lang="ru-UA" dirty="0"/>
              <a:t> Кочубею, </a:t>
            </a:r>
            <a:r>
              <a:rPr lang="ru-UA" dirty="0" err="1"/>
              <a:t>який</a:t>
            </a:r>
            <a:r>
              <a:rPr lang="ru-UA" dirty="0"/>
              <a:t> </a:t>
            </a:r>
            <a:r>
              <a:rPr lang="ru-UA" dirty="0" err="1"/>
              <a:t>настільки</a:t>
            </a:r>
            <a:r>
              <a:rPr lang="ru-UA" dirty="0"/>
              <a:t> </a:t>
            </a:r>
            <a:r>
              <a:rPr lang="ru-UA" dirty="0" err="1"/>
              <a:t>розширив</a:t>
            </a:r>
            <a:r>
              <a:rPr lang="ru-UA" dirty="0"/>
              <a:t> </a:t>
            </a:r>
            <a:r>
              <a:rPr lang="ru-UA" dirty="0" err="1"/>
              <a:t>площу</a:t>
            </a:r>
            <a:r>
              <a:rPr lang="ru-UA" dirty="0"/>
              <a:t> </a:t>
            </a:r>
            <a:r>
              <a:rPr lang="ru-UA" dirty="0" err="1"/>
              <a:t>насаджень</a:t>
            </a:r>
            <a:r>
              <a:rPr lang="ru-UA" dirty="0"/>
              <a:t>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потім</a:t>
            </a:r>
            <a:r>
              <a:rPr lang="ru-UA" dirty="0"/>
              <a:t> </a:t>
            </a:r>
            <a:r>
              <a:rPr lang="ru-UA" dirty="0" err="1"/>
              <a:t>його</a:t>
            </a:r>
            <a:r>
              <a:rPr lang="ru-UA" dirty="0"/>
              <a:t> почали </a:t>
            </a:r>
            <a:r>
              <a:rPr lang="ru-UA" dirty="0" err="1"/>
              <a:t>вважати</a:t>
            </a:r>
            <a:r>
              <a:rPr lang="ru-UA" dirty="0"/>
              <a:t> </a:t>
            </a:r>
            <a:r>
              <a:rPr lang="ru-UA" dirty="0" err="1"/>
              <a:t>справжнім</a:t>
            </a:r>
            <a:r>
              <a:rPr lang="ru-UA" dirty="0"/>
              <a:t> </a:t>
            </a:r>
            <a:r>
              <a:rPr lang="ru-UA" dirty="0" err="1"/>
              <a:t>творцем</a:t>
            </a:r>
            <a:r>
              <a:rPr lang="ru-UA" dirty="0"/>
              <a:t> </a:t>
            </a:r>
            <a:r>
              <a:rPr lang="ru-UA" dirty="0" err="1"/>
              <a:t>цієї</a:t>
            </a:r>
            <a:r>
              <a:rPr lang="ru-UA" dirty="0"/>
              <a:t> </a:t>
            </a:r>
            <a:r>
              <a:rPr lang="ru-UA" dirty="0" err="1"/>
              <a:t>зеленої</a:t>
            </a:r>
            <a:r>
              <a:rPr lang="ru-UA" dirty="0"/>
              <a:t> перлини.</a:t>
            </a:r>
            <a:r>
              <a:rPr lang="uk-UA" dirty="0"/>
              <a:t> І до сьогодні у  підліску зростають крушина, жостір, ліщина, бруслина. Із сходу парку переважають хвойні породи: сосна звичайна, ялина європейська, смерека європейська, модрина європейська. </a:t>
            </a:r>
            <a:endParaRPr lang="ru-UA" dirty="0"/>
          </a:p>
        </p:txBody>
      </p:sp>
      <p:pic>
        <p:nvPicPr>
          <p:cNvPr id="5" name="Рисунок 4" descr="Згурівський парк">
            <a:extLst>
              <a:ext uri="{FF2B5EF4-FFF2-40B4-BE49-F238E27FC236}">
                <a16:creationId xmlns:a16="http://schemas.microsoft.com/office/drawing/2014/main" id="{FD07FEE7-498D-4315-8A7A-E563C0E7F5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771775"/>
            <a:ext cx="2990850" cy="38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10FED-B69C-4A1F-AEF3-C40076E66B90}"/>
              </a:ext>
            </a:extLst>
          </p:cNvPr>
          <p:cNvSpPr txBox="1"/>
          <p:nvPr/>
        </p:nvSpPr>
        <p:spPr>
          <a:xfrm>
            <a:off x="7400925" y="2133600"/>
            <a:ext cx="4419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Ще донедавна (на жаль, не вдалося зберегти) окрасою та гордістю парку був могутній 400 річний дуб велетень, а біля  </a:t>
            </a:r>
            <a:r>
              <a:rPr lang="uk-UA" dirty="0" err="1"/>
              <a:t>дуба</a:t>
            </a:r>
            <a:r>
              <a:rPr lang="uk-UA" dirty="0"/>
              <a:t> зростала струнка  красуня-сосна чорна, яка за формою крони нагадувала тризуб чи арфу. </a:t>
            </a:r>
            <a:endParaRPr lang="ru-UA" dirty="0"/>
          </a:p>
        </p:txBody>
      </p:sp>
      <p:pic>
        <p:nvPicPr>
          <p:cNvPr id="7" name="Рисунок 6" descr="Згурівський парк">
            <a:extLst>
              <a:ext uri="{FF2B5EF4-FFF2-40B4-BE49-F238E27FC236}">
                <a16:creationId xmlns:a16="http://schemas.microsoft.com/office/drawing/2014/main" id="{2E94DF39-3628-4837-991B-3A846FA0AB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48" y="2771774"/>
            <a:ext cx="2990851" cy="387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Місце для вмісту 5" descr="Згурівський парк">
            <a:extLst>
              <a:ext uri="{FF2B5EF4-FFF2-40B4-BE49-F238E27FC236}">
                <a16:creationId xmlns:a16="http://schemas.microsoft.com/office/drawing/2014/main" id="{6A8B6194-1886-43DB-9C81-C2557DD3987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953985"/>
            <a:ext cx="3486150" cy="269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Петро, син">
            <a:extLst>
              <a:ext uri="{FF2B5EF4-FFF2-40B4-BE49-F238E27FC236}">
                <a16:creationId xmlns:a16="http://schemas.microsoft.com/office/drawing/2014/main" id="{9E830CCA-7C9E-4F45-ACC8-A19753A5B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69706"/>
            <a:ext cx="2128837" cy="25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9E7B5F-E64E-49F1-877F-0AA165932FC3}"/>
              </a:ext>
            </a:extLst>
          </p:cNvPr>
          <p:cNvSpPr txBox="1"/>
          <p:nvPr/>
        </p:nvSpPr>
        <p:spPr>
          <a:xfrm>
            <a:off x="752475" y="2581275"/>
            <a:ext cx="2471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Фото з інтернету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7399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F8B8B-B46A-4F8F-B1C2-16A57B55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49" y="197563"/>
            <a:ext cx="10772775" cy="1067988"/>
          </a:xfrm>
        </p:spPr>
        <p:txBody>
          <a:bodyPr>
            <a:noAutofit/>
          </a:bodyPr>
          <a:lstStyle/>
          <a:p>
            <a:r>
              <a:rPr lang="uk-UA" sz="2800" dirty="0"/>
              <a:t>На жаль, не зберігся і  палац Кочубеїв (фото 1,2). Неподалік місця, де був палац, на території парку побудована школа (фото 3). </a:t>
            </a:r>
            <a:endParaRPr lang="ru-UA" sz="28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1F8BFE3-53B8-40E0-A340-77C03E73B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358899"/>
            <a:ext cx="5442170" cy="4097571"/>
          </a:xfrm>
        </p:spPr>
      </p:pic>
      <p:pic>
        <p:nvPicPr>
          <p:cNvPr id="6" name="Рисунок 5" descr="Палац Кочубеїв у Згурівці. До нашого часу не зберігся">
            <a:extLst>
              <a:ext uri="{FF2B5EF4-FFF2-40B4-BE49-F238E27FC236}">
                <a16:creationId xmlns:a16="http://schemas.microsoft.com/office/drawing/2014/main" id="{ADCAA463-0557-4224-9351-1938C2C7BF6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0" y="1358899"/>
            <a:ext cx="4523613" cy="3501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AB2F3-B16D-4966-9A52-0C4AC5BE2C4B}"/>
              </a:ext>
            </a:extLst>
          </p:cNvPr>
          <p:cNvSpPr txBox="1"/>
          <p:nvPr/>
        </p:nvSpPr>
        <p:spPr>
          <a:xfrm>
            <a:off x="570649" y="4583212"/>
            <a:ext cx="21110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/>
              <a:t>ФОТО1 (взято з інтернету)</a:t>
            </a:r>
            <a:endParaRPr lang="ru-UA" sz="1200" dirty="0"/>
          </a:p>
        </p:txBody>
      </p:sp>
      <p:pic>
        <p:nvPicPr>
          <p:cNvPr id="7" name="Рисунок 6" descr="a">
            <a:extLst>
              <a:ext uri="{FF2B5EF4-FFF2-40B4-BE49-F238E27FC236}">
                <a16:creationId xmlns:a16="http://schemas.microsoft.com/office/drawing/2014/main" id="{B537670C-4CEC-4A57-BDD6-73BEDD22EAA1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04" y="4147483"/>
            <a:ext cx="4189076" cy="29536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A6903-A3CA-4E99-B659-CEB257EBD18E}"/>
              </a:ext>
            </a:extLst>
          </p:cNvPr>
          <p:cNvSpPr txBox="1"/>
          <p:nvPr/>
        </p:nvSpPr>
        <p:spPr>
          <a:xfrm>
            <a:off x="4651649" y="6581001"/>
            <a:ext cx="21110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/>
              <a:t>ФОТО2 (взято з інтернету)</a:t>
            </a:r>
            <a:endParaRPr lang="ru-UA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3B8FA0-0049-47BC-8033-EE01B0837898}"/>
              </a:ext>
            </a:extLst>
          </p:cNvPr>
          <p:cNvSpPr txBox="1"/>
          <p:nvPr/>
        </p:nvSpPr>
        <p:spPr>
          <a:xfrm>
            <a:off x="8955109" y="5148207"/>
            <a:ext cx="21110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dirty="0"/>
              <a:t>ФОТО 3  (Фото </a:t>
            </a:r>
            <a:r>
              <a:rPr lang="uk-UA" sz="1200" dirty="0" err="1"/>
              <a:t>Цах</a:t>
            </a:r>
            <a:r>
              <a:rPr lang="uk-UA" sz="1200" dirty="0"/>
              <a:t> Поліни)</a:t>
            </a:r>
            <a:endParaRPr lang="ru-UA" sz="1200" dirty="0"/>
          </a:p>
        </p:txBody>
      </p:sp>
    </p:spTree>
    <p:extLst>
      <p:ext uri="{BB962C8B-B14F-4D97-AF65-F5344CB8AC3E}">
        <p14:creationId xmlns:p14="http://schemas.microsoft.com/office/powerpoint/2010/main" val="241631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4E94A-4A5D-4E64-8A04-C73D02FB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4" y="192087"/>
            <a:ext cx="11528203" cy="1035199"/>
          </a:xfrm>
        </p:spPr>
        <p:txBody>
          <a:bodyPr>
            <a:noAutofit/>
          </a:bodyPr>
          <a:lstStyle/>
          <a:p>
            <a:r>
              <a:rPr lang="uk-UA" sz="2400" dirty="0"/>
              <a:t>Сьогодні праворуч від входу в парк знаходиться будівля Згурівської селищної ради, а ліворуч - </a:t>
            </a:r>
            <a:r>
              <a:rPr lang="ru-RU" sz="2400" dirty="0" err="1"/>
              <a:t>Братська</a:t>
            </a:r>
            <a:r>
              <a:rPr lang="ru-RU" sz="2400" dirty="0"/>
              <a:t> могила </a:t>
            </a:r>
            <a:r>
              <a:rPr lang="ru-RU" sz="2400" dirty="0" err="1"/>
              <a:t>воїнів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загинули</a:t>
            </a:r>
            <a:r>
              <a:rPr lang="ru-RU" sz="2400" dirty="0"/>
              <a:t> в роки </a:t>
            </a:r>
            <a:r>
              <a:rPr lang="ru-RU" sz="2400" dirty="0" err="1"/>
              <a:t>Другої</a:t>
            </a:r>
            <a:r>
              <a:rPr lang="ru-RU" sz="2400" dirty="0"/>
              <a:t> </a:t>
            </a:r>
            <a:r>
              <a:rPr lang="ru-RU" sz="2400" dirty="0" err="1"/>
              <a:t>Світової</a:t>
            </a:r>
            <a:r>
              <a:rPr lang="ru-RU" sz="2400" dirty="0"/>
              <a:t> </a:t>
            </a:r>
            <a:r>
              <a:rPr lang="ru-RU" sz="2400" dirty="0" err="1"/>
              <a:t>війни</a:t>
            </a:r>
            <a:r>
              <a:rPr lang="ru-RU" sz="2400" dirty="0"/>
              <a:t>, </a:t>
            </a:r>
            <a:r>
              <a:rPr lang="uk-UA" sz="2400" dirty="0" err="1"/>
              <a:t>Пам</a:t>
            </a:r>
            <a:r>
              <a:rPr lang="en-US" sz="2400" dirty="0"/>
              <a:t>’</a:t>
            </a:r>
            <a:r>
              <a:rPr lang="uk-UA" sz="2400" dirty="0" err="1"/>
              <a:t>ятник</a:t>
            </a:r>
            <a:r>
              <a:rPr lang="uk-UA" sz="2400" dirty="0"/>
              <a:t> воїнам-інтернаціоналістам, </a:t>
            </a:r>
            <a:r>
              <a:rPr lang="uk-UA" sz="2400" dirty="0" err="1"/>
              <a:t>пам</a:t>
            </a:r>
            <a:r>
              <a:rPr lang="en-US" sz="2400" dirty="0"/>
              <a:t>’</a:t>
            </a:r>
            <a:r>
              <a:rPr lang="uk-UA" sz="2400" dirty="0" err="1"/>
              <a:t>ятник</a:t>
            </a:r>
            <a:r>
              <a:rPr lang="uk-UA" sz="2400" dirty="0"/>
              <a:t> Героям Майдану, меморіал слави.</a:t>
            </a:r>
            <a:endParaRPr lang="ru-UA" sz="24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9C43953-16C2-44D5-A457-277369EDB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8" y="1155865"/>
            <a:ext cx="3811849" cy="285888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BDC461-402E-4CC7-BA58-5BE7D95DD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6" y="4145492"/>
            <a:ext cx="3811849" cy="24964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2BAB09-7719-4DDC-BC2A-DA398F07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48" y="4221205"/>
            <a:ext cx="3811849" cy="2540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83BCC-4C53-44E4-BF93-7625F5E787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 r="23305" b="20833"/>
          <a:stretch/>
        </p:blipFill>
        <p:spPr>
          <a:xfrm>
            <a:off x="4749560" y="1251114"/>
            <a:ext cx="3613624" cy="38542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2F4539-30BC-4ABC-A91C-4A370F2EED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6991" r="14985"/>
          <a:stretch/>
        </p:blipFill>
        <p:spPr>
          <a:xfrm>
            <a:off x="8563525" y="1251114"/>
            <a:ext cx="3513089" cy="2865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C6A5C-99F4-47A7-82DF-40527B3D7AE9}"/>
              </a:ext>
            </a:extLst>
          </p:cNvPr>
          <p:cNvSpPr txBox="1"/>
          <p:nvPr/>
        </p:nvSpPr>
        <p:spPr>
          <a:xfrm>
            <a:off x="4933950" y="5305425"/>
            <a:ext cx="2733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Братська</a:t>
            </a:r>
            <a:r>
              <a:rPr lang="ru-RU" sz="1400" dirty="0"/>
              <a:t> могила </a:t>
            </a:r>
            <a:r>
              <a:rPr lang="ru-RU" sz="1400" dirty="0" err="1"/>
              <a:t>воїнів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загинули</a:t>
            </a:r>
            <a:r>
              <a:rPr lang="ru-RU" sz="1400" dirty="0"/>
              <a:t> в роки </a:t>
            </a:r>
            <a:r>
              <a:rPr lang="ru-RU" sz="1400" dirty="0" err="1"/>
              <a:t>Другої</a:t>
            </a:r>
            <a:r>
              <a:rPr lang="ru-RU" sz="1400" dirty="0"/>
              <a:t> </a:t>
            </a:r>
            <a:r>
              <a:rPr lang="ru-RU" sz="1400" dirty="0" err="1"/>
              <a:t>Світової</a:t>
            </a:r>
            <a:r>
              <a:rPr lang="ru-RU" sz="1400" dirty="0"/>
              <a:t> </a:t>
            </a:r>
            <a:r>
              <a:rPr lang="ru-RU" sz="1400" dirty="0" err="1"/>
              <a:t>війни</a:t>
            </a:r>
            <a:r>
              <a:rPr lang="ru-RU" sz="1400" dirty="0"/>
              <a:t>. Фото </a:t>
            </a:r>
            <a:r>
              <a:rPr lang="ru-RU" sz="1400" dirty="0" err="1"/>
              <a:t>Цах</a:t>
            </a:r>
            <a:r>
              <a:rPr lang="ru-RU" sz="1400" dirty="0"/>
              <a:t> </a:t>
            </a:r>
            <a:r>
              <a:rPr lang="ru-RU" sz="1400" dirty="0" err="1"/>
              <a:t>Поліни</a:t>
            </a:r>
            <a:endParaRPr lang="ru-U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9A55EB-4AFA-4D69-98AB-8CBE72DBE07E}"/>
              </a:ext>
            </a:extLst>
          </p:cNvPr>
          <p:cNvSpPr txBox="1"/>
          <p:nvPr/>
        </p:nvSpPr>
        <p:spPr>
          <a:xfrm>
            <a:off x="8377733" y="6477495"/>
            <a:ext cx="36988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400" dirty="0"/>
              <a:t>Пам'ятник героям майдану. Фото </a:t>
            </a:r>
            <a:r>
              <a:rPr lang="uk-UA" sz="1400" dirty="0" err="1"/>
              <a:t>Цах</a:t>
            </a:r>
            <a:r>
              <a:rPr lang="uk-UA" sz="1400" dirty="0"/>
              <a:t> Поліни</a:t>
            </a:r>
            <a:endParaRPr lang="ru-UA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26896-FFEA-4726-A362-09FB1D0A3492}"/>
              </a:ext>
            </a:extLst>
          </p:cNvPr>
          <p:cNvSpPr txBox="1"/>
          <p:nvPr/>
        </p:nvSpPr>
        <p:spPr>
          <a:xfrm>
            <a:off x="524959" y="6259436"/>
            <a:ext cx="36988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Меморіал слави. Фото </a:t>
            </a:r>
            <a:r>
              <a:rPr lang="uk-UA" sz="1400" dirty="0" err="1"/>
              <a:t>Цах</a:t>
            </a:r>
            <a:r>
              <a:rPr lang="uk-UA" sz="1400" dirty="0"/>
              <a:t> Поліни.</a:t>
            </a:r>
            <a:endParaRPr lang="ru-UA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562831-BAC4-479C-816B-654F836FA87C}"/>
              </a:ext>
            </a:extLst>
          </p:cNvPr>
          <p:cNvSpPr txBox="1"/>
          <p:nvPr/>
        </p:nvSpPr>
        <p:spPr>
          <a:xfrm>
            <a:off x="8626760" y="3697985"/>
            <a:ext cx="33866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dirty="0" err="1"/>
              <a:t>Пам</a:t>
            </a:r>
            <a:r>
              <a:rPr lang="en-US" sz="1400" dirty="0"/>
              <a:t>’</a:t>
            </a:r>
            <a:r>
              <a:rPr lang="uk-UA" sz="1400" dirty="0" err="1"/>
              <a:t>ятник</a:t>
            </a:r>
            <a:r>
              <a:rPr lang="uk-UA" sz="1400" dirty="0"/>
              <a:t> воїнам-інтернаціоналістам. Фото </a:t>
            </a:r>
            <a:r>
              <a:rPr lang="uk-UA" sz="1400" dirty="0" err="1"/>
              <a:t>Цах</a:t>
            </a:r>
            <a:r>
              <a:rPr lang="uk-UA" sz="1400" dirty="0"/>
              <a:t> Поліни.</a:t>
            </a:r>
            <a:endParaRPr lang="ru-UA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EA16AE-7213-45BF-9DEE-A6CAD4C25635}"/>
              </a:ext>
            </a:extLst>
          </p:cNvPr>
          <p:cNvSpPr txBox="1"/>
          <p:nvPr/>
        </p:nvSpPr>
        <p:spPr>
          <a:xfrm>
            <a:off x="699430" y="3554438"/>
            <a:ext cx="34611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Згурівська селищна рада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2824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931C6-D5CD-456B-9E5A-22F7B578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365125"/>
            <a:ext cx="112014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панського</a:t>
            </a:r>
            <a:r>
              <a:rPr lang="ru-RU" sz="3200" dirty="0"/>
              <a:t> </a:t>
            </a:r>
            <a:r>
              <a:rPr lang="ru-RU" sz="3200" dirty="0" err="1"/>
              <a:t>маєтку</a:t>
            </a:r>
            <a:r>
              <a:rPr lang="ru-RU" sz="3200" dirty="0"/>
              <a:t> </a:t>
            </a:r>
            <a:r>
              <a:rPr lang="ru-RU" sz="3200" dirty="0" err="1"/>
              <a:t>розходилися</a:t>
            </a:r>
            <a:r>
              <a:rPr lang="ru-RU" sz="3200" dirty="0"/>
              <a:t> </a:t>
            </a:r>
            <a:r>
              <a:rPr lang="ru-RU" sz="3200" dirty="0" err="1"/>
              <a:t>алеї</a:t>
            </a:r>
            <a:r>
              <a:rPr lang="ru-RU" sz="3200" dirty="0"/>
              <a:t>. Вони </a:t>
            </a:r>
            <a:r>
              <a:rPr lang="ru-RU" sz="3200" dirty="0" err="1"/>
              <a:t>були</a:t>
            </a:r>
            <a:r>
              <a:rPr lang="ru-RU" sz="3200" dirty="0"/>
              <a:t> </a:t>
            </a:r>
            <a:r>
              <a:rPr lang="ru-RU" sz="3200" dirty="0" err="1"/>
              <a:t>обсаджені</a:t>
            </a:r>
            <a:r>
              <a:rPr lang="ru-RU" sz="3200" dirty="0"/>
              <a:t> з </a:t>
            </a:r>
            <a:r>
              <a:rPr lang="ru-RU" sz="3200" dirty="0" err="1"/>
              <a:t>обох</a:t>
            </a:r>
            <a:r>
              <a:rPr lang="ru-RU" sz="3200" dirty="0"/>
              <a:t> </a:t>
            </a:r>
            <a:r>
              <a:rPr lang="ru-RU" sz="3200" dirty="0" err="1"/>
              <a:t>боків</a:t>
            </a:r>
            <a:r>
              <a:rPr lang="ru-RU" sz="3200" dirty="0"/>
              <a:t> одним видом дерев у два-</a:t>
            </a:r>
            <a:r>
              <a:rPr lang="ru-RU" sz="3200" dirty="0" err="1"/>
              <a:t>чотири</a:t>
            </a:r>
            <a:r>
              <a:rPr lang="ru-RU" sz="3200" dirty="0"/>
              <a:t> ряди. </a:t>
            </a:r>
            <a:r>
              <a:rPr lang="ru-RU" sz="3200" dirty="0" err="1"/>
              <a:t>Збереглися</a:t>
            </a:r>
            <a:r>
              <a:rPr lang="ru-RU" sz="3200" dirty="0"/>
              <a:t> на </a:t>
            </a:r>
            <a:r>
              <a:rPr lang="ru-RU" sz="3200" dirty="0" err="1"/>
              <a:t>цей</a:t>
            </a:r>
            <a:r>
              <a:rPr lang="ru-RU" sz="3200" dirty="0"/>
              <a:t> час </a:t>
            </a:r>
            <a:r>
              <a:rPr lang="ru-RU" sz="3200" dirty="0" err="1"/>
              <a:t>дві</a:t>
            </a:r>
            <a:r>
              <a:rPr lang="ru-RU" sz="3200" dirty="0"/>
              <a:t> </a:t>
            </a:r>
            <a:r>
              <a:rPr lang="ru-RU" sz="3200" dirty="0" err="1"/>
              <a:t>алеї</a:t>
            </a:r>
            <a:r>
              <a:rPr lang="ru-RU" sz="3200" dirty="0"/>
              <a:t>: медово-</a:t>
            </a:r>
            <a:r>
              <a:rPr lang="ru-RU" sz="3200" dirty="0" err="1"/>
              <a:t>липова</a:t>
            </a:r>
            <a:r>
              <a:rPr lang="ru-RU" sz="3200" dirty="0"/>
              <a:t> та каштанова.</a:t>
            </a:r>
            <a:endParaRPr lang="ru-UA" sz="32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D730BB0-1E6D-41D4-AF46-528974E9F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8"/>
          <a:stretch/>
        </p:blipFill>
        <p:spPr>
          <a:xfrm>
            <a:off x="3426617" y="2292901"/>
            <a:ext cx="4962524" cy="3650456"/>
          </a:xfrm>
        </p:spPr>
      </p:pic>
      <p:pic>
        <p:nvPicPr>
          <p:cNvPr id="1026" name="Picture 2" descr="Згурівський дендропарк">
            <a:extLst>
              <a:ext uri="{FF2B5EF4-FFF2-40B4-BE49-F238E27FC236}">
                <a16:creationId xmlns:a16="http://schemas.microsoft.com/office/drawing/2014/main" id="{A9BFB4DF-007F-47C6-850A-B7E232D0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22" y="1984529"/>
            <a:ext cx="3200401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D8E31-709B-41E7-9DD0-3833FAB06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7" y="1777999"/>
            <a:ext cx="2981323" cy="447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E6C2A-5E48-4B70-9706-34273D9E6DC4}"/>
              </a:ext>
            </a:extLst>
          </p:cNvPr>
          <p:cNvSpPr txBox="1"/>
          <p:nvPr/>
        </p:nvSpPr>
        <p:spPr>
          <a:xfrm>
            <a:off x="304800" y="6372225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Каштанова алея. Фото </a:t>
            </a:r>
            <a:r>
              <a:rPr lang="uk-UA" sz="1400" dirty="0" err="1"/>
              <a:t>Цах</a:t>
            </a:r>
            <a:r>
              <a:rPr lang="uk-UA" sz="1400" dirty="0"/>
              <a:t> Поліни.</a:t>
            </a:r>
            <a:endParaRPr lang="ru-U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87E69-2644-4080-A107-516E44701DB9}"/>
              </a:ext>
            </a:extLst>
          </p:cNvPr>
          <p:cNvSpPr txBox="1"/>
          <p:nvPr/>
        </p:nvSpPr>
        <p:spPr>
          <a:xfrm>
            <a:off x="3890960" y="6064448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Каштанова алея. Фото з інтернету.</a:t>
            </a:r>
            <a:endParaRPr lang="ru-UA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5FC09-21F2-44AF-88C5-E12A7592DADA}"/>
              </a:ext>
            </a:extLst>
          </p:cNvPr>
          <p:cNvSpPr txBox="1"/>
          <p:nvPr/>
        </p:nvSpPr>
        <p:spPr>
          <a:xfrm>
            <a:off x="8772521" y="6338986"/>
            <a:ext cx="3200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/>
              <a:t>Медово-липова алея Фото з інтернету.</a:t>
            </a:r>
            <a:endParaRPr lang="ru-UA" sz="1400" dirty="0"/>
          </a:p>
        </p:txBody>
      </p:sp>
    </p:spTree>
    <p:extLst>
      <p:ext uri="{BB962C8B-B14F-4D97-AF65-F5344CB8AC3E}">
        <p14:creationId xmlns:p14="http://schemas.microsoft.com/office/powerpoint/2010/main" val="1783557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1401</Words>
  <Application>Microsoft Office PowerPoint</Application>
  <PresentationFormat>Широкий екран</PresentationFormat>
  <Paragraphs>78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Times New Roman</vt:lpstr>
      <vt:lpstr>Тема Office</vt:lpstr>
      <vt:lpstr>Екскурсійний маршрут  «Згурівка туристична»</vt:lpstr>
      <vt:lpstr>Селище Згурівка Броварського району Київської області. Розташоване за 110 км від обласного центру м. Київ.  Населення: 6587.    Площа: 1152,9 га </vt:lpstr>
      <vt:lpstr>Презентація PowerPoint</vt:lpstr>
      <vt:lpstr>Парк у Згурівці заснував Аркадій Кочубей  у 1837 р.. Свого часу парк  змагався з найвідомішим дендропарком «Олександрія» у Білій Церкві.  За наказом Аркадія Кочубея садівник-швейцарець насадив навколо палацу чудовий парк з рідкісних дерев,  встановлено альтанки, а на ставках побудовано містки.</vt:lpstr>
      <vt:lpstr>Від села садибу відгородили ровом. У центральній частині парку знаходилася притока Супою — Хіврине море. Її розчистили, поглибили й перетворили на ставки. Створення парку та його численних екзотичних краєвидів відбувалося не без труднощів і невдач. Окремі насадження погано росли, а деякі навіть загинули. Ця водойма була розчищена, заглиблена і перетворена на чудовий ставок, який існує і тепер. На берегах ставків і на острові насаджені верби, лози, тополі.</vt:lpstr>
      <vt:lpstr>Презентація PowerPoint</vt:lpstr>
      <vt:lpstr>На жаль, не зберігся і  палац Кочубеїв (фото 1,2). Неподалік місця, де був палац, на території парку побудована школа (фото 3). </vt:lpstr>
      <vt:lpstr>Сьогодні праворуч від входу в парк знаходиться будівля Згурівської селищної ради, а ліворуч - Братська могила воїнів, які загинули в роки Другої Світової війни, Пам’ятник воїнам-інтернаціоналістам, пам’ятник Героям Майдану, меморіал слави.</vt:lpstr>
      <vt:lpstr>Від панського маєтку розходилися алеї. Вони були обсаджені з обох боків одним видом дерев у два-чотири ряди. Збереглися на цей час дві алеї: медово-липова та каштанова.</vt:lpstr>
      <vt:lpstr>У парку є ще кілька ставків: «Рецьово, на ньому насипано штучний острів та побудовано кафе, у якому після прогулянки парком можна відпочити, та Заводський ставок, облаштований пляжем.</vt:lpstr>
      <vt:lpstr>Презентація PowerPoint</vt:lpstr>
      <vt:lpstr>Петро Аркадійович помер 1892 р. і був похований у парку, а 1894 р. поруч поховали і його дружину. У північній частині парку збереглися могили Петра Аркадійовича Кочубея та його дружини – Варвари Олександрівни (уродженої графині Кушелевої-Безбородько).</vt:lpstr>
      <vt:lpstr>Неподалік поховань Петра та Варвари Кочубеїв у 1905 році було збудовано Преображенську церкву, яку згодом було зруйновано, так як і палац Кочубеїв. </vt:lpstr>
      <vt:lpstr>Презентація PowerPoint</vt:lpstr>
      <vt:lpstr>Використана література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Admin2022</dc:creator>
  <cp:lastModifiedBy>Admin2022</cp:lastModifiedBy>
  <cp:revision>55</cp:revision>
  <dcterms:created xsi:type="dcterms:W3CDTF">2024-04-05T12:51:35Z</dcterms:created>
  <dcterms:modified xsi:type="dcterms:W3CDTF">2024-04-15T15:46:22Z</dcterms:modified>
</cp:coreProperties>
</file>