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2" r:id="rId5"/>
    <p:sldId id="276" r:id="rId6"/>
    <p:sldId id="283" r:id="rId7"/>
    <p:sldId id="284" r:id="rId8"/>
    <p:sldId id="277" r:id="rId9"/>
    <p:sldId id="268" r:id="rId10"/>
    <p:sldId id="269" r:id="rId11"/>
    <p:sldId id="285" r:id="rId12"/>
    <p:sldId id="286" r:id="rId13"/>
    <p:sldId id="281" r:id="rId14"/>
    <p:sldId id="288" r:id="rId15"/>
    <p:sldId id="274" r:id="rId16"/>
    <p:sldId id="275" r:id="rId17"/>
    <p:sldId id="282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020" y="64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1">
            <a:extLst>
              <a:ext uri="{FF2B5EF4-FFF2-40B4-BE49-F238E27FC236}">
                <a16:creationId xmlns:a16="http://schemas.microsoft.com/office/drawing/2014/main" id="{9F49CF83-B24E-461D-A1DF-FE939ED4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/>
          <a:stretch>
            <a:fillRect/>
          </a:stretch>
        </p:blipFill>
        <p:spPr bwMode="auto">
          <a:xfrm>
            <a:off x="9525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2133600"/>
            <a:ext cx="6621462" cy="977900"/>
          </a:xfrm>
        </p:spPr>
        <p:txBody>
          <a:bodyPr/>
          <a:lstStyle>
            <a:lvl1pPr algn="r">
              <a:defRPr/>
            </a:lvl1pPr>
          </a:lstStyle>
          <a:p>
            <a:endParaRPr lang="zh-CN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141663"/>
            <a:ext cx="5321300" cy="71913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endParaRPr 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BDA3D-6475-4DA2-A785-0D672C910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062496-046A-4386-A63E-49F6A41D4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34E1865-DD6D-4AD9-9C94-1764B1176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3B416-FB47-45B5-8FEE-27D48C5ECDED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91248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A0E79D-3C9C-4CEC-8A64-D8051D38E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B0A4A7-1ADF-4F62-8F04-DD2885CB4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100CE7A-46CC-4D0E-8BE0-CB8601F27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828C0-50C5-4967-99ED-DEEB20FD00A0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28491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475" y="274638"/>
            <a:ext cx="541813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802EFD-2673-40F0-BA92-C7E816276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E5EEBE-4996-42A0-97EE-3CD631B71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C56E97-E151-4499-A0E0-D7FD6382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58C45-9B8D-4720-85BF-5D2C1B1A8093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5284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FCB39A-32A5-468C-ABE8-12BB1F37C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E11518-D307-429E-BD9C-1FBA1CAF0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031E5B6-66D6-4E9D-B468-2764E6506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10447-8CB1-4794-9183-2950F33C6F40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34240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1FDB97-E25D-4DC3-AA63-7CF103A5B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01B53D-00BC-47CE-97A7-7AF6EA9B8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060B73E-F02D-4B48-AE4F-79840CDE8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44553-6BD5-42E6-BE63-8259F44BB430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98981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0475" y="1600200"/>
            <a:ext cx="3636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636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2E719-EAFC-46C5-A212-EDBAF7AEC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FC6B2-4D46-4A0F-B336-9CAD466ED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A44BD6-2839-47F9-B3AE-7915F7D10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B7B79-8718-4346-B9F4-49321ED25A88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32931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F5BD6C-62F6-44C1-9D1E-6D273BBAF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3A5A8A2-265E-4B51-A9AF-252FFDECF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9CD1C12-10EE-49E4-BF6E-A305A7907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2413-B9D8-4879-8E0D-7B4D9D8277BD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74672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41045D-8DCD-4741-87A1-C8E3B4E84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317-B03C-40CA-ABE2-4455AD4EC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0B7055B-4E27-484B-9B45-99C23C632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2B572-8D2F-4637-90E4-303653943938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96292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BCEB0C6-4691-46D4-A359-778B79504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0F86FB8-9090-435C-9134-324F4FD3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C56E2B-8D19-4BC5-A170-6F186BC74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AB574-073E-45C5-8F38-829D57B6AE58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89126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C5D07-C1C4-4C18-AE23-719744E0E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E35677-0F33-4937-AE03-B259726D1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0BE2AB7-BEA6-4517-974F-A068CE31D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D0DA3-E29D-49D1-A048-0C2AD722EF8E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04542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3D58A-112F-44C4-A0AE-92B36D764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36A07F-9E77-4C7C-AED9-84D895DB1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2BBD55F-FB27-4762-B545-4E2BEF4C5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E0A38-DF8B-4DC5-85C8-C644221931CF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50653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">
            <a:extLst>
              <a:ext uri="{FF2B5EF4-FFF2-40B4-BE49-F238E27FC236}">
                <a16:creationId xmlns:a16="http://schemas.microsoft.com/office/drawing/2014/main" id="{F0F345E1-B493-452B-8838-625C3834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/>
          <a:stretch>
            <a:fillRect/>
          </a:stretch>
        </p:blipFill>
        <p:spPr bwMode="auto">
          <a:xfrm>
            <a:off x="0" y="0"/>
            <a:ext cx="704056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D584159-CE2B-40FB-A4AE-DA55B9E1D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274638"/>
            <a:ext cx="7426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111ADA-9DB0-48DF-85E2-26F4A4D96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1600200"/>
            <a:ext cx="7426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B8B2FB-EB30-4C2B-A9E7-3BB3CA90B4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A1849A-0CD7-4040-B730-AF993347B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24C7156-540A-4065-8C38-37366433F3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24E9C2D-B431-489B-A43D-81EF7C148582}" type="slidenum">
              <a:rPr lang="ru-RU" altLang="zh-CN"/>
              <a:pPr/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icrosoft YaHei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icrosoft YaHei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icrosoft YaHei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icrosoft YaHei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icrosoft YaHei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icrosoft YaHei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RWYxy6cyj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>
            <a:extLst>
              <a:ext uri="{FF2B5EF4-FFF2-40B4-BE49-F238E27FC236}">
                <a16:creationId xmlns:a16="http://schemas.microsoft.com/office/drawing/2014/main" id="{445FE580-18F2-413B-BBFC-D1759B0C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5888"/>
            <a:ext cx="7777162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Міністерство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освіти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і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науки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України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sz="1600" b="1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Департамент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освіти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і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науки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Кіровоградської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облдержадміністрації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Кіровоградська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Мала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академія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наук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учнівської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молоді</a:t>
            </a:r>
            <a:r>
              <a:rPr lang="uk-UA" altLang="en-US" sz="1600" b="1">
                <a:latin typeface="Times New Roman" panose="02020603050405020304" pitchFamily="18" charset="0"/>
                <a:ea typeface="Times New Roman" panose="02020603050405020304" pitchFamily="18" charset="0"/>
                <a:cs typeface="宋体" panose="02010600030101010101" pitchFamily="2" charset="-122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6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1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altLang="uk-UA" sz="1400"/>
              <a:t>Всеукраїнський інтерактивний конкурс МАН «Юніор - Дослідник»       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uk-UA" sz="1400"/>
              <a:t>  Номінація « Історія»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14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uk-UA" sz="2000" b="1">
                <a:solidFill>
                  <a:srgbClr val="FF0000"/>
                </a:solidFill>
              </a:rPr>
              <a:t>«Гурівщина: кам’яна спадщина віків »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1400" b="1">
                <a:latin typeface="Calibri" panose="020F0502020204030204" pitchFamily="34" charset="0"/>
                <a:ea typeface="宋体" panose="02010600030101010101" pitchFamily="2" charset="-122"/>
              </a:rPr>
              <a:t> </a:t>
            </a:r>
            <a:r>
              <a:rPr lang="uk-UA" altLang="en-US" sz="1600" b="1">
                <a:latin typeface="Calibri" panose="020F0502020204030204" pitchFamily="34" charset="0"/>
                <a:ea typeface="宋体" panose="02010600030101010101" pitchFamily="2" charset="-122"/>
              </a:rPr>
              <a:t>                                         </a:t>
            </a:r>
            <a:r>
              <a:rPr lang="uk-UA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Роботу виконала: </a:t>
            </a:r>
            <a:r>
              <a:rPr lang="uk-UA" altLang="en-US" sz="1600" b="1">
                <a:latin typeface="Times New Roman" panose="02020603050405020304" pitchFamily="18" charset="0"/>
                <a:ea typeface="宋体" panose="02010600030101010101" pitchFamily="2" charset="-122"/>
              </a:rPr>
              <a:t>Хорольська Валерія Григорівна</a:t>
            </a:r>
            <a:r>
              <a:rPr lang="uk-UA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       учениця 7 класу Ганнівської філії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КЗ « Боківський ліцей Гурівської сільської ради»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16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Керівник проєкту: Галунка Людмила Юріївна, вчитель</a:t>
            </a:r>
            <a:endParaRPr lang="en-US" altLang="en-US" sz="160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uk-UA" altLang="en-US" sz="1400" u="sng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uk-UA" altLang="en-US" sz="1400" u="sng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1400" u="sng">
                <a:latin typeface="Times New Roman" panose="02020603050405020304" pitchFamily="18" charset="0"/>
                <a:ea typeface="宋体" panose="02010600030101010101" pitchFamily="2" charset="-122"/>
              </a:rPr>
              <a:t> </a:t>
            </a:r>
            <a:endParaRPr lang="en-US" altLang="en-US" sz="1400" u="sng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1400">
                <a:latin typeface="Times New Roman" panose="02020603050405020304" pitchFamily="18" charset="0"/>
                <a:ea typeface="宋体" panose="02010600030101010101" pitchFamily="2" charset="-122"/>
              </a:rPr>
              <a:t>Кропивницький – 2024</a:t>
            </a:r>
            <a:endParaRPr lang="en-US" altLang="en-US" sz="14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075" name="Picture 6" descr="C:\Users\HP\Desktop\маша юніор\маша юніор\маша 8.jpg">
            <a:extLst>
              <a:ext uri="{FF2B5EF4-FFF2-40B4-BE49-F238E27FC236}">
                <a16:creationId xmlns:a16="http://schemas.microsoft.com/office/drawing/2014/main" id="{D61A0A52-6B9C-4E7B-A388-9B4C9D17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345598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>
            <a:extLst>
              <a:ext uri="{FF2B5EF4-FFF2-40B4-BE49-F238E27FC236}">
                <a16:creationId xmlns:a16="http://schemas.microsoft.com/office/drawing/2014/main" id="{655AA9EF-CAF4-4DE4-AD34-7DB55107C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4076700"/>
            <a:ext cx="4032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400" b="1" i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Територія Русі-України, що заселена була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400" b="1" i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Східними слов'янами, мала велику кількість святилищ і священних місць.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400" b="1" i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Таке місце є й на Скелеватському ставку.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400" b="1" i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На вершині скелі є два заглиблення під вогнище, де здійснювали обряди, щоб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400" b="1" i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Забезпечити собі урожай, приплід худоби,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400" b="1" i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Вдале полювання.</a:t>
            </a:r>
            <a:endParaRPr lang="en-US" altLang="en-US" sz="1400" b="1" i="1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1" name="Прямоугольник 6">
            <a:extLst>
              <a:ext uri="{FF2B5EF4-FFF2-40B4-BE49-F238E27FC236}">
                <a16:creationId xmlns:a16="http://schemas.microsoft.com/office/drawing/2014/main" id="{2A3D8F11-9C0A-427A-A320-F97778DD2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84538"/>
            <a:ext cx="813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sz="3200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2" name="Прямоугольник 7">
            <a:extLst>
              <a:ext uri="{FF2B5EF4-FFF2-40B4-BE49-F238E27FC236}">
                <a16:creationId xmlns:a16="http://schemas.microsoft.com/office/drawing/2014/main" id="{ADCE488C-40C2-4114-AF76-9D2B7F080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308725"/>
            <a:ext cx="1368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3" name="Прямоугольник 8">
            <a:extLst>
              <a:ext uri="{FF2B5EF4-FFF2-40B4-BE49-F238E27FC236}">
                <a16:creationId xmlns:a16="http://schemas.microsoft.com/office/drawing/2014/main" id="{D41263C6-0308-4CB0-BF69-6F159F38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4005263"/>
            <a:ext cx="41290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400" b="1" i="1">
                <a:solidFill>
                  <a:srgbClr val="FF0000"/>
                </a:solidFill>
                <a:ea typeface="宋体" panose="02010600030101010101" pitchFamily="2" charset="-122"/>
              </a:rPr>
              <a:t>На південний захід від жертовного каменю на відстані 170 м розташована ще одна знахідка – це заглиблення у формі кінського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400" b="1" i="1">
                <a:solidFill>
                  <a:srgbClr val="FF0000"/>
                </a:solidFill>
                <a:ea typeface="宋体" panose="02010600030101010101" pitchFamily="2" charset="-122"/>
              </a:rPr>
              <a:t>копита. За своєю характеристикою дана пам'ятка відноситься до кам'яних жертовників. Безпосередньо на камені або біля нього відбувалися жертвоприношення</a:t>
            </a:r>
            <a:r>
              <a:rPr lang="uk-UA" altLang="en-US" sz="1400" b="1">
                <a:solidFill>
                  <a:srgbClr val="FF0000"/>
                </a:solidFill>
                <a:ea typeface="宋体" panose="02010600030101010101" pitchFamily="2" charset="-122"/>
              </a:rPr>
              <a:t>.</a:t>
            </a:r>
            <a:endParaRPr lang="en-US" altLang="en-US" sz="1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2294" name="Picture 12" descr="C:\Users\HP\Desktop\вогнище 2.jpg">
            <a:extLst>
              <a:ext uri="{FF2B5EF4-FFF2-40B4-BE49-F238E27FC236}">
                <a16:creationId xmlns:a16="http://schemas.microsoft.com/office/drawing/2014/main" id="{C916E30E-D613-4868-9A4C-2A507D48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574675"/>
            <a:ext cx="32400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C:\Users\HP\Desktop\вогнище.jpg">
            <a:extLst>
              <a:ext uri="{FF2B5EF4-FFF2-40B4-BE49-F238E27FC236}">
                <a16:creationId xmlns:a16="http://schemas.microsoft.com/office/drawing/2014/main" id="{3159FA7B-6E75-4288-B9D8-AC44379D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74675"/>
            <a:ext cx="35639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Прямоугольник 1">
            <a:extLst>
              <a:ext uri="{FF2B5EF4-FFF2-40B4-BE49-F238E27FC236}">
                <a16:creationId xmlns:a16="http://schemas.microsoft.com/office/drawing/2014/main" id="{27D5456B-6B12-4ED7-9332-2D74D558C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3416300"/>
            <a:ext cx="32702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en-US" sz="1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« Святилище давніх слов'ян»</a:t>
            </a:r>
            <a:endParaRPr lang="en-US" altLang="en-US" sz="1800" b="1">
              <a:solidFill>
                <a:schemeClr val="accent2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297" name="Прямоугольник 2">
            <a:extLst>
              <a:ext uri="{FF2B5EF4-FFF2-40B4-BE49-F238E27FC236}">
                <a16:creationId xmlns:a16="http://schemas.microsoft.com/office/drawing/2014/main" id="{EC7FBE67-F507-4E82-A000-6CD701AE7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342900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en-US" sz="18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en-US" sz="1800" b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Кам'яний жертовник»</a:t>
            </a:r>
            <a:endParaRPr lang="uk-UA" altLang="uk-UA" sz="18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>
            <a:extLst>
              <a:ext uri="{FF2B5EF4-FFF2-40B4-BE49-F238E27FC236}">
                <a16:creationId xmlns:a16="http://schemas.microsoft.com/office/drawing/2014/main" id="{E821A333-1847-4498-9B9B-6EE73614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3798888"/>
            <a:ext cx="4032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800" b="1" i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На цьому великому камені висічене обличчя людини. Це наскальний малюнок – петрогліф, що є своєрідним мистецтвом давніх народів, істотним пластом первісної історії та культури.</a:t>
            </a:r>
            <a:endParaRPr lang="en-US" altLang="en-US" sz="1800" b="1" i="1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15" name="Прямоугольник 6">
            <a:extLst>
              <a:ext uri="{FF2B5EF4-FFF2-40B4-BE49-F238E27FC236}">
                <a16:creationId xmlns:a16="http://schemas.microsoft.com/office/drawing/2014/main" id="{2D6CB49F-DBBA-49CB-8171-FF53D358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84538"/>
            <a:ext cx="813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sz="3200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16" name="Прямоугольник 7">
            <a:extLst>
              <a:ext uri="{FF2B5EF4-FFF2-40B4-BE49-F238E27FC236}">
                <a16:creationId xmlns:a16="http://schemas.microsoft.com/office/drawing/2014/main" id="{F0A5A5EC-73A1-4B45-B9C6-5A64D238A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308725"/>
            <a:ext cx="1368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17" name="Прямоугольник 8">
            <a:extLst>
              <a:ext uri="{FF2B5EF4-FFF2-40B4-BE49-F238E27FC236}">
                <a16:creationId xmlns:a16="http://schemas.microsoft.com/office/drawing/2014/main" id="{32EC4C89-A40D-43FC-9930-ECF13BAB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3805238"/>
            <a:ext cx="4129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Це унікальна історико – археологічна пам'ятка із зображенням, за свідченням науковців з Дніпровського Національного музею імені Д.І. Яворницького, тюрксько – монгольського </a:t>
            </a:r>
            <a:r>
              <a:rPr lang="uk-UA" altLang="en-US" sz="1800" b="1" i="1">
                <a:solidFill>
                  <a:schemeClr val="accent2"/>
                </a:solidFill>
                <a:ea typeface="宋体" panose="02010600030101010101" pitchFamily="2" charset="-122"/>
              </a:rPr>
              <a:t>Бога Тенгрі</a:t>
            </a:r>
            <a:r>
              <a:rPr lang="uk-UA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, який уособлює небо.</a:t>
            </a:r>
            <a:endParaRPr lang="en-US" altLang="en-US" sz="1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3318" name="Прямоугольник 1">
            <a:extLst>
              <a:ext uri="{FF2B5EF4-FFF2-40B4-BE49-F238E27FC236}">
                <a16:creationId xmlns:a16="http://schemas.microsoft.com/office/drawing/2014/main" id="{851BD8FB-8F59-4D81-8311-C30BDF3E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8" y="3065463"/>
            <a:ext cx="3697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« Плескатий камінь» </a:t>
            </a:r>
            <a:endParaRPr lang="en-US" altLang="en-US" sz="2800" b="1">
              <a:solidFill>
                <a:schemeClr val="accent2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3319" name="Picture 10" descr="C:\Users\HP\Pictures\Screenshots\Снимок экрана (214).png">
            <a:extLst>
              <a:ext uri="{FF2B5EF4-FFF2-40B4-BE49-F238E27FC236}">
                <a16:creationId xmlns:a16="http://schemas.microsoft.com/office/drawing/2014/main" id="{CB8A34FA-E547-4A27-BF07-47A41F6B2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627063"/>
            <a:ext cx="30988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 descr="C:\Users\HP\Pictures\Screenshots\Снимок экрана (206).png">
            <a:extLst>
              <a:ext uri="{FF2B5EF4-FFF2-40B4-BE49-F238E27FC236}">
                <a16:creationId xmlns:a16="http://schemas.microsoft.com/office/drawing/2014/main" id="{DBCA95A9-D91C-49FA-8B8B-E6996349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6900"/>
            <a:ext cx="24384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3" descr="C:\Users\HP\Pictures\Screenshots\Снимок экрана (207).png">
            <a:extLst>
              <a:ext uri="{FF2B5EF4-FFF2-40B4-BE49-F238E27FC236}">
                <a16:creationId xmlns:a16="http://schemas.microsoft.com/office/drawing/2014/main" id="{3236155A-4659-4920-B562-57707237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14363"/>
            <a:ext cx="27701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>
            <a:extLst>
              <a:ext uri="{FF2B5EF4-FFF2-40B4-BE49-F238E27FC236}">
                <a16:creationId xmlns:a16="http://schemas.microsoft.com/office/drawing/2014/main" id="{C321B819-78AD-4AC6-B18D-FF7C56F3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3798888"/>
            <a:ext cx="4032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800" b="1" i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Неподалік від зображення Бога Тенгрі знаходиться вибитий на камені знак </a:t>
            </a:r>
            <a:r>
              <a:rPr lang="uk-UA" altLang="en-US" sz="1800" b="1" i="1">
                <a:solidFill>
                  <a:schemeClr val="accent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Тамга</a:t>
            </a:r>
            <a:r>
              <a:rPr lang="uk-UA" altLang="en-US" sz="1800" b="1" i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Це найдавніші письмові знаки, які залишили кочовики. Тарак – тамга – родовий знак династії Гіреїв, яка правила в Кримському ханстві. Цей знак використовують сьогодні кримські татари в якості національного символу.</a:t>
            </a:r>
            <a:endParaRPr lang="en-US" altLang="en-US" sz="1800" b="1" i="1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39" name="Прямоугольник 6">
            <a:extLst>
              <a:ext uri="{FF2B5EF4-FFF2-40B4-BE49-F238E27FC236}">
                <a16:creationId xmlns:a16="http://schemas.microsoft.com/office/drawing/2014/main" id="{CB325AEF-AD76-40F4-95DC-CDD75073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84538"/>
            <a:ext cx="813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sz="3200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Прямоугольник 7">
            <a:extLst>
              <a:ext uri="{FF2B5EF4-FFF2-40B4-BE49-F238E27FC236}">
                <a16:creationId xmlns:a16="http://schemas.microsoft.com/office/drawing/2014/main" id="{AE406514-1E15-4305-AA87-BFE1F2BD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308725"/>
            <a:ext cx="1368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1" name="Прямоугольник 8">
            <a:extLst>
              <a:ext uri="{FF2B5EF4-FFF2-40B4-BE49-F238E27FC236}">
                <a16:creationId xmlns:a16="http://schemas.microsoft.com/office/drawing/2014/main" id="{510197F1-D291-47FF-9C93-710A87C2C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3805238"/>
            <a:ext cx="41290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Пам'ятка являє собою природній вигляд гранітної брили. Скеля має вигляд пагорбу з крутими схилами. На північній частині брили знаходиться природній розкол у вигляді знаку </a:t>
            </a:r>
            <a:r>
              <a:rPr lang="uk-UA" altLang="en-US" sz="1800" b="1">
                <a:solidFill>
                  <a:schemeClr val="accent2"/>
                </a:solidFill>
                <a:ea typeface="宋体" panose="02010600030101010101" pitchFamily="2" charset="-122"/>
              </a:rPr>
              <a:t>Х</a:t>
            </a:r>
            <a:r>
              <a:rPr lang="uk-UA" altLang="en-US" sz="1800" b="1">
                <a:solidFill>
                  <a:srgbClr val="FF0000"/>
                </a:solidFill>
                <a:ea typeface="宋体" panose="02010600030101010101" pitchFamily="2" charset="-122"/>
              </a:rPr>
              <a:t>, а поряд є площадка, яка має сліди штучного шліфування до дзеркального блиску з невеликою жолобною діркою.</a:t>
            </a:r>
            <a:endParaRPr lang="en-US" altLang="en-US" sz="1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4342" name="Прямоугольник 1">
            <a:extLst>
              <a:ext uri="{FF2B5EF4-FFF2-40B4-BE49-F238E27FC236}">
                <a16:creationId xmlns:a16="http://schemas.microsoft.com/office/drawing/2014/main" id="{C035D6A7-1528-4EBB-B835-817B8F69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244850"/>
            <a:ext cx="7448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en-US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« Тамга»                          « Жертовний камінь» </a:t>
            </a:r>
            <a:endParaRPr lang="en-US" altLang="en-US" sz="2800" b="1">
              <a:solidFill>
                <a:schemeClr val="accent2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4343" name="Picture 15" descr="C:\Users\HP\Pictures\Screenshots\Снимок экрана (215).png">
            <a:extLst>
              <a:ext uri="{FF2B5EF4-FFF2-40B4-BE49-F238E27FC236}">
                <a16:creationId xmlns:a16="http://schemas.microsoft.com/office/drawing/2014/main" id="{50784BB0-4030-4097-97A0-7BBA6408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0671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6" descr="C:\Users\HP\Pictures\Screenshots\Снимок экрана (216).png">
            <a:extLst>
              <a:ext uri="{FF2B5EF4-FFF2-40B4-BE49-F238E27FC236}">
                <a16:creationId xmlns:a16="http://schemas.microsoft.com/office/drawing/2014/main" id="{4AFBF0C6-B238-4A72-B908-AEE43E5E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04813"/>
            <a:ext cx="34861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>
            <a:extLst>
              <a:ext uri="{FF2B5EF4-FFF2-40B4-BE49-F238E27FC236}">
                <a16:creationId xmlns:a16="http://schemas.microsoft.com/office/drawing/2014/main" id="{2E2DA6A5-8308-4D50-9F23-C3D22E517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8450"/>
            <a:ext cx="84963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C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Локація 2</a:t>
            </a:r>
            <a:r>
              <a:rPr lang="uk-UA" altLang="en-US" sz="2000" b="1">
                <a:solidFill>
                  <a:srgbClr val="C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. Балка « Старі Обитоки» з Кам'яною бабою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000" b="1">
                <a:solidFill>
                  <a:srgbClr val="C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                                               с. Ганнівка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en-US" sz="2000" b="1">
              <a:solidFill>
                <a:srgbClr val="C00000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000" b="1" i="1">
                <a:solidFill>
                  <a:schemeClr val="accent2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Кам'яні баби, або як їх ще називають боввани – це монументальні кам'яні скульптури, які з'явилися на теренах сучасної України більше як 6 тис. років тому. Вони розглядалися давніми людьми як ідоли – обереги. Ці великі камені установлювалися на курганах. </a:t>
            </a:r>
            <a:endParaRPr lang="en-US" altLang="en-US" sz="2000" b="1" i="1">
              <a:solidFill>
                <a:schemeClr val="accent2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5363" name="Picture 3" descr="C:\Users\HP\Pictures\Screenshots\Снимок экрана (58).png">
            <a:extLst>
              <a:ext uri="{FF2B5EF4-FFF2-40B4-BE49-F238E27FC236}">
                <a16:creationId xmlns:a16="http://schemas.microsoft.com/office/drawing/2014/main" id="{AAE0E23E-1917-449A-9DA2-46DA22A1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28797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HP\Pictures\Screenshots\Снимок экрана (57).png">
            <a:extLst>
              <a:ext uri="{FF2B5EF4-FFF2-40B4-BE49-F238E27FC236}">
                <a16:creationId xmlns:a16="http://schemas.microsoft.com/office/drawing/2014/main" id="{790277ED-39D3-4FB6-9B5D-1EA50FB5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465638"/>
            <a:ext cx="1147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Users\HP\Pictures\Screenshots\Снимок экрана (59).png">
            <a:extLst>
              <a:ext uri="{FF2B5EF4-FFF2-40B4-BE49-F238E27FC236}">
                <a16:creationId xmlns:a16="http://schemas.microsoft.com/office/drawing/2014/main" id="{B29ADB92-1629-45F3-B3BC-C22AFF27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4448175"/>
            <a:ext cx="11715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Users\HP\Pictures\Screenshots\Снимок экрана (59).png">
            <a:extLst>
              <a:ext uri="{FF2B5EF4-FFF2-40B4-BE49-F238E27FC236}">
                <a16:creationId xmlns:a16="http://schemas.microsoft.com/office/drawing/2014/main" id="{1D85281F-D757-49D9-A7F4-426EC7F5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440238"/>
            <a:ext cx="11715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C:\Users\HP\Desktop\маша юніор\изображение_viber_2023-07-02_21-53-45-355.jpg">
            <a:extLst>
              <a:ext uri="{FF2B5EF4-FFF2-40B4-BE49-F238E27FC236}">
                <a16:creationId xmlns:a16="http://schemas.microsoft.com/office/drawing/2014/main" id="{D9409949-CE51-4E71-B0DB-81CD9572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84500"/>
            <a:ext cx="27368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C:\Users\HP\Desktop\маша юніор\маша 8.jpg">
            <a:extLst>
              <a:ext uri="{FF2B5EF4-FFF2-40B4-BE49-F238E27FC236}">
                <a16:creationId xmlns:a16="http://schemas.microsoft.com/office/drawing/2014/main" id="{7F0FFF2D-8693-4231-94E5-DC832DC9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984500"/>
            <a:ext cx="27336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C:\Users\HP\Desktop\маша юніор\изображение_viber_2023-07-02_21-53-45-632.jpg">
            <a:extLst>
              <a:ext uri="{FF2B5EF4-FFF2-40B4-BE49-F238E27FC236}">
                <a16:creationId xmlns:a16="http://schemas.microsoft.com/office/drawing/2014/main" id="{A07C43E7-1851-4657-ACE8-9D3774A8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84500"/>
            <a:ext cx="25685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>
            <a:extLst>
              <a:ext uri="{FF2B5EF4-FFF2-40B4-BE49-F238E27FC236}">
                <a16:creationId xmlns:a16="http://schemas.microsoft.com/office/drawing/2014/main" id="{7180B392-4A6E-42EC-932D-5446FB3CB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8450"/>
            <a:ext cx="84963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C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Локація 3</a:t>
            </a:r>
            <a:r>
              <a:rPr lang="uk-UA" altLang="en-US" sz="2000" b="1">
                <a:solidFill>
                  <a:srgbClr val="C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.          </a:t>
            </a:r>
            <a:r>
              <a:rPr lang="uk-UA" altLang="en-US" sz="2800" b="1">
                <a:solidFill>
                  <a:srgbClr val="C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Панська альтанка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sz="2000" b="1">
                <a:solidFill>
                  <a:srgbClr val="C0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                                 с. Бокове</a:t>
            </a:r>
          </a:p>
          <a:p>
            <a:pPr algn="just">
              <a:buFontTx/>
              <a:buNone/>
            </a:pPr>
            <a:r>
              <a:rPr lang="uk-UA" altLang="uk-UA" sz="1800" b="1">
                <a:solidFill>
                  <a:schemeClr val="accent2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Дуже пишаються односельці гранітною скелею в центрі села. Про неї відомо давно. 	</a:t>
            </a:r>
          </a:p>
          <a:p>
            <a:pPr algn="just">
              <a:buFontTx/>
              <a:buNone/>
            </a:pPr>
            <a:r>
              <a:rPr lang="uk-UA" altLang="uk-UA" sz="1800" b="1">
                <a:solidFill>
                  <a:schemeClr val="accent2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На цій скелі поміщиця Надія Ісаєвич, ще на поч ХІХ ст,  звела дуже гарну альтанку. Від маєтку поміщиці до альтанки була викладена гранітна дорога, залишки якої збереглися й до нині. Від альтанки до річки вели сходи і знову дорога – гранітна, рівнесенька аж у саму річку. Щоб пані, коли вийде купатися не забруднила ніжки. Шкода, що і маєток, і альтанку зруйнували за часів радянської влади. Скелю підірвали, а з кам’яних уламків виклали брід через річку. а даний час від скелі залишилися тільки великі кам’яні брили</a:t>
            </a:r>
            <a:endParaRPr lang="uk-UA" altLang="en-US" sz="1800" b="1">
              <a:solidFill>
                <a:schemeClr val="accent2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6387" name="Picture 3" descr="C:\Users\HP\Pictures\Screenshots\Снимок экрана (58).png">
            <a:extLst>
              <a:ext uri="{FF2B5EF4-FFF2-40B4-BE49-F238E27FC236}">
                <a16:creationId xmlns:a16="http://schemas.microsoft.com/office/drawing/2014/main" id="{560C3C71-9DE6-4E70-9F35-F8FFEB8EC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28797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HP\Pictures\Screenshots\Снимок экрана (57).png">
            <a:extLst>
              <a:ext uri="{FF2B5EF4-FFF2-40B4-BE49-F238E27FC236}">
                <a16:creationId xmlns:a16="http://schemas.microsoft.com/office/drawing/2014/main" id="{A4106DFB-15F2-461D-A97B-9E801F142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465638"/>
            <a:ext cx="1147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HP\Pictures\Screenshots\Снимок экрана (59).png">
            <a:extLst>
              <a:ext uri="{FF2B5EF4-FFF2-40B4-BE49-F238E27FC236}">
                <a16:creationId xmlns:a16="http://schemas.microsoft.com/office/drawing/2014/main" id="{35C86F73-7077-4785-88B5-B98CE7A4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4448175"/>
            <a:ext cx="11715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HP\Pictures\Screenshots\Снимок экрана (59).png">
            <a:extLst>
              <a:ext uri="{FF2B5EF4-FFF2-40B4-BE49-F238E27FC236}">
                <a16:creationId xmlns:a16="http://schemas.microsoft.com/office/drawing/2014/main" id="{AC50E657-9675-4EE6-B35E-EC643102D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440238"/>
            <a:ext cx="11715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C:\Users\user\Documents\Scanned Documents\Рисунок (14).jpg">
            <a:extLst>
              <a:ext uri="{FF2B5EF4-FFF2-40B4-BE49-F238E27FC236}">
                <a16:creationId xmlns:a16="http://schemas.microsoft.com/office/drawing/2014/main" id="{3ED295A3-081B-4EDD-B496-3D276894AB9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8" y="4089400"/>
            <a:ext cx="2754312" cy="25336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F:\Новая папка\IMAG0021.JPG">
            <a:extLst>
              <a:ext uri="{FF2B5EF4-FFF2-40B4-BE49-F238E27FC236}">
                <a16:creationId xmlns:a16="http://schemas.microsoft.com/office/drawing/2014/main" id="{488DA95A-A981-4275-BFBC-A5C8D9000EFA}"/>
              </a:ext>
            </a:extLst>
          </p:cNvPr>
          <p:cNvPicPr/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5826125" y="4076700"/>
            <a:ext cx="2941638" cy="25463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3" name="Рисунок 20" descr="D:\Фотки\Граніти\граніти\Фото0939.jpg">
            <a:extLst>
              <a:ext uri="{FF2B5EF4-FFF2-40B4-BE49-F238E27FC236}">
                <a16:creationId xmlns:a16="http://schemas.microsoft.com/office/drawing/2014/main" id="{45F7947E-0DC8-4BF7-8A0B-1000C687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076700"/>
            <a:ext cx="2657475" cy="25320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1">
            <a:extLst>
              <a:ext uri="{FF2B5EF4-FFF2-40B4-BE49-F238E27FC236}">
                <a16:creationId xmlns:a16="http://schemas.microsoft.com/office/drawing/2014/main" id="{B4E3FA57-355F-47D1-AE1C-6D9FB69697BD}"/>
              </a:ext>
            </a:extLst>
          </p:cNvPr>
          <p:cNvGrpSpPr>
            <a:grpSpLocks/>
          </p:cNvGrpSpPr>
          <p:nvPr/>
        </p:nvGrpSpPr>
        <p:grpSpPr bwMode="auto">
          <a:xfrm>
            <a:off x="-117475" y="-65088"/>
            <a:ext cx="8640763" cy="6337301"/>
            <a:chOff x="251520" y="116632"/>
            <a:chExt cx="8640960" cy="6336704"/>
          </a:xfrm>
        </p:grpSpPr>
        <p:sp>
          <p:nvSpPr>
            <p:cNvPr id="17415" name="Прямоугольник 12">
              <a:extLst>
                <a:ext uri="{FF2B5EF4-FFF2-40B4-BE49-F238E27FC236}">
                  <a16:creationId xmlns:a16="http://schemas.microsoft.com/office/drawing/2014/main" id="{4B5B30C4-467A-46EF-85A8-D22EE9F36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116632"/>
              <a:ext cx="8640960" cy="633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uk-UA" altLang="uk-UA" sz="1800">
                <a:ea typeface="宋体" panose="02010600030101010101" pitchFamily="2" charset="-122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00EB317-129C-45D3-98D6-C7C5732D862A}"/>
                </a:ext>
              </a:extLst>
            </p:cNvPr>
            <p:cNvSpPr/>
            <p:nvPr/>
          </p:nvSpPr>
          <p:spPr>
            <a:xfrm>
              <a:off x="2270866" y="1523025"/>
              <a:ext cx="4602268" cy="3457249"/>
            </a:xfrm>
            <a:custGeom>
              <a:avLst/>
              <a:gdLst>
                <a:gd name="connsiteX0" fmla="*/ 0 w 4601248"/>
                <a:gd name="connsiteY0" fmla="*/ 1057315 h 2114630"/>
                <a:gd name="connsiteX1" fmla="*/ 2300624 w 4601248"/>
                <a:gd name="connsiteY1" fmla="*/ 0 h 2114630"/>
                <a:gd name="connsiteX2" fmla="*/ 4601248 w 4601248"/>
                <a:gd name="connsiteY2" fmla="*/ 1057315 h 2114630"/>
                <a:gd name="connsiteX3" fmla="*/ 2300624 w 4601248"/>
                <a:gd name="connsiteY3" fmla="*/ 2114630 h 2114630"/>
                <a:gd name="connsiteX4" fmla="*/ 0 w 4601248"/>
                <a:gd name="connsiteY4" fmla="*/ 1057315 h 211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1248" h="2114630">
                  <a:moveTo>
                    <a:pt x="0" y="1057315"/>
                  </a:moveTo>
                  <a:cubicBezTo>
                    <a:pt x="0" y="473376"/>
                    <a:pt x="1030024" y="0"/>
                    <a:pt x="2300624" y="0"/>
                  </a:cubicBezTo>
                  <a:cubicBezTo>
                    <a:pt x="3571224" y="0"/>
                    <a:pt x="4601248" y="473376"/>
                    <a:pt x="4601248" y="1057315"/>
                  </a:cubicBezTo>
                  <a:cubicBezTo>
                    <a:pt x="4601248" y="1641254"/>
                    <a:pt x="3571224" y="2114630"/>
                    <a:pt x="2300624" y="2114630"/>
                  </a:cubicBezTo>
                  <a:cubicBezTo>
                    <a:pt x="1030024" y="2114630"/>
                    <a:pt x="0" y="1641254"/>
                    <a:pt x="0" y="1057315"/>
                  </a:cubicBez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14477" tIns="350320" rIns="714477" bIns="35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Висновки:</a:t>
              </a:r>
            </a:p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80916ED4-8217-46BD-8362-0DA32278CAEF}"/>
                </a:ext>
              </a:extLst>
            </p:cNvPr>
            <p:cNvSpPr/>
            <p:nvPr/>
          </p:nvSpPr>
          <p:spPr>
            <a:xfrm>
              <a:off x="5833297" y="562678"/>
              <a:ext cx="2821052" cy="2733417"/>
            </a:xfrm>
            <a:custGeom>
              <a:avLst/>
              <a:gdLst>
                <a:gd name="connsiteX0" fmla="*/ 0 w 3289907"/>
                <a:gd name="connsiteY0" fmla="*/ 1571153 h 3142306"/>
                <a:gd name="connsiteX1" fmla="*/ 1644954 w 3289907"/>
                <a:gd name="connsiteY1" fmla="*/ 0 h 3142306"/>
                <a:gd name="connsiteX2" fmla="*/ 3289908 w 3289907"/>
                <a:gd name="connsiteY2" fmla="*/ 1571153 h 3142306"/>
                <a:gd name="connsiteX3" fmla="*/ 1644954 w 3289907"/>
                <a:gd name="connsiteY3" fmla="*/ 3142306 h 3142306"/>
                <a:gd name="connsiteX4" fmla="*/ 0 w 3289907"/>
                <a:gd name="connsiteY4" fmla="*/ 1571153 h 314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9907" h="3142306">
                  <a:moveTo>
                    <a:pt x="0" y="1571153"/>
                  </a:moveTo>
                  <a:cubicBezTo>
                    <a:pt x="0" y="703429"/>
                    <a:pt x="736471" y="0"/>
                    <a:pt x="1644954" y="0"/>
                  </a:cubicBezTo>
                  <a:cubicBezTo>
                    <a:pt x="2553437" y="0"/>
                    <a:pt x="3289908" y="703429"/>
                    <a:pt x="3289908" y="1571153"/>
                  </a:cubicBezTo>
                  <a:cubicBezTo>
                    <a:pt x="3289908" y="2438877"/>
                    <a:pt x="2553437" y="3142306"/>
                    <a:pt x="1644954" y="3142306"/>
                  </a:cubicBezTo>
                  <a:cubicBezTo>
                    <a:pt x="736471" y="3142306"/>
                    <a:pt x="0" y="2438877"/>
                    <a:pt x="0" y="1571153"/>
                  </a:cubicBezTo>
                  <a:close/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99576" tIns="477960" rIns="499576" bIns="47796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B50BB18C-AA9B-47AC-88EF-6811C42565E4}"/>
                </a:ext>
              </a:extLst>
            </p:cNvPr>
            <p:cNvSpPr/>
            <p:nvPr/>
          </p:nvSpPr>
          <p:spPr>
            <a:xfrm>
              <a:off x="535689" y="3154822"/>
              <a:ext cx="2879791" cy="2892153"/>
            </a:xfrm>
            <a:custGeom>
              <a:avLst/>
              <a:gdLst>
                <a:gd name="connsiteX0" fmla="*/ 0 w 3195232"/>
                <a:gd name="connsiteY0" fmla="*/ 1567413 h 3134825"/>
                <a:gd name="connsiteX1" fmla="*/ 1597616 w 3195232"/>
                <a:gd name="connsiteY1" fmla="*/ 0 h 3134825"/>
                <a:gd name="connsiteX2" fmla="*/ 3195232 w 3195232"/>
                <a:gd name="connsiteY2" fmla="*/ 1567413 h 3134825"/>
                <a:gd name="connsiteX3" fmla="*/ 1597616 w 3195232"/>
                <a:gd name="connsiteY3" fmla="*/ 3134826 h 3134825"/>
                <a:gd name="connsiteX4" fmla="*/ 0 w 3195232"/>
                <a:gd name="connsiteY4" fmla="*/ 1567413 h 31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5232" h="3134825">
                  <a:moveTo>
                    <a:pt x="0" y="1567413"/>
                  </a:moveTo>
                  <a:cubicBezTo>
                    <a:pt x="0" y="701755"/>
                    <a:pt x="715277" y="0"/>
                    <a:pt x="1597616" y="0"/>
                  </a:cubicBezTo>
                  <a:cubicBezTo>
                    <a:pt x="2479955" y="0"/>
                    <a:pt x="3195232" y="701755"/>
                    <a:pt x="3195232" y="1567413"/>
                  </a:cubicBezTo>
                  <a:cubicBezTo>
                    <a:pt x="3195232" y="2433071"/>
                    <a:pt x="2479955" y="3134826"/>
                    <a:pt x="1597616" y="3134826"/>
                  </a:cubicBezTo>
                  <a:cubicBezTo>
                    <a:pt x="715277" y="3134826"/>
                    <a:pt x="0" y="2433071"/>
                    <a:pt x="0" y="156741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85711" tIns="476864" rIns="485711" bIns="476864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042A61BF-D122-4904-A083-A10356388FCF}"/>
                </a:ext>
              </a:extLst>
            </p:cNvPr>
            <p:cNvSpPr/>
            <p:nvPr/>
          </p:nvSpPr>
          <p:spPr>
            <a:xfrm>
              <a:off x="251520" y="491248"/>
              <a:ext cx="2865503" cy="2577857"/>
            </a:xfrm>
            <a:custGeom>
              <a:avLst/>
              <a:gdLst>
                <a:gd name="connsiteX0" fmla="*/ 0 w 3261589"/>
                <a:gd name="connsiteY0" fmla="*/ 1611574 h 3223148"/>
                <a:gd name="connsiteX1" fmla="*/ 1630795 w 3261589"/>
                <a:gd name="connsiteY1" fmla="*/ 0 h 3223148"/>
                <a:gd name="connsiteX2" fmla="*/ 3261590 w 3261589"/>
                <a:gd name="connsiteY2" fmla="*/ 1611574 h 3223148"/>
                <a:gd name="connsiteX3" fmla="*/ 1630795 w 3261589"/>
                <a:gd name="connsiteY3" fmla="*/ 3223148 h 3223148"/>
                <a:gd name="connsiteX4" fmla="*/ 0 w 3261589"/>
                <a:gd name="connsiteY4" fmla="*/ 1611574 h 322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1589" h="3223148">
                  <a:moveTo>
                    <a:pt x="0" y="1611574"/>
                  </a:moveTo>
                  <a:cubicBezTo>
                    <a:pt x="0" y="721526"/>
                    <a:pt x="730132" y="0"/>
                    <a:pt x="1630795" y="0"/>
                  </a:cubicBezTo>
                  <a:cubicBezTo>
                    <a:pt x="2531458" y="0"/>
                    <a:pt x="3261590" y="721526"/>
                    <a:pt x="3261590" y="1611574"/>
                  </a:cubicBezTo>
                  <a:cubicBezTo>
                    <a:pt x="3261590" y="2501622"/>
                    <a:pt x="2531458" y="3223148"/>
                    <a:pt x="1630795" y="3223148"/>
                  </a:cubicBezTo>
                  <a:cubicBezTo>
                    <a:pt x="730132" y="3223148"/>
                    <a:pt x="0" y="2501622"/>
                    <a:pt x="0" y="161157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95429" tIns="489799" rIns="495429" bIns="489799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661E5045-EFB9-446C-A075-EE688EDFBAF0}"/>
                </a:ext>
              </a:extLst>
            </p:cNvPr>
            <p:cNvSpPr/>
            <p:nvPr/>
          </p:nvSpPr>
          <p:spPr>
            <a:xfrm rot="22887568" flipH="1">
              <a:off x="2872543" y="1565883"/>
              <a:ext cx="241306" cy="58732"/>
            </a:xfrm>
            <a:custGeom>
              <a:avLst/>
              <a:gdLst>
                <a:gd name="connsiteX0" fmla="*/ 0 w 242006"/>
                <a:gd name="connsiteY0" fmla="*/ 11847 h 59237"/>
                <a:gd name="connsiteX1" fmla="*/ 212388 w 242006"/>
                <a:gd name="connsiteY1" fmla="*/ 11847 h 59237"/>
                <a:gd name="connsiteX2" fmla="*/ 212388 w 242006"/>
                <a:gd name="connsiteY2" fmla="*/ 0 h 59237"/>
                <a:gd name="connsiteX3" fmla="*/ 242006 w 242006"/>
                <a:gd name="connsiteY3" fmla="*/ 29619 h 59237"/>
                <a:gd name="connsiteX4" fmla="*/ 212388 w 242006"/>
                <a:gd name="connsiteY4" fmla="*/ 59237 h 59237"/>
                <a:gd name="connsiteX5" fmla="*/ 212388 w 242006"/>
                <a:gd name="connsiteY5" fmla="*/ 47390 h 59237"/>
                <a:gd name="connsiteX6" fmla="*/ 0 w 242006"/>
                <a:gd name="connsiteY6" fmla="*/ 47390 h 59237"/>
                <a:gd name="connsiteX7" fmla="*/ 0 w 242006"/>
                <a:gd name="connsiteY7" fmla="*/ 11847 h 5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006" h="59237">
                  <a:moveTo>
                    <a:pt x="242006" y="47389"/>
                  </a:moveTo>
                  <a:lnTo>
                    <a:pt x="29618" y="47389"/>
                  </a:lnTo>
                  <a:lnTo>
                    <a:pt x="29618" y="59236"/>
                  </a:lnTo>
                  <a:lnTo>
                    <a:pt x="0" y="29618"/>
                  </a:lnTo>
                  <a:lnTo>
                    <a:pt x="29618" y="1"/>
                  </a:lnTo>
                  <a:lnTo>
                    <a:pt x="29618" y="11848"/>
                  </a:lnTo>
                  <a:lnTo>
                    <a:pt x="242006" y="11848"/>
                  </a:lnTo>
                  <a:lnTo>
                    <a:pt x="242006" y="473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1847" rIns="17770" bIns="11847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500"/>
            </a:p>
          </p:txBody>
        </p:sp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9248CB78-6666-4E7A-A250-22BF9415C16F}"/>
              </a:ext>
            </a:extLst>
          </p:cNvPr>
          <p:cNvSpPr/>
          <p:nvPr/>
        </p:nvSpPr>
        <p:spPr>
          <a:xfrm>
            <a:off x="5886450" y="3114675"/>
            <a:ext cx="2641600" cy="2708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та особистий внесок: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 спроба паспортизації</a:t>
            </a:r>
          </a:p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 памяток, як екскурсійних локацій.</a:t>
            </a:r>
          </a:p>
        </p:txBody>
      </p:sp>
      <p:sp>
        <p:nvSpPr>
          <p:cNvPr id="17412" name="Прямоугольник 1">
            <a:extLst>
              <a:ext uri="{FF2B5EF4-FFF2-40B4-BE49-F238E27FC236}">
                <a16:creationId xmlns:a16="http://schemas.microsoft.com/office/drawing/2014/main" id="{2C71A2AB-35E6-43C1-9DEC-A688A614A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731838"/>
            <a:ext cx="24574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>
                <a:solidFill>
                  <a:schemeClr val="bg1"/>
                </a:solidFill>
                <a:ea typeface="宋体" panose="02010600030101010101" pitchFamily="2" charset="-122"/>
              </a:rPr>
              <a:t>Кожна, навіть сама маленька місцина, може мати дивовижні пам’ятки різних історичних епох; </a:t>
            </a:r>
          </a:p>
        </p:txBody>
      </p:sp>
      <p:sp>
        <p:nvSpPr>
          <p:cNvPr id="17413" name="Прямоугольник 2">
            <a:extLst>
              <a:ext uri="{FF2B5EF4-FFF2-40B4-BE49-F238E27FC236}">
                <a16:creationId xmlns:a16="http://schemas.microsoft.com/office/drawing/2014/main" id="{A3F36003-7A66-435F-9EB4-CBBA9422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588963"/>
            <a:ext cx="28924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>
                <a:solidFill>
                  <a:schemeClr val="bg1"/>
                </a:solidFill>
                <a:ea typeface="宋体" panose="02010600030101010101" pitchFamily="2" charset="-122"/>
              </a:rPr>
              <a:t>Громадянська  свідомість кожної людини повинна спонукати її до вивчення, збереження та  охорони історичних пам’яток рідного краю; </a:t>
            </a:r>
          </a:p>
        </p:txBody>
      </p:sp>
      <p:sp>
        <p:nvSpPr>
          <p:cNvPr id="17414" name="Прямоугольник 3">
            <a:extLst>
              <a:ext uri="{FF2B5EF4-FFF2-40B4-BE49-F238E27FC236}">
                <a16:creationId xmlns:a16="http://schemas.microsoft.com/office/drawing/2014/main" id="{69F893C2-D775-4A3D-A849-8EE5D29FC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3562350"/>
            <a:ext cx="2701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600" b="1">
                <a:solidFill>
                  <a:schemeClr val="bg1"/>
                </a:solidFill>
                <a:ea typeface="宋体" panose="02010600030101010101" pitchFamily="2" charset="-122"/>
              </a:rPr>
              <a:t>Потрібно популяризувати і презентувати місцеві історичні пам'ятки, щоби про них дізнався світ;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>
            <a:extLst>
              <a:ext uri="{FF2B5EF4-FFF2-40B4-BE49-F238E27FC236}">
                <a16:creationId xmlns:a16="http://schemas.microsoft.com/office/drawing/2014/main" id="{01B1E717-8DBB-4AAE-A037-8BE0D413F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95313"/>
            <a:ext cx="5584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Список використаних джерел: </a:t>
            </a:r>
          </a:p>
        </p:txBody>
      </p:sp>
      <p:sp>
        <p:nvSpPr>
          <p:cNvPr id="18435" name="Прямоугольник 2">
            <a:extLst>
              <a:ext uri="{FF2B5EF4-FFF2-40B4-BE49-F238E27FC236}">
                <a16:creationId xmlns:a16="http://schemas.microsoft.com/office/drawing/2014/main" id="{F423468C-24F6-4EF8-8C30-44972F1E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08313"/>
            <a:ext cx="4572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23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6223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6223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622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622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uk-UA" altLang="uk-UA" sz="18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Висунуте припущення щодо впливу елементів символіки орнаменту вишивки на  кодування жіночої долі</a:t>
            </a:r>
            <a:endParaRPr lang="ru-RU" altLang="uk-UA" sz="18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5D63AD-7B40-4803-9A5D-2C3426B35ADB}"/>
              </a:ext>
            </a:extLst>
          </p:cNvPr>
          <p:cNvSpPr/>
          <p:nvPr/>
        </p:nvSpPr>
        <p:spPr>
          <a:xfrm>
            <a:off x="539750" y="1582738"/>
            <a:ext cx="7920038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uk-UA" dirty="0">
                <a:latin typeface="Arial" charset="0"/>
              </a:rPr>
              <a:t>Ламанов С. А. Гурівка. Села мого біографія: [іст.-краєзн. нарис], 2010.</a:t>
            </a:r>
          </a:p>
          <a:p>
            <a:pPr marL="342900" indent="-342900">
              <a:buFontTx/>
              <a:buAutoNum type="arabicPeriod"/>
              <a:defRPr/>
            </a:pPr>
            <a:endParaRPr lang="uk-UA" dirty="0">
              <a:latin typeface="Arial" charset="0"/>
            </a:endParaRPr>
          </a:p>
          <a:p>
            <a:pPr>
              <a:defRPr/>
            </a:pPr>
            <a:r>
              <a:rPr lang="uk-UA" dirty="0">
                <a:latin typeface="Arial" charset="0"/>
              </a:rPr>
              <a:t>2.Сердюк  В. А.  Краєзнавчі та родознавчі флоеми. Київ: , 2021. 300 c. </a:t>
            </a:r>
          </a:p>
          <a:p>
            <a:pPr>
              <a:defRPr/>
            </a:pPr>
            <a:r>
              <a:rPr lang="uk-UA" dirty="0">
                <a:latin typeface="Arial" charset="0"/>
              </a:rPr>
              <a:t>Серія “Родовід Сердюків”.</a:t>
            </a:r>
          </a:p>
          <a:p>
            <a:pPr>
              <a:defRPr/>
            </a:pPr>
            <a:endParaRPr lang="uk-UA" dirty="0">
              <a:latin typeface="Arial" charset="0"/>
            </a:endParaRPr>
          </a:p>
          <a:p>
            <a:pPr>
              <a:defRPr/>
            </a:pPr>
            <a:r>
              <a:rPr lang="uk-UA" dirty="0">
                <a:latin typeface="Arial" charset="0"/>
              </a:rPr>
              <a:t>3. Документальний фільм “Археологічні розкопки біля села Гурівка” за посиланням </a:t>
            </a:r>
            <a:r>
              <a:rPr lang="uk-UA" u="sng" dirty="0">
                <a:latin typeface="Arial" charset="0"/>
                <a:hlinkClick r:id="rId2"/>
              </a:rPr>
              <a:t>https://youtu.be/lRWYxy6cyjA</a:t>
            </a:r>
            <a:endParaRPr lang="uk-UA" dirty="0">
              <a:latin typeface="Arial" charset="0"/>
            </a:endParaRPr>
          </a:p>
          <a:p>
            <a:pPr>
              <a:defRPr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Практичні:</a:t>
            </a:r>
          </a:p>
          <a:p>
            <a:pPr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 з місцевим краєзнавцем  с. Бокове Гриценко В.П.</a:t>
            </a:r>
          </a:p>
          <a:p>
            <a:pPr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 з місцевим жителем с. Гурівки Івановим М.П.</a:t>
            </a:r>
          </a:p>
          <a:p>
            <a:pPr>
              <a:defRPr/>
            </a:pPr>
            <a:endParaRPr lang="uk-UA" dirty="0">
              <a:latin typeface="Arial" charset="0"/>
            </a:endParaRPr>
          </a:p>
          <a:p>
            <a:pPr>
              <a:defRPr/>
            </a:pPr>
            <a:endParaRPr lang="uk-UA" dirty="0">
              <a:latin typeface="Arial" charset="0"/>
            </a:endParaRPr>
          </a:p>
          <a:p>
            <a:pPr>
              <a:defRPr/>
            </a:pPr>
            <a:endParaRPr lang="uk-UA" dirty="0">
              <a:latin typeface="Arial" charset="0"/>
            </a:endParaRPr>
          </a:p>
          <a:p>
            <a:pPr>
              <a:defRPr/>
            </a:pPr>
            <a:r>
              <a:rPr lang="uk-UA" dirty="0">
                <a:latin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>
            <a:extLst>
              <a:ext uri="{FF2B5EF4-FFF2-40B4-BE49-F238E27FC236}">
                <a16:creationId xmlns:a16="http://schemas.microsoft.com/office/drawing/2014/main" id="{24C1D95B-5FBF-4725-9165-C8F424B6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49275"/>
            <a:ext cx="81359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61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61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61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1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1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1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1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1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en-US" sz="8000" b="1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Дякуємо за увагу</a:t>
            </a:r>
            <a:endParaRPr lang="en-US" altLang="en-US" sz="8000" b="1">
              <a:solidFill>
                <a:srgbClr val="FF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7A9FA5-5E02-4AB6-BF35-04BA49ACF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3" y="2204864"/>
            <a:ext cx="8895053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79D7811A-C0EC-4B78-BAD3-DE240FCE12FF}"/>
              </a:ext>
            </a:extLst>
          </p:cNvPr>
          <p:cNvSpPr/>
          <p:nvPr/>
        </p:nvSpPr>
        <p:spPr>
          <a:xfrm>
            <a:off x="611188" y="1557338"/>
            <a:ext cx="3957637" cy="37417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000" b="1" i="1" dirty="0"/>
              <a:t> Археологічний кам’яний комплекс скельних святилищ з унікальними скульптурними, рельєфними і графічними зображеннями</a:t>
            </a:r>
          </a:p>
        </p:txBody>
      </p:sp>
      <p:sp>
        <p:nvSpPr>
          <p:cNvPr id="4099" name="Прямоугольник 4">
            <a:extLst>
              <a:ext uri="{FF2B5EF4-FFF2-40B4-BE49-F238E27FC236}">
                <a16:creationId xmlns:a16="http://schemas.microsoft.com/office/drawing/2014/main" id="{52B89516-394D-4F84-8790-6E38B0BBF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00063"/>
            <a:ext cx="7561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ОБ’ЄКТ      ДОСЛІДЖЕННЯ       ПРЕДМЕТ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AEF5B43-AAF6-428F-99B9-762EAAEB2CEA}"/>
              </a:ext>
            </a:extLst>
          </p:cNvPr>
          <p:cNvSpPr/>
          <p:nvPr/>
        </p:nvSpPr>
        <p:spPr>
          <a:xfrm>
            <a:off x="4824413" y="1703388"/>
            <a:ext cx="3889375" cy="374173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400" b="1" i="1" dirty="0">
                <a:solidFill>
                  <a:schemeClr val="accent2"/>
                </a:solidFill>
              </a:rPr>
              <a:t>Людина різних історичних епох, її матеріальна та духовна культура в єдності з природою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59258DC-062A-43A9-989C-DB9D3A37D727}"/>
              </a:ext>
            </a:extLst>
          </p:cNvPr>
          <p:cNvCxnSpPr/>
          <p:nvPr/>
        </p:nvCxnSpPr>
        <p:spPr>
          <a:xfrm>
            <a:off x="5364163" y="908050"/>
            <a:ext cx="714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2A91AB42-C97B-4F16-BB06-439B8E085481}"/>
              </a:ext>
            </a:extLst>
          </p:cNvPr>
          <p:cNvSpPr/>
          <p:nvPr/>
        </p:nvSpPr>
        <p:spPr>
          <a:xfrm>
            <a:off x="6875463" y="908050"/>
            <a:ext cx="288925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9E161470-481A-4D12-B482-FF4E8DF1195B}"/>
              </a:ext>
            </a:extLst>
          </p:cNvPr>
          <p:cNvSpPr/>
          <p:nvPr/>
        </p:nvSpPr>
        <p:spPr>
          <a:xfrm>
            <a:off x="1763713" y="908050"/>
            <a:ext cx="287337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>
            <a:extLst>
              <a:ext uri="{FF2B5EF4-FFF2-40B4-BE49-F238E27FC236}">
                <a16:creationId xmlns:a16="http://schemas.microsoft.com/office/drawing/2014/main" id="{1E27443D-D710-4DB5-B80A-359D3E4E2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792003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Мета роботи: </a:t>
            </a:r>
            <a:r>
              <a:rPr lang="uk-UA" altLang="uk-UA" sz="2000">
                <a:ea typeface="宋体" panose="02010600030101010101" pitchFamily="2" charset="-122"/>
                <a:cs typeface="Times New Roman" panose="02020603050405020304" pitchFamily="18" charset="0"/>
              </a:rPr>
              <a:t>на основі дослідження та аналізу  археологічних  пам’яток кам’яного комплексу, що в урочищі річки Бокової, встановити їх краєзнавчий аспект, історичну цінність та оформити, як локації туристично – екскурсійного маршруту;</a:t>
            </a:r>
          </a:p>
          <a:p>
            <a:pPr>
              <a:buFontTx/>
              <a:buNone/>
            </a:pPr>
            <a:r>
              <a:rPr lang="uk-UA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Завдання: </a:t>
            </a:r>
          </a:p>
          <a:p>
            <a:r>
              <a:rPr lang="uk-UA" altLang="uk-UA" sz="2000">
                <a:ea typeface="宋体" panose="02010600030101010101" pitchFamily="2" charset="-122"/>
                <a:cs typeface="Times New Roman" panose="02020603050405020304" pitchFamily="18" charset="0"/>
              </a:rPr>
              <a:t>Напрацювати навички проведення краєзнавчого дослідження;</a:t>
            </a:r>
          </a:p>
          <a:p>
            <a:r>
              <a:rPr lang="uk-UA" altLang="uk-UA" sz="2000">
                <a:ea typeface="宋体" panose="02010600030101010101" pitchFamily="2" charset="-122"/>
                <a:cs typeface="Times New Roman" panose="02020603050405020304" pitchFamily="18" charset="0"/>
              </a:rPr>
              <a:t>Навчитися здобувати і аналізувати інформацію з різних краєзнавчих джерел;</a:t>
            </a:r>
          </a:p>
          <a:p>
            <a:r>
              <a:rPr lang="uk-UA" altLang="uk-UA" sz="2000">
                <a:ea typeface="宋体" panose="02010600030101010101" pitchFamily="2" charset="-122"/>
                <a:cs typeface="Times New Roman" panose="02020603050405020304" pitchFamily="18" charset="0"/>
              </a:rPr>
              <a:t>Встановити стан досліджуваних історичних пам’яток та скласти карту   знаходження;</a:t>
            </a:r>
          </a:p>
          <a:p>
            <a:r>
              <a:rPr lang="uk-UA" altLang="uk-UA" sz="2000">
                <a:ea typeface="宋体" panose="02010600030101010101" pitchFamily="2" charset="-122"/>
                <a:cs typeface="Times New Roman" panose="02020603050405020304" pitchFamily="18" charset="0"/>
              </a:rPr>
              <a:t>Усвідомити унікальність та неповторність кам’яних старожитностей краю;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Актуальність: </a:t>
            </a:r>
            <a:r>
              <a:rPr lang="uk-UA" altLang="uk-UA" sz="2000">
                <a:ea typeface="宋体" panose="02010600030101010101" pitchFamily="2" charset="-122"/>
                <a:cs typeface="Times New Roman" panose="02020603050405020304" pitchFamily="18" charset="0"/>
              </a:rPr>
              <a:t>пояснюється тим, що шляхом  залучення учнівської молоді до активної діяльності з вивчення історичної та культурної спадщини, історії рідного краю, ознайомлення з географічними, етнографічними, культурними та історичними пам’ятками та об’єктами зроблена спроба зробити Гурівську громаду привабливою для туристів</a:t>
            </a: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>
            <a:extLst>
              <a:ext uri="{FF2B5EF4-FFF2-40B4-BE49-F238E27FC236}">
                <a16:creationId xmlns:a16="http://schemas.microsoft.com/office/drawing/2014/main" id="{B38D7AA5-907E-4295-8194-EFA1CE336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317500"/>
            <a:ext cx="77152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en-US" sz="4800" b="1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Наукова новизна</a:t>
            </a:r>
            <a:endParaRPr lang="en-US" altLang="en-US" sz="4800" i="1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" name="Прямоугольник 5">
            <a:extLst>
              <a:ext uri="{FF2B5EF4-FFF2-40B4-BE49-F238E27FC236}">
                <a16:creationId xmlns:a16="http://schemas.microsoft.com/office/drawing/2014/main" id="{0D2DBE9C-EBAD-4EEC-A331-EC1486A17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274763"/>
            <a:ext cx="619283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Уперше</a:t>
            </a:r>
            <a:r>
              <a:rPr lang="uk-UA" altLang="en-US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200" b="1" i="1">
                <a:solidFill>
                  <a:schemeClr val="accent2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Зроблена спроба  перевтілення історичних пам’яток та об'єктів регіональної місцевості в локації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200" b="1" i="1">
                <a:solidFill>
                  <a:schemeClr val="accent2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 екскурсійно – туристичного маршруту</a:t>
            </a:r>
            <a:endParaRPr lang="en-US" altLang="en-US" sz="2000" b="1">
              <a:solidFill>
                <a:srgbClr val="0070C0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>
            <a:extLst>
              <a:ext uri="{FF2B5EF4-FFF2-40B4-BE49-F238E27FC236}">
                <a16:creationId xmlns:a16="http://schemas.microsoft.com/office/drawing/2014/main" id="{6061F465-64C1-4C74-887D-210F1D259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60350"/>
            <a:ext cx="7715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поняття</a:t>
            </a:r>
            <a:endParaRPr lang="en-US" altLang="en-US" sz="320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Прямоугольник 5">
            <a:extLst>
              <a:ext uri="{FF2B5EF4-FFF2-40B4-BE49-F238E27FC236}">
                <a16:creationId xmlns:a16="http://schemas.microsoft.com/office/drawing/2014/main" id="{74B84327-FC7E-452C-870A-D12D6BBA4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274763"/>
            <a:ext cx="6192837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/>
              <a:t>Бог Тенгрі </a:t>
            </a:r>
            <a:r>
              <a:rPr lang="uk-UA" altLang="uk-UA" sz="1800" i="1"/>
              <a:t>– належить найдавнішому міфологічному фонду народів Центральної Азії, у тюрських і монгольських народів, божество, яке уособлює небо.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/>
              <a:t>Петрогліф </a:t>
            </a:r>
            <a:r>
              <a:rPr lang="uk-UA" altLang="uk-UA" sz="1800"/>
              <a:t>– </a:t>
            </a:r>
            <a:r>
              <a:rPr lang="uk-UA" altLang="uk-UA" sz="1800" i="1"/>
              <a:t>це наскельні малюнки </a:t>
            </a:r>
            <a:r>
              <a:rPr lang="uk-UA" altLang="uk-UA" sz="180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/>
              <a:t>Кам'яні  баби </a:t>
            </a:r>
            <a:r>
              <a:rPr lang="uk-UA" altLang="uk-UA" sz="1800" b="1" i="1"/>
              <a:t>– </a:t>
            </a:r>
            <a:r>
              <a:rPr lang="uk-UA" altLang="uk-UA" sz="1800" i="1"/>
              <a:t>намогильні кам'яні статуї половців, пам'ятки сакрального мистецтва ІХ- ХІІІ ст.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/>
              <a:t>Тенгріанство</a:t>
            </a:r>
            <a:r>
              <a:rPr lang="uk-UA" altLang="uk-UA" sz="1800" i="1"/>
              <a:t> – сукупність язичницьких вірувань народів Степу: скіфів, монголів, тюрків…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 b="1" i="1"/>
              <a:t>Тамга</a:t>
            </a:r>
            <a:r>
              <a:rPr lang="uk-UA" altLang="uk-UA" sz="1800" i="1"/>
              <a:t> – найдавніші письмові знаки, які залишили кочові племена. Тарак – тамга – родовий знак династії Гіреїв, яка правила Кримським ханством.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70C0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>
            <a:extLst>
              <a:ext uri="{FF2B5EF4-FFF2-40B4-BE49-F238E27FC236}">
                <a16:creationId xmlns:a16="http://schemas.microsoft.com/office/drawing/2014/main" id="{A1DEB71D-CE54-4AFE-A79E-AB2B69E1E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60350"/>
            <a:ext cx="7715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en-US" sz="32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Запрошуємо до знайомства !</a:t>
            </a:r>
            <a:endParaRPr lang="en-US" altLang="en-US" sz="3200" b="1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Прямоугольник 5">
            <a:extLst>
              <a:ext uri="{FF2B5EF4-FFF2-40B4-BE49-F238E27FC236}">
                <a16:creationId xmlns:a16="http://schemas.microsoft.com/office/drawing/2014/main" id="{B9C881BF-EE22-4C53-A90F-B95D3AD0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274763"/>
            <a:ext cx="61928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2000" b="1">
                <a:solidFill>
                  <a:srgbClr val="0070C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Ми – Гурівська громада!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2000" b="1">
              <a:solidFill>
                <a:srgbClr val="0070C0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2000" b="1">
              <a:solidFill>
                <a:srgbClr val="0070C0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70C0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8196" name="Picture 4" descr="C:\Users\HP\Desktop\громада.jpg">
            <a:extLst>
              <a:ext uri="{FF2B5EF4-FFF2-40B4-BE49-F238E27FC236}">
                <a16:creationId xmlns:a16="http://schemas.microsoft.com/office/drawing/2014/main" id="{F6CC48F9-4C10-4F63-A8C3-9A9A294F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16113"/>
            <a:ext cx="49926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HP\Desktop\гурівка.jpg">
            <a:extLst>
              <a:ext uri="{FF2B5EF4-FFF2-40B4-BE49-F238E27FC236}">
                <a16:creationId xmlns:a16="http://schemas.microsoft.com/office/drawing/2014/main" id="{65A2FDE3-0555-4708-AE31-8BF2775F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73238"/>
            <a:ext cx="25923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>
            <a:extLst>
              <a:ext uri="{FF2B5EF4-FFF2-40B4-BE49-F238E27FC236}">
                <a16:creationId xmlns:a16="http://schemas.microsoft.com/office/drawing/2014/main" id="{4ED646F3-69AC-4190-A86B-44FF2C215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60350"/>
            <a:ext cx="771525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Рушаймо разом!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              Вид маршруту: </a:t>
            </a:r>
            <a:r>
              <a:rPr lang="uk-UA" altLang="en-US" sz="200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комбінований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Тривалість</a:t>
            </a:r>
            <a:r>
              <a:rPr lang="uk-UA" altLang="en-US" sz="200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altLang="en-US" sz="200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6-8 годин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uk-UA" altLang="en-US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uk-UA" altLang="en-US" sz="20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uk-UA" altLang="en-US" sz="20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uk-UA" altLang="en-US" sz="20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uk-UA" altLang="en-US" sz="32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Прямоугольник 5">
            <a:extLst>
              <a:ext uri="{FF2B5EF4-FFF2-40B4-BE49-F238E27FC236}">
                <a16:creationId xmlns:a16="http://schemas.microsoft.com/office/drawing/2014/main" id="{4FE31410-7EB8-4BF1-BCCF-18A147BD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1468438"/>
            <a:ext cx="61928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000" b="1"/>
              <a:t>Напрямок руху:     </a:t>
            </a:r>
            <a:r>
              <a:rPr lang="uk-UA" altLang="uk-UA" sz="2000">
                <a:solidFill>
                  <a:srgbClr val="0070C0"/>
                </a:solidFill>
              </a:rPr>
              <a:t>Вздовж лівого берегу річки Бокової через села: Гурівка – Ганнівка- Бокове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 b="1"/>
              <a:t>Протяжність:</a:t>
            </a:r>
            <a:r>
              <a:rPr lang="uk-UA" altLang="uk-UA" sz="2000"/>
              <a:t>                                     </a:t>
            </a:r>
            <a:r>
              <a:rPr lang="uk-UA" altLang="uk-UA" sz="2000">
                <a:solidFill>
                  <a:srgbClr val="0070C0"/>
                </a:solidFill>
              </a:rPr>
              <a:t>13 км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uk-UA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000" b="1"/>
              <a:t> </a:t>
            </a:r>
            <a:endParaRPr lang="en-US" altLang="uk-UA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70C0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9220" name="Picture 3" descr="C:\Users\HP\Desktop\похід.jpg">
            <a:extLst>
              <a:ext uri="{FF2B5EF4-FFF2-40B4-BE49-F238E27FC236}">
                <a16:creationId xmlns:a16="http://schemas.microsoft.com/office/drawing/2014/main" id="{4DBF2A51-4ECD-47EB-97AC-7D5044B4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068638"/>
            <a:ext cx="35385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4" descr="C:\Users\HP\Desktop\схема.jpg">
            <a:extLst>
              <a:ext uri="{FF2B5EF4-FFF2-40B4-BE49-F238E27FC236}">
                <a16:creationId xmlns:a16="http://schemas.microsoft.com/office/drawing/2014/main" id="{CC99FDA7-DCEE-413F-9BC0-2EEF4BB2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6575"/>
            <a:ext cx="374491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>
            <a:extLst>
              <a:ext uri="{FF2B5EF4-FFF2-40B4-BE49-F238E27FC236}">
                <a16:creationId xmlns:a16="http://schemas.microsoft.com/office/drawing/2014/main" id="{F4274278-76B7-4E26-B485-6020D24FF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14388"/>
            <a:ext cx="7743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800" b="1">
                <a:solidFill>
                  <a:srgbClr val="FF0000"/>
                </a:solidFill>
                <a:ea typeface="宋体" panose="02010600030101010101" pitchFamily="2" charset="-122"/>
              </a:rPr>
              <a:t>Карта – схема основних локацій екскурсійно – туристичного маршруту </a:t>
            </a:r>
            <a:endParaRPr lang="en-US" altLang="uk-UA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0243" name="Picture 6" descr="C:\Users\HP\Desktop\маршрут.jpg">
            <a:extLst>
              <a:ext uri="{FF2B5EF4-FFF2-40B4-BE49-F238E27FC236}">
                <a16:creationId xmlns:a16="http://schemas.microsoft.com/office/drawing/2014/main" id="{8EF32F84-C8EA-4A89-9FAB-6282ECBF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68475"/>
            <a:ext cx="44640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>
            <a:extLst>
              <a:ext uri="{FF2B5EF4-FFF2-40B4-BE49-F238E27FC236}">
                <a16:creationId xmlns:a16="http://schemas.microsoft.com/office/drawing/2014/main" id="{2F4A7A85-1C68-43E5-952C-EC4DAEDB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5888"/>
            <a:ext cx="8785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Локація 1 </a:t>
            </a:r>
            <a:r>
              <a:rPr lang="uk-UA" altLang="en-US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« Археологічний кам'яний комплекс» ( с. Гурівка</a:t>
            </a:r>
            <a:r>
              <a:rPr lang="uk-UA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en-US" sz="2000" b="1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2">
            <a:extLst>
              <a:ext uri="{FF2B5EF4-FFF2-40B4-BE49-F238E27FC236}">
                <a16:creationId xmlns:a16="http://schemas.microsoft.com/office/drawing/2014/main" id="{0C4AC517-CC07-443F-8BB5-8CD115362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623888"/>
            <a:ext cx="43926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uk-UA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8" name="Прямоугольник 7">
            <a:extLst>
              <a:ext uri="{FF2B5EF4-FFF2-40B4-BE49-F238E27FC236}">
                <a16:creationId xmlns:a16="http://schemas.microsoft.com/office/drawing/2014/main" id="{848B67A2-3580-4C0B-85FD-43ED919D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512888"/>
            <a:ext cx="7210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uk-UA" altLang="en-US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   « Святилище давніх слов'ян»</a:t>
            </a:r>
            <a:endParaRPr lang="en-US" altLang="en-US" b="1">
              <a:solidFill>
                <a:schemeClr val="accent2"/>
              </a:solidFill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269" name="Прямоугольник 8">
            <a:extLst>
              <a:ext uri="{FF2B5EF4-FFF2-40B4-BE49-F238E27FC236}">
                <a16:creationId xmlns:a16="http://schemas.microsoft.com/office/drawing/2014/main" id="{2DF67639-1C08-4C3A-9111-41639D59D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157413"/>
            <a:ext cx="69596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uk-UA" altLang="en-US" sz="14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uk-UA" altLang="en-US" sz="14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uk-UA" altLang="en-US" sz="14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uk-UA" altLang="en-US" sz="14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uk-UA" altLang="en-US" sz="14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uk-UA" altLang="en-US" sz="14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US" altLang="en-US" sz="140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70" name="Прямоугольник 9">
            <a:extLst>
              <a:ext uri="{FF2B5EF4-FFF2-40B4-BE49-F238E27FC236}">
                <a16:creationId xmlns:a16="http://schemas.microsoft.com/office/drawing/2014/main" id="{D7CE55D6-6D7A-4FFF-AEFD-30634322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690813"/>
            <a:ext cx="703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宋体" panose="02010600030101010101" pitchFamily="2" charset="-122"/>
            </a:endParaRPr>
          </a:p>
        </p:txBody>
      </p:sp>
      <p:sp>
        <p:nvSpPr>
          <p:cNvPr id="11271" name="Прямоугольник 1">
            <a:extLst>
              <a:ext uri="{FF2B5EF4-FFF2-40B4-BE49-F238E27FC236}">
                <a16:creationId xmlns:a16="http://schemas.microsoft.com/office/drawing/2014/main" id="{62ED1623-4516-426F-BD8D-ED4CF890B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2289175"/>
            <a:ext cx="66357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en-US" sz="18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altLang="en-US" b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Кам'яний жертовник»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en-US" sz="18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en-US" b="1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b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« Плескатий камінь»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en-US" b="1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en-US" b="1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b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« Тамга»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en-US" b="1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en-US" b="1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b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« Жертовний камінь»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en-US" b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</a:p>
        </p:txBody>
      </p:sp>
      <p:pic>
        <p:nvPicPr>
          <p:cNvPr id="11272" name="Picture 12" descr="C:\Users\HP\Desktop\вогнище 2.jpg">
            <a:extLst>
              <a:ext uri="{FF2B5EF4-FFF2-40B4-BE49-F238E27FC236}">
                <a16:creationId xmlns:a16="http://schemas.microsoft.com/office/drawing/2014/main" id="{180D1AB0-12A3-415E-82A5-4697C466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876300"/>
            <a:ext cx="176371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C:\Users\HP\Desktop\вогнище.jpg">
            <a:extLst>
              <a:ext uri="{FF2B5EF4-FFF2-40B4-BE49-F238E27FC236}">
                <a16:creationId xmlns:a16="http://schemas.microsoft.com/office/drawing/2014/main" id="{7B4EA945-1E02-4D7C-A772-B1A6C30E7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22488"/>
            <a:ext cx="176371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C:\Users\HP\Pictures\Screenshots\Снимок экрана (214).png">
            <a:extLst>
              <a:ext uri="{FF2B5EF4-FFF2-40B4-BE49-F238E27FC236}">
                <a16:creationId xmlns:a16="http://schemas.microsoft.com/office/drawing/2014/main" id="{C756F2D7-1EB9-418A-8FA0-18866396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148013"/>
            <a:ext cx="1778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5" descr="C:\Users\HP\Pictures\Screenshots\Снимок экрана (215).png">
            <a:extLst>
              <a:ext uri="{FF2B5EF4-FFF2-40B4-BE49-F238E27FC236}">
                <a16:creationId xmlns:a16="http://schemas.microsoft.com/office/drawing/2014/main" id="{07294B82-54A3-44E9-B8E9-6C160B52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148138"/>
            <a:ext cx="27352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6" descr="C:\Users\HP\Pictures\Screenshots\Снимок экрана (216).png">
            <a:extLst>
              <a:ext uri="{FF2B5EF4-FFF2-40B4-BE49-F238E27FC236}">
                <a16:creationId xmlns:a16="http://schemas.microsoft.com/office/drawing/2014/main" id="{6CB4F822-F641-4849-A121-99882C27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445125"/>
            <a:ext cx="17970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4e99c62294b8170ce2e5688a1fe8d1d7c5ed7"/>
</p:tagLst>
</file>

<file path=ppt/theme/theme1.xml><?xml version="1.0" encoding="utf-8"?>
<a:theme xmlns:a="http://schemas.openxmlformats.org/drawingml/2006/main" name="默认设计模板">
  <a:themeElements>
    <a:clrScheme name="默认设计模板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2A94FE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000F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E4AAAA"/>
        </a:accent5>
        <a:accent6>
          <a:srgbClr val="AA000B"/>
        </a:accent6>
        <a:hlink>
          <a:srgbClr val="3A0004"/>
        </a:hlink>
        <a:folHlink>
          <a:srgbClr val="D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C4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3A3B11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CC00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E2AA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157257300</TotalTime>
  <Pages>0</Pages>
  <Words>1088</Words>
  <Characters>0</Characters>
  <Application>Microsoft Office PowerPoint</Application>
  <DocSecurity>0</DocSecurity>
  <PresentationFormat>Экран (4:3)</PresentationFormat>
  <Lines>0</Lines>
  <Paragraphs>136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宋体</vt:lpstr>
      <vt:lpstr>Microsoft YaHei</vt:lpstr>
      <vt:lpstr>Calibri</vt:lpstr>
      <vt:lpstr>Times New Roman</vt:lpstr>
      <vt:lpstr>默认设计模板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ИРА</cp:lastModifiedBy>
  <cp:revision>174</cp:revision>
  <cp:lastPrinted>1899-12-30T00:00:00Z</cp:lastPrinted>
  <dcterms:created xsi:type="dcterms:W3CDTF">2010-08-26T17:14:14Z</dcterms:created>
  <dcterms:modified xsi:type="dcterms:W3CDTF">2024-04-07T20:25:16Z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