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305" r:id="rId3"/>
    <p:sldId id="290" r:id="rId4"/>
    <p:sldId id="277" r:id="rId5"/>
    <p:sldId id="278" r:id="rId6"/>
    <p:sldId id="257" r:id="rId7"/>
    <p:sldId id="293" r:id="rId8"/>
    <p:sldId id="274" r:id="rId9"/>
    <p:sldId id="285" r:id="rId10"/>
    <p:sldId id="282" r:id="rId11"/>
    <p:sldId id="299" r:id="rId12"/>
    <p:sldId id="304" r:id="rId13"/>
    <p:sldId id="303" r:id="rId14"/>
    <p:sldId id="306" r:id="rId15"/>
    <p:sldId id="307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2" autoAdjust="0"/>
    <p:restoredTop sz="94660"/>
  </p:normalViewPr>
  <p:slideViewPr>
    <p:cSldViewPr>
      <p:cViewPr varScale="1">
        <p:scale>
          <a:sx n="78" d="100"/>
          <a:sy n="78" d="100"/>
        </p:scale>
        <p:origin x="20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6035A7-4F24-49A4-9879-6247189DB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5C35B-FCAC-4F67-9ACE-04717D430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857522-ED4C-4DAF-BAEB-3E8472AF4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F0A2B-BB1B-4A4D-B9BB-4CE538A7903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0484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FEE20-4A7B-42E2-AD71-434AA5020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7A2C-498F-4723-AED9-0F03C2CC6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07798-B4F5-4969-8F89-A4347D608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7176C-6887-493F-B37B-5E6454FD628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3951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3CA0D8-4787-44A5-B1FD-DC2DE2CB9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540A73-572A-4F43-A960-8B767FCE7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E2F71-1B47-4246-9A36-CA8B64B2A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064D3-BA7C-4876-A94B-EBC4FE8E1AF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867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1EA19-85F4-461F-BD09-0EC336F65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020A5-4CCE-40B3-9FA5-47CE5C99A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2CA8A-39ED-46FC-B82C-1759007D9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BD23E-E177-4C4C-B555-D8C205F22FF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608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99C6BB-822E-49C8-82AD-B9790728F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B1E46C-4597-4F17-85D9-D0CAC78DB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A3F522-1BBD-4F59-946D-3540BDF1D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BE1F8-77EB-49F9-BC4A-DD1846F9E6B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329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BE5F7-CAD8-4D3C-A82F-0998F6D7F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BAE97F-00FD-468D-8902-EF1FB0B09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6A7BE-1F81-4DB0-96F2-01CF1D7C6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8C0F9-9751-4750-B367-8583944BBFE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6991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7484A6-1369-4E06-9915-8A219B85D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2AC028-5858-4989-8A87-38D1A3054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142A29-8AD7-4550-81AC-BF326D5E3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E327-2F8F-49D8-BAE9-774431F7EB6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1089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C10122-4C7E-4060-8CBF-4B7672F42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DDD882-A95F-4BB4-94B0-8572AAFFB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30C488-8429-43D4-911F-913949C87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5EB86-F81C-4893-96E3-0D12D3CAD4C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861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814CC2-BE9C-4AE5-BF68-DD8F0EF95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38857D-DF79-44EB-B7CD-A79499012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690FBD-DD2C-4BF2-AFEF-966CC1D36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3CB70-A779-4A6C-9FA7-C409FA26FCB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2351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7A75AC-A6D3-4D50-84CE-F9D72A38B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41267-C3C2-438D-A0A4-6B8A68EE5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4ADF33-B66C-4172-8D34-C686B674D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4A9B4-3A58-4A9C-8EBD-F887BD180C0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1534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008F6-55A3-4AB0-A479-DC375C3C1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AD60AC-2624-4F4E-9DB8-6833548F2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13596-F893-46C8-B789-5CD7E8BCD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13637-9A94-47C4-A6AD-60057244609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4576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8A3EB6F-CE40-4664-B4B9-6495B714A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9FAD866-AC59-4B98-8EDF-08868E158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295E53E0-58DD-43C9-92E9-C56C642AC7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9148C1B4-C0BF-4651-95E0-2EB9B20B2B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2ECC7D40-CB59-4937-886E-C629B29F32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BDA7AD2-E19B-4B62-9DAD-4E5FF7BBB0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81123213038/" TargetMode="External"/><Relationship Id="rId2" Type="http://schemas.openxmlformats.org/officeDocument/2006/relationships/hyperlink" Target="http://www.istpravda.com.ua/research/2012/01/16/55531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history.org.ua/Libe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152E1D-6CB7-439B-A0EF-661691031E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133600"/>
          </a:xfrm>
        </p:spPr>
        <p:txBody>
          <a:bodyPr/>
          <a:lstStyle/>
          <a:p>
            <a:pPr eaLnBrk="1" hangingPunct="1">
              <a:defRPr/>
            </a:pPr>
            <a:br>
              <a:rPr lang="uk-UA" sz="2400" b="1" i="1" dirty="0">
                <a:solidFill>
                  <a:srgbClr val="FF0000"/>
                </a:solidFill>
                <a:latin typeface="Segoe Print" pitchFamily="2" charset="0"/>
              </a:rPr>
            </a:br>
            <a:br>
              <a:rPr lang="uk-UA" sz="2400" b="1" i="1" dirty="0">
                <a:solidFill>
                  <a:srgbClr val="FF0000"/>
                </a:solidFill>
                <a:latin typeface="Segoe Print" pitchFamily="2" charset="0"/>
              </a:rPr>
            </a:br>
            <a:br>
              <a:rPr lang="uk-UA" sz="2400" b="1" i="1" dirty="0">
                <a:solidFill>
                  <a:srgbClr val="FF0000"/>
                </a:solidFill>
                <a:latin typeface="Segoe Print" pitchFamily="2" charset="0"/>
              </a:rPr>
            </a:br>
            <a:br>
              <a:rPr lang="uk-UA" sz="2400" b="1" i="1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uk-UA" sz="2400" b="1" i="1" dirty="0">
                <a:solidFill>
                  <a:srgbClr val="FF0000"/>
                </a:solidFill>
                <a:latin typeface="Segoe Print" pitchFamily="2" charset="0"/>
              </a:rPr>
              <a:t>Віртуальна екскурсія на тему:</a:t>
            </a:r>
            <a:br>
              <a:rPr lang="uk-UA" sz="3200" b="1" i="1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uk-UA" sz="4000" b="1" i="1" dirty="0" err="1">
                <a:solidFill>
                  <a:srgbClr val="FF0000"/>
                </a:solidFill>
                <a:latin typeface="Segoe Print" pitchFamily="2" charset="0"/>
              </a:rPr>
              <a:t>“Стежками</a:t>
            </a:r>
            <a:r>
              <a:rPr lang="uk-UA" sz="4000" b="1" i="1" dirty="0">
                <a:solidFill>
                  <a:srgbClr val="FF0000"/>
                </a:solidFill>
                <a:latin typeface="Segoe Print" pitchFamily="2" charset="0"/>
              </a:rPr>
              <a:t> повстанського руху </a:t>
            </a:r>
            <a:r>
              <a:rPr lang="uk-UA" sz="4000" b="1" i="1" dirty="0" err="1">
                <a:solidFill>
                  <a:srgbClr val="FF0000"/>
                </a:solidFill>
                <a:latin typeface="Segoe Print" pitchFamily="2" charset="0"/>
              </a:rPr>
              <a:t>Дубровиччини”</a:t>
            </a:r>
            <a:r>
              <a:rPr lang="uk-UA" sz="4000" b="1" i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br>
              <a:rPr lang="uk-UA" sz="3200" b="1" i="1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uk-UA" sz="2400" b="1" i="1" dirty="0">
                <a:solidFill>
                  <a:srgbClr val="FF0000"/>
                </a:solidFill>
                <a:latin typeface="Segoe Print" pitchFamily="2" charset="0"/>
              </a:rPr>
              <a:t>з елементами доповненої реальності</a:t>
            </a:r>
            <a:br>
              <a:rPr lang="uk-UA" b="1" i="1" dirty="0">
                <a:latin typeface="Segoe Print" pitchFamily="2" charset="0"/>
              </a:rPr>
            </a:br>
            <a:br>
              <a:rPr lang="uk-UA" b="1" i="1" dirty="0">
                <a:latin typeface="Segoe Print" pitchFamily="2" charset="0"/>
              </a:rPr>
            </a:br>
            <a:endParaRPr lang="ru-RU" b="1" i="1" dirty="0">
              <a:latin typeface="Segoe Print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794337-59E0-4B97-8B02-FE955D82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429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uk-UA" sz="20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itchFamily="2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uk-UA" sz="20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itchFamily="2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uk-UA" sz="2000" b="1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endParaRPr lang="uk-UA" sz="2000" b="1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endParaRPr lang="uk-UA" sz="2000" b="1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endParaRPr lang="uk-UA" sz="2000" b="1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endParaRPr lang="uk-UA" sz="2000" b="1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endParaRPr lang="uk-UA" b="1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r>
              <a:rPr lang="uk-UA" b="1" dirty="0">
                <a:solidFill>
                  <a:srgbClr val="FF0000"/>
                </a:solidFill>
                <a:latin typeface="Segoe Print" pitchFamily="2" charset="0"/>
              </a:rPr>
              <a:t>Автор </a:t>
            </a:r>
            <a:r>
              <a:rPr lang="uk-UA" b="1" dirty="0" err="1">
                <a:solidFill>
                  <a:srgbClr val="FF0000"/>
                </a:solidFill>
                <a:latin typeface="Segoe Print" pitchFamily="2" charset="0"/>
              </a:rPr>
              <a:t>проєкту</a:t>
            </a:r>
            <a:r>
              <a:rPr lang="uk-UA" b="1" dirty="0">
                <a:solidFill>
                  <a:srgbClr val="FF0000"/>
                </a:solidFill>
                <a:latin typeface="Segoe Print" pitchFamily="2" charset="0"/>
              </a:rPr>
              <a:t>: </a:t>
            </a:r>
          </a:p>
          <a:p>
            <a:pPr eaLnBrk="1" hangingPunct="1">
              <a:defRPr/>
            </a:pP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Хомич Вікторія Володимирівна, </a:t>
            </a: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Дубровицький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 ліцей </a:t>
            </a: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Дубровицької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 міської ради, </a:t>
            </a: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м.Дубровиця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 9 клас, Рівненська Мала академія наук учнівської молоді“</a:t>
            </a:r>
          </a:p>
          <a:p>
            <a:pPr eaLnBrk="1" hangingPunct="1">
              <a:defRPr/>
            </a:pPr>
            <a:r>
              <a:rPr lang="uk-UA" b="1" dirty="0">
                <a:solidFill>
                  <a:srgbClr val="FF0000"/>
                </a:solidFill>
                <a:latin typeface="Segoe Print" pitchFamily="2" charset="0"/>
              </a:rPr>
              <a:t>Керівники: </a:t>
            </a:r>
          </a:p>
          <a:p>
            <a:pPr eaLnBrk="1" hangingPunct="1">
              <a:defRPr/>
            </a:pP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Конончук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 Тетяна Сергіївна, </a:t>
            </a: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вч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. історії </a:t>
            </a:r>
          </a:p>
          <a:p>
            <a:pPr eaLnBrk="1" hangingPunct="1">
              <a:defRPr/>
            </a:pP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Боковець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Вячеслав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 Миколайович, </a:t>
            </a: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вч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. історії </a:t>
            </a:r>
          </a:p>
          <a:p>
            <a:pPr eaLnBrk="1" hangingPunct="1">
              <a:defRPr/>
            </a:pP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Берестень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 Сергій Володимирович, </a:t>
            </a:r>
            <a:r>
              <a:rPr lang="uk-UA" b="1" dirty="0" err="1">
                <a:solidFill>
                  <a:srgbClr val="000000"/>
                </a:solidFill>
                <a:latin typeface="Segoe Print" pitchFamily="2" charset="0"/>
              </a:rPr>
              <a:t>вч</a:t>
            </a:r>
            <a:r>
              <a:rPr lang="uk-UA" b="1" dirty="0">
                <a:solidFill>
                  <a:srgbClr val="000000"/>
                </a:solidFill>
                <a:latin typeface="Segoe Print" pitchFamily="2" charset="0"/>
              </a:rPr>
              <a:t>. інформатики</a:t>
            </a:r>
          </a:p>
          <a:p>
            <a:pPr eaLnBrk="1" hangingPunct="1">
              <a:defRPr/>
            </a:pPr>
            <a:endParaRPr lang="uk-UA" sz="2000" b="1" dirty="0">
              <a:solidFill>
                <a:srgbClr val="000000"/>
              </a:solidFill>
              <a:latin typeface="Segoe Print" pitchFamily="2" charset="0"/>
            </a:endParaRPr>
          </a:p>
          <a:p>
            <a:pPr algn="ctr" eaLnBrk="1" hangingPunct="1">
              <a:defRPr/>
            </a:pPr>
            <a:br>
              <a:rPr lang="uk-UA" sz="44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</a:br>
            <a:br>
              <a:rPr lang="uk-UA" sz="44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</a:br>
            <a:endParaRPr lang="ru-RU" sz="44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2052" name="AutoShape 6" descr="На Волині знайшли унікальну агітку УПА | Всеукраїнська незалежна  суспільно-громадська газета &quot;Козацький край&quot;">
            <a:extLst>
              <a:ext uri="{FF2B5EF4-FFF2-40B4-BE49-F238E27FC236}">
                <a16:creationId xmlns:a16="http://schemas.microsoft.com/office/drawing/2014/main" id="{410DE5A9-E128-424C-BEB7-44BF05A93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 sz="1800"/>
          </a:p>
        </p:txBody>
      </p:sp>
      <p:sp>
        <p:nvSpPr>
          <p:cNvPr id="2053" name="AutoShape 8" descr="На Волині знайшли унікальну агітку УПА | Всеукраїнська незалежна  суспільно-громадська газета &quot;Козацький край&quot;">
            <a:extLst>
              <a:ext uri="{FF2B5EF4-FFF2-40B4-BE49-F238E27FC236}">
                <a16:creationId xmlns:a16="http://schemas.microsoft.com/office/drawing/2014/main" id="{7055203F-3EA6-4B7C-9158-657F057BE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 sz="1800"/>
          </a:p>
        </p:txBody>
      </p:sp>
      <p:pic>
        <p:nvPicPr>
          <p:cNvPr id="2054" name="Picture 11" descr="На Волині знайшли унікальну агітку УПА | Всеукраїнська незалежна  суспільно-громадська газета &quot;Козацький край&quot;">
            <a:extLst>
              <a:ext uri="{FF2B5EF4-FFF2-40B4-BE49-F238E27FC236}">
                <a16:creationId xmlns:a16="http://schemas.microsoft.com/office/drawing/2014/main" id="{24825277-B3AD-462B-8978-3E8BF547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9850"/>
            <a:ext cx="3048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CB3B6-F0AC-487C-BED1-40DA45E5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</a:rPr>
              <a:t>Братська</a:t>
            </a:r>
            <a:r>
              <a:rPr lang="ru-RU" sz="2800" b="1" dirty="0">
                <a:solidFill>
                  <a:srgbClr val="FF0000"/>
                </a:solidFill>
              </a:rPr>
              <a:t> могила </a:t>
            </a:r>
            <a:r>
              <a:rPr lang="ru-RU" sz="2800" b="1" dirty="0" err="1">
                <a:solidFill>
                  <a:srgbClr val="FF0000"/>
                </a:solidFill>
              </a:rPr>
              <a:t>бійців</a:t>
            </a:r>
            <a:r>
              <a:rPr lang="ru-RU" sz="2800" b="1" dirty="0">
                <a:solidFill>
                  <a:srgbClr val="FF0000"/>
                </a:solidFill>
              </a:rPr>
              <a:t> УПА </a:t>
            </a:r>
            <a:r>
              <a:rPr lang="ru-RU" sz="2800" b="1" dirty="0" err="1">
                <a:solidFill>
                  <a:srgbClr val="FF0000"/>
                </a:solidFill>
              </a:rPr>
              <a:t>біля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с.Кураш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11267" name="Picture 2" descr="https://pp.vk.me/c9988/u13943411/125628150/y_60173bc5.jpg">
            <a:extLst>
              <a:ext uri="{FF2B5EF4-FFF2-40B4-BE49-F238E27FC236}">
                <a16:creationId xmlns:a16="http://schemas.microsoft.com/office/drawing/2014/main" id="{0AEE715D-CD16-4E04-BC85-71026D99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3000D-B412-49A9-AC60-83BB17B0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Picture 3" descr="IMG_2588">
            <a:extLst>
              <a:ext uri="{FF2B5EF4-FFF2-40B4-BE49-F238E27FC236}">
                <a16:creationId xmlns:a16="http://schemas.microsoft.com/office/drawing/2014/main" id="{4D848D97-BA39-488E-90E8-BA89AFA7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05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http://www.dubrrda.gov.ua/uploads/posts/2014-10/1413463126_img_8562.jpg">
            <a:extLst>
              <a:ext uri="{FF2B5EF4-FFF2-40B4-BE49-F238E27FC236}">
                <a16:creationId xmlns:a16="http://schemas.microsoft.com/office/drawing/2014/main" id="{7DB6FE04-2758-4AB6-B6FF-7A0BECED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www.34100.net/wp-content/uploads/2014/11/Laydhora-300x225.jpg">
            <a:extLst>
              <a:ext uri="{FF2B5EF4-FFF2-40B4-BE49-F238E27FC236}">
                <a16:creationId xmlns:a16="http://schemas.microsoft.com/office/drawing/2014/main" id="{A3ECAC97-13C3-4B09-9381-2CF942E1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0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4D7CC69-1FCC-47C0-8FAE-4F3D5C38CCFC}"/>
              </a:ext>
            </a:extLst>
          </p:cNvPr>
          <p:cNvSpPr txBox="1">
            <a:spLocks/>
          </p:cNvSpPr>
          <p:nvPr/>
        </p:nvSpPr>
        <p:spPr bwMode="auto">
          <a:xfrm>
            <a:off x="0" y="48768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Пам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`</a:t>
            </a:r>
            <a:r>
              <a:rPr lang="ru-RU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ятний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знак </a:t>
            </a:r>
            <a:r>
              <a:rPr lang="ru-RU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героїм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УПА </a:t>
            </a:r>
          </a:p>
          <a:p>
            <a:pPr algn="ctr" eaLnBrk="1" hangingPunct="1"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 </a:t>
            </a:r>
            <a:r>
              <a:rPr lang="ru-RU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Лайдацькій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горі</a:t>
            </a:r>
            <a:br>
              <a:rPr lang="uk-UA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uk-UA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C:\Users\Ego\Downloads\photo_5379879492874523721_w.jpg">
            <a:extLst>
              <a:ext uri="{FF2B5EF4-FFF2-40B4-BE49-F238E27FC236}">
                <a16:creationId xmlns:a16="http://schemas.microsoft.com/office/drawing/2014/main" id="{DE5E264C-03BB-4779-B668-51327028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7124" r="16882" b="11156"/>
          <a:stretch>
            <a:fillRect/>
          </a:stretch>
        </p:blipFill>
        <p:spPr bwMode="auto">
          <a:xfrm>
            <a:off x="2819400" y="3352800"/>
            <a:ext cx="617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B617FC-9F81-4A7C-9272-A6AAA3F6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267200"/>
            <a:ext cx="2209800" cy="1828800"/>
          </a:xfrm>
        </p:spPr>
        <p:txBody>
          <a:bodyPr/>
          <a:lstStyle/>
          <a:p>
            <a:pPr>
              <a:defRPr/>
            </a:pPr>
            <a:br>
              <a:rPr lang="uk-UA" sz="3000" b="1" dirty="0">
                <a:solidFill>
                  <a:srgbClr val="FF0000"/>
                </a:solidFill>
              </a:rPr>
            </a:br>
            <a:br>
              <a:rPr lang="uk-UA" sz="3000" b="1" dirty="0">
                <a:solidFill>
                  <a:srgbClr val="FF0000"/>
                </a:solidFill>
              </a:rPr>
            </a:br>
            <a:br>
              <a:rPr lang="uk-UA" sz="3000" b="1" dirty="0">
                <a:solidFill>
                  <a:srgbClr val="FF0000"/>
                </a:solidFill>
              </a:rPr>
            </a:br>
            <a:r>
              <a:rPr lang="uk-UA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uk-UA" sz="2400" b="1" dirty="0">
                <a:solidFill>
                  <a:srgbClr val="FF0000"/>
                </a:solidFill>
              </a:rPr>
              <a:t> модель “Криївка”</a:t>
            </a:r>
            <a:br>
              <a:rPr lang="uk-UA" sz="3000" b="1" dirty="0">
                <a:solidFill>
                  <a:srgbClr val="FF0000"/>
                </a:solidFill>
              </a:rPr>
            </a:br>
            <a:br>
              <a:rPr lang="uk-UA" sz="3000" b="1" dirty="0">
                <a:solidFill>
                  <a:srgbClr val="FF0000"/>
                </a:solidFill>
              </a:rPr>
            </a:br>
            <a:br>
              <a:rPr lang="uk-UA" sz="3000" b="1" dirty="0">
                <a:solidFill>
                  <a:srgbClr val="FF0000"/>
                </a:solidFill>
              </a:rPr>
            </a:br>
            <a:br>
              <a:rPr lang="uk-UA" sz="3000" b="1" dirty="0">
                <a:solidFill>
                  <a:srgbClr val="FF0000"/>
                </a:solidFill>
              </a:rPr>
            </a:br>
            <a:br>
              <a:rPr lang="uk-UA" sz="3000" b="1" dirty="0">
                <a:solidFill>
                  <a:srgbClr val="FF0000"/>
                </a:solidFill>
              </a:rPr>
            </a:b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13316" name="Рисунок 5">
            <a:extLst>
              <a:ext uri="{FF2B5EF4-FFF2-40B4-BE49-F238E27FC236}">
                <a16:creationId xmlns:a16="http://schemas.microsoft.com/office/drawing/2014/main" id="{C6416F90-A5E9-4230-9E82-874C2236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/>
          <a:stretch>
            <a:fillRect/>
          </a:stretch>
        </p:blipFill>
        <p:spPr bwMode="auto">
          <a:xfrm>
            <a:off x="228600" y="152400"/>
            <a:ext cx="518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33052-80D8-4711-B7C8-6B52311B7E6F}"/>
              </a:ext>
            </a:extLst>
          </p:cNvPr>
          <p:cNvSpPr txBox="1">
            <a:spLocks/>
          </p:cNvSpPr>
          <p:nvPr/>
        </p:nvSpPr>
        <p:spPr bwMode="auto">
          <a:xfrm>
            <a:off x="5562600" y="685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uk-UA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uk-UA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uk-UA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карта розташування локації </a:t>
            </a:r>
            <a:r>
              <a:rPr lang="uk-UA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“Лайдацька</a:t>
            </a:r>
            <a:r>
              <a:rPr lang="uk-UA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гора”</a:t>
            </a:r>
            <a:br>
              <a:rPr lang="uk-UA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uk-UA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uk-UA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uk-UA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uk-UA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C:\Users\Ego\Downloads\photo_5411402306559266913_w.jpg">
            <a:extLst>
              <a:ext uri="{FF2B5EF4-FFF2-40B4-BE49-F238E27FC236}">
                <a16:creationId xmlns:a16="http://schemas.microsoft.com/office/drawing/2014/main" id="{9CF3109D-DABB-4EE2-869A-027F01E46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9001" r="16173" b="7259"/>
          <a:stretch>
            <a:fillRect/>
          </a:stretch>
        </p:blipFill>
        <p:spPr bwMode="auto">
          <a:xfrm>
            <a:off x="4648200" y="24384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427D3A-BDC6-4E97-B7B9-A04635E89487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01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Відновлення зимівника повстанців на Лайдацькій горі за допомогою </a:t>
            </a:r>
          </a:p>
          <a:p>
            <a:pPr algn="ctr">
              <a:defRPr/>
            </a:pP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моделювання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9F32187-2304-463E-B0C4-89590DD8FDC3}"/>
              </a:ext>
            </a:extLst>
          </p:cNvPr>
          <p:cNvSpPr txBox="1">
            <a:spLocks/>
          </p:cNvSpPr>
          <p:nvPr/>
        </p:nvSpPr>
        <p:spPr bwMode="auto">
          <a:xfrm>
            <a:off x="1371600" y="16002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Схематичне зображення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9ED58E-3CE0-4389-9942-040A0DA5F8BD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342" name="Рисунок 1">
            <a:extLst>
              <a:ext uri="{FF2B5EF4-FFF2-40B4-BE49-F238E27FC236}">
                <a16:creationId xmlns:a16="http://schemas.microsoft.com/office/drawing/2014/main" id="{75802EA1-394F-4BC2-B489-BE5CEDC2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4148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E59A60-3046-4C22-8FA7-8C5E2AEB708D}"/>
              </a:ext>
            </a:extLst>
          </p:cNvPr>
          <p:cNvSpPr txBox="1">
            <a:spLocks/>
          </p:cNvSpPr>
          <p:nvPr/>
        </p:nvSpPr>
        <p:spPr bwMode="auto">
          <a:xfrm>
            <a:off x="5410200" y="1676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uk-UA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модель</a:t>
            </a:r>
          </a:p>
        </p:txBody>
      </p:sp>
      <p:sp>
        <p:nvSpPr>
          <p:cNvPr id="14344" name="Прямоугольник 4">
            <a:extLst>
              <a:ext uri="{FF2B5EF4-FFF2-40B4-BE49-F238E27FC236}">
                <a16:creationId xmlns:a16="http://schemas.microsoft.com/office/drawing/2014/main" id="{9E633306-A237-44B4-9F6B-3CAA4013B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76800"/>
            <a:ext cx="533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600"/>
              <a:t>1-резервний вихід          8-продуктовий склад</a:t>
            </a:r>
            <a:endParaRPr lang="ru-RU" altLang="uk-UA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600"/>
              <a:t>2-колодязь                     9-приміщення казарми</a:t>
            </a:r>
            <a:endParaRPr lang="ru-RU" altLang="uk-UA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600"/>
              <a:t>3-коридор                      10-димохід</a:t>
            </a:r>
            <a:endParaRPr lang="ru-RU" altLang="uk-UA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600"/>
              <a:t>4-склад(стайня)              11-віддушини</a:t>
            </a:r>
            <a:endParaRPr lang="ru-RU" altLang="uk-UA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600"/>
              <a:t>5-стіл і 2-лави                 12-вхід-вихід</a:t>
            </a:r>
            <a:endParaRPr lang="ru-RU" altLang="uk-UA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600"/>
              <a:t>6-нари                            13-вбиральня</a:t>
            </a:r>
            <a:endParaRPr lang="ru-RU" altLang="uk-UA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600"/>
              <a:t>7-піч з грубою</a:t>
            </a:r>
            <a:endParaRPr lang="ru-RU" altLang="uk-UA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64A71-E39A-40CF-82EE-012E4DF1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4343400" cy="1066800"/>
          </a:xfrm>
        </p:spPr>
        <p:txBody>
          <a:bodyPr/>
          <a:lstStyle/>
          <a:p>
            <a:pPr>
              <a:defRPr/>
            </a:pPr>
            <a:r>
              <a:rPr lang="uk-UA" dirty="0">
                <a:solidFill>
                  <a:srgbClr val="FF0000"/>
                </a:solidFill>
                <a:latin typeface="Segoe Print" pitchFamily="2" charset="0"/>
              </a:rPr>
              <a:t>Висновки</a:t>
            </a:r>
            <a:r>
              <a:rPr lang="uk-UA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3764149-276F-4A6C-AC01-81C2C5312321}"/>
              </a:ext>
            </a:extLst>
          </p:cNvPr>
          <p:cNvSpPr txBox="1">
            <a:spLocks/>
          </p:cNvSpPr>
          <p:nvPr/>
        </p:nvSpPr>
        <p:spPr bwMode="auto">
          <a:xfrm>
            <a:off x="609600" y="1219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uk-UA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В ході нашої роботи ми дослідили життя та побут вояків УПА, що діяли на теренах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Дубровиччини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. Прослідкували бойовий шлях загону ім.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Колодзінського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  (спираючись на звіт  писаря загону на псевдо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“Ярко”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). Дізналися про взаємовідносини між повстанцями та місцевим населенням, проаналізувавши 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інтерв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`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ю зі  стрільцем першої чоти загону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Колодзінського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 мешканцем, на той час, с.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Кураш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Дубровицького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 району Степаном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Бакунцем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.</a:t>
            </a:r>
          </a:p>
          <a:p>
            <a:pPr algn="just">
              <a:defRPr/>
            </a:pP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	На основі зібраного матеріалу варто зробити висновок, що борючись на два фронти, українські повстанці не здавалися і  вірили у перемогу. Вони дбали про незалежність своєї держави і ми не маємо морального права віддати цю незалежність.</a:t>
            </a:r>
          </a:p>
          <a:p>
            <a:pPr algn="just">
              <a:defRPr/>
            </a:pP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	Створили інформаційно-екскурсійний буклет.</a:t>
            </a:r>
          </a:p>
          <a:p>
            <a:pPr algn="just">
              <a:defRPr/>
            </a:pP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	Створили 3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D 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моделі криївки та зимівника, що знаходилися у лісах </a:t>
            </a:r>
            <a:r>
              <a:rPr lang="uk-UA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Дубровиччини</a:t>
            </a: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. </a:t>
            </a:r>
          </a:p>
          <a:p>
            <a:pPr algn="just">
              <a:defRPr/>
            </a:pP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	Саме такий спосіб донесення історії дозволяє</a:t>
            </a:r>
          </a:p>
          <a:p>
            <a:pPr algn="just">
              <a:defRPr/>
            </a:pP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 краще розуміти життя повстанців та підвищити</a:t>
            </a:r>
          </a:p>
          <a:p>
            <a:pPr algn="just">
              <a:defRPr/>
            </a:pPr>
            <a:r>
              <a:rPr lang="uk-UA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 інтерес до вивчення історії рідного краю. 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  <a:endParaRPr lang="uk-UA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5364" name="Picture 5" descr="Організація українських націоналістів — Вікіпедія">
            <a:extLst>
              <a:ext uri="{FF2B5EF4-FFF2-40B4-BE49-F238E27FC236}">
                <a16:creationId xmlns:a16="http://schemas.microsoft.com/office/drawing/2014/main" id="{CC93F7F7-8999-4CD7-B4E4-80051F5F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930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Організація українських націоналістів революційна — Вікіпедія">
            <a:extLst>
              <a:ext uri="{FF2B5EF4-FFF2-40B4-BE49-F238E27FC236}">
                <a16:creationId xmlns:a16="http://schemas.microsoft.com/office/drawing/2014/main" id="{6161255E-CF78-40BC-A78D-24166722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У краєзнавчому музеї відкриється виставка «УПА – відповідь нескореного  народу» - Гречка - Новини Кропивницький">
            <a:extLst>
              <a:ext uri="{FF2B5EF4-FFF2-40B4-BE49-F238E27FC236}">
                <a16:creationId xmlns:a16="http://schemas.microsoft.com/office/drawing/2014/main" id="{6768B524-3F4F-4CDA-B412-0BACC25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6BC62-B5D2-43D4-B0BF-A0177442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6400800" cy="1371600"/>
          </a:xfrm>
        </p:spPr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FF0000"/>
                </a:solidFill>
                <a:latin typeface="Segoe Print" pitchFamily="2" charset="0"/>
              </a:rPr>
              <a:t>Список використаної літератури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1225F7-7BF3-4510-82A1-8D74E08A7726}"/>
              </a:ext>
            </a:extLst>
          </p:cNvPr>
          <p:cNvSpPr txBox="1">
            <a:spLocks/>
          </p:cNvSpPr>
          <p:nvPr/>
        </p:nvSpPr>
        <p:spPr bwMode="auto">
          <a:xfrm>
            <a:off x="762000" y="19050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uk-UA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endParaRPr lang="uk-UA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endParaRPr lang="uk-UA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r>
              <a:rPr lang="uk-UA" dirty="0">
                <a:solidFill>
                  <a:srgbClr val="000000"/>
                </a:solidFill>
                <a:latin typeface="Segoe Print" pitchFamily="2" charset="0"/>
              </a:rPr>
              <a:t>1. Г. Касьянов. До питання про ідеологію Організації українських націоналістів.	URL:</a:t>
            </a:r>
          </a:p>
          <a:p>
            <a:pPr eaLnBrk="1" hangingPunct="1">
              <a:defRPr/>
            </a:pPr>
            <a:r>
              <a:rPr lang="uk-UA" dirty="0">
                <a:solidFill>
                  <a:srgbClr val="000000"/>
                </a:solidFill>
                <a:latin typeface="Segoe Print" pitchFamily="2" charset="0"/>
                <a:hlinkClick r:id="rId2"/>
              </a:rPr>
              <a:t>http://www.istpravda.com.ua/research/2012/01/16/55531/</a:t>
            </a:r>
            <a:r>
              <a:rPr lang="uk-UA" dirty="0">
                <a:solidFill>
                  <a:srgbClr val="000000"/>
                </a:solidFill>
                <a:latin typeface="Segoe Print" pitchFamily="2" charset="0"/>
              </a:rPr>
              <a:t>	</a:t>
            </a:r>
          </a:p>
          <a:p>
            <a:pPr eaLnBrk="1" hangingPunct="1">
              <a:defRPr/>
            </a:pPr>
            <a:r>
              <a:rPr lang="uk-UA" dirty="0">
                <a:solidFill>
                  <a:srgbClr val="000000"/>
                </a:solidFill>
                <a:latin typeface="Segoe Print" pitchFamily="2" charset="0"/>
              </a:rPr>
              <a:t>2. 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Постанови ІІ Великого Збору ОУН. URL: 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  <a:hlinkClick r:id="rId3"/>
              </a:rPr>
              <a:t>https://web.archive.org/web/20181123213038/</a:t>
            </a:r>
            <a:endParaRPr lang="uk-UA" sz="1600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rgbClr val="000000"/>
                </a:solidFill>
                <a:latin typeface="Segoe Print" pitchFamily="2" charset="0"/>
                <a:hlinkClick r:id="rId4"/>
              </a:rPr>
              <a:t>http://history.org.ua/LiberU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 </a:t>
            </a:r>
          </a:p>
          <a:p>
            <a:pPr eaLnBrk="1" hangingPunct="1">
              <a:defRPr/>
            </a:pPr>
            <a:endParaRPr lang="uk-UA" sz="1600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3. В. Мозоль </a:t>
            </a:r>
            <a:r>
              <a:rPr lang="uk-UA" sz="1600" dirty="0" err="1">
                <a:solidFill>
                  <a:srgbClr val="000000"/>
                </a:solidFill>
                <a:latin typeface="Segoe Print" pitchFamily="2" charset="0"/>
              </a:rPr>
              <a:t>“Лайдака”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. </a:t>
            </a:r>
            <a:r>
              <a:rPr lang="uk-UA" sz="1600" dirty="0" err="1">
                <a:solidFill>
                  <a:srgbClr val="000000"/>
                </a:solidFill>
                <a:latin typeface="Segoe Print" pitchFamily="2" charset="0"/>
              </a:rPr>
              <a:t>Хроніка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, звіти і накази загону УПА.</a:t>
            </a:r>
          </a:p>
          <a:p>
            <a:pPr eaLnBrk="1" hangingPunct="1">
              <a:defRPr/>
            </a:pPr>
            <a:endParaRPr lang="uk-UA" sz="1600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4. В. Мозоль “ ОУН-УПА на теренах </a:t>
            </a:r>
            <a:r>
              <a:rPr lang="uk-UA" sz="1600" dirty="0" err="1">
                <a:solidFill>
                  <a:srgbClr val="000000"/>
                </a:solidFill>
                <a:latin typeface="Segoe Print" pitchFamily="2" charset="0"/>
              </a:rPr>
              <a:t>Дубровиччини”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.</a:t>
            </a:r>
          </a:p>
          <a:p>
            <a:pPr eaLnBrk="1" hangingPunct="1">
              <a:defRPr/>
            </a:pPr>
            <a:endParaRPr lang="uk-UA" sz="1600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5. О. </a:t>
            </a:r>
            <a:r>
              <a:rPr lang="uk-UA" sz="1600" dirty="0" err="1">
                <a:solidFill>
                  <a:srgbClr val="000000"/>
                </a:solidFill>
                <a:latin typeface="Segoe Print" pitchFamily="2" charset="0"/>
              </a:rPr>
              <a:t>Мануйлик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Segoe Print" pitchFamily="2" charset="0"/>
              </a:rPr>
              <a:t>“Бої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 УПА в </a:t>
            </a:r>
            <a:r>
              <a:rPr lang="uk-UA" sz="1600" dirty="0" err="1">
                <a:solidFill>
                  <a:srgbClr val="000000"/>
                </a:solidFill>
                <a:latin typeface="Segoe Print" pitchFamily="2" charset="0"/>
              </a:rPr>
              <a:t>надслучанських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Segoe Print" pitchFamily="2" charset="0"/>
              </a:rPr>
              <a:t>лісах”</a:t>
            </a:r>
            <a:r>
              <a:rPr lang="uk-UA" sz="1600" dirty="0">
                <a:solidFill>
                  <a:srgbClr val="000000"/>
                </a:solidFill>
                <a:latin typeface="Segoe Print" pitchFamily="2" charset="0"/>
              </a:rPr>
              <a:t>.</a:t>
            </a:r>
          </a:p>
          <a:p>
            <a:pPr eaLnBrk="1" hangingPunct="1">
              <a:defRPr/>
            </a:pPr>
            <a:endParaRPr lang="uk-UA" dirty="0"/>
          </a:p>
          <a:p>
            <a:pPr eaLnBrk="1" hangingPunct="1">
              <a:defRPr/>
            </a:pPr>
            <a:endParaRPr lang="uk-UA" dirty="0">
              <a:solidFill>
                <a:srgbClr val="000000"/>
              </a:solidFill>
              <a:latin typeface="Segoe Print" pitchFamily="2" charset="0"/>
            </a:endParaRPr>
          </a:p>
          <a:p>
            <a:pPr eaLnBrk="1" hangingPunct="1">
              <a:defRPr/>
            </a:pPr>
            <a:endParaRPr lang="uk-UA" dirty="0">
              <a:solidFill>
                <a:srgbClr val="000000"/>
              </a:solidFill>
              <a:latin typeface="Segoe Print" pitchFamily="2" charset="0"/>
            </a:endParaRPr>
          </a:p>
          <a:p>
            <a:pPr>
              <a:defRPr/>
            </a:pPr>
            <a:r>
              <a:rPr lang="uk-UA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</a:p>
        </p:txBody>
      </p:sp>
      <p:pic>
        <p:nvPicPr>
          <p:cNvPr id="16388" name="Picture 7" descr="На Волині знайшли унікальну агітку УПА | Всеукраїнська незалежна  суспільно-громадська газета &quot;Козацький край&quot;">
            <a:extLst>
              <a:ext uri="{FF2B5EF4-FFF2-40B4-BE49-F238E27FC236}">
                <a16:creationId xmlns:a16="http://schemas.microsoft.com/office/drawing/2014/main" id="{DB966AF4-9A19-4DB6-BCF1-B1913F21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52400"/>
            <a:ext cx="20240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BF15C-6416-4271-86EB-3E217C84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pPr algn="l">
              <a:defRPr/>
            </a:pPr>
            <a:r>
              <a:rPr lang="uk-UA" sz="2800" b="1" dirty="0">
                <a:solidFill>
                  <a:srgbClr val="FF0000"/>
                </a:solidFill>
                <a:latin typeface="Segoe Print" pitchFamily="2" charset="0"/>
              </a:rPr>
              <a:t>Мета дослідження</a:t>
            </a:r>
            <a:r>
              <a:rPr lang="uk-UA" sz="2800" dirty="0">
                <a:solidFill>
                  <a:srgbClr val="FF0000"/>
                </a:solidFill>
                <a:latin typeface="Segoe Print" pitchFamily="2" charset="0"/>
              </a:rPr>
              <a:t>: </a:t>
            </a:r>
            <a:br>
              <a:rPr lang="uk-UA" sz="2800" dirty="0">
                <a:solidFill>
                  <a:srgbClr val="000000"/>
                </a:solidFill>
                <a:latin typeface="Segoe Print" pitchFamily="2" charset="0"/>
              </a:rPr>
            </a:b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Дослідити діяльність вояків УПА на </a:t>
            </a:r>
            <a:r>
              <a:rPr lang="uk-UA" sz="2000" dirty="0" err="1">
                <a:solidFill>
                  <a:srgbClr val="000000"/>
                </a:solidFill>
                <a:latin typeface="Segoe Print" pitchFamily="2" charset="0"/>
              </a:rPr>
              <a:t>Дубровиччині</a:t>
            </a: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, їх побут, звичаї та заслуги перед батьківщиною.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905FB0E-5594-494D-8BD3-6608CC09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uk-UA" sz="2800" b="1" dirty="0">
                <a:solidFill>
                  <a:srgbClr val="FF0000"/>
                </a:solidFill>
                <a:latin typeface="Segoe Print" pitchFamily="2" charset="0"/>
              </a:rPr>
              <a:t>  Відповідно до мети роботи вирішити такі завдання: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    1. Узагальнити відомості про життя вояків УПА, що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       діяли на теренах </a:t>
            </a:r>
            <a:r>
              <a:rPr lang="uk-UA" sz="2000" dirty="0" err="1">
                <a:solidFill>
                  <a:srgbClr val="000000"/>
                </a:solidFill>
                <a:latin typeface="Segoe Print" pitchFamily="2" charset="0"/>
              </a:rPr>
              <a:t>Дубровиччини</a:t>
            </a: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    2. На прикладі формування УПА довести про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        необхідність готовності захищати рідну землю.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    3. </a:t>
            </a:r>
            <a:r>
              <a:rPr lang="uk-UA" sz="2000" dirty="0" err="1">
                <a:solidFill>
                  <a:srgbClr val="000000"/>
                </a:solidFill>
                <a:latin typeface="Segoe Print" pitchFamily="2" charset="0"/>
              </a:rPr>
              <a:t>Візуалізувати</a:t>
            </a: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 побут вояків Української повстанської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000" dirty="0">
                <a:solidFill>
                  <a:srgbClr val="000000"/>
                </a:solidFill>
                <a:latin typeface="Segoe Print" pitchFamily="2" charset="0"/>
              </a:rPr>
              <a:t>      армії за допомогою доповненої реальності.</a:t>
            </a:r>
          </a:p>
          <a:p>
            <a:pPr>
              <a:defRPr/>
            </a:pPr>
            <a:endParaRPr lang="uk-UA" sz="28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2F80A-AE94-4841-B5E1-DB0868C8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099" name="Picture 20" descr="http://on2.docdat.com/tw_files2/urls_33/14/d-13409/13409_html_7f5dc15f.png">
            <a:extLst>
              <a:ext uri="{FF2B5EF4-FFF2-40B4-BE49-F238E27FC236}">
                <a16:creationId xmlns:a16="http://schemas.microsoft.com/office/drawing/2014/main" id="{AB78FE36-50F0-4A6C-B440-884F4780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4005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6" descr="http://www.warstar.info/upa/upa.jpg">
            <a:extLst>
              <a:ext uri="{FF2B5EF4-FFF2-40B4-BE49-F238E27FC236}">
                <a16:creationId xmlns:a16="http://schemas.microsoft.com/office/drawing/2014/main" id="{D4886E6A-DECA-4B56-834E-4C5B6955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/>
          <a:stretch>
            <a:fillRect/>
          </a:stretch>
        </p:blipFill>
        <p:spPr bwMode="auto">
          <a:xfrm>
            <a:off x="4724400" y="381000"/>
            <a:ext cx="403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http://on2.docdat.com/tw_files2/urls_33/14/d-13409/13409_html_7f5dc15f.png">
            <a:extLst>
              <a:ext uri="{FF2B5EF4-FFF2-40B4-BE49-F238E27FC236}">
                <a16:creationId xmlns:a16="http://schemas.microsoft.com/office/drawing/2014/main" id="{94F96B12-21E1-477D-8BE6-713E6DF8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3B56B-D804-4183-A323-793245E7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709DE3-5FED-45FC-B0E7-5E16F772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pic>
        <p:nvPicPr>
          <p:cNvPr id="5125" name="Picture 2" descr="http://vkurse.ua/i/2009-09/vtoraya-mirovaya-voyna.jpg">
            <a:extLst>
              <a:ext uri="{FF2B5EF4-FFF2-40B4-BE49-F238E27FC236}">
                <a16:creationId xmlns:a16="http://schemas.microsoft.com/office/drawing/2014/main" id="{A91CAECE-4489-497C-AD56-13C217E7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http://waking-up.org/wp-content/uploads/2012/09/swastika_03.gif">
            <a:extLst>
              <a:ext uri="{FF2B5EF4-FFF2-40B4-BE49-F238E27FC236}">
                <a16:creationId xmlns:a16="http://schemas.microsoft.com/office/drawing/2014/main" id="{A747C587-08C1-4AE8-A436-35A5F457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http://upload.wikimedia.org/wikipedia/commons/thumb/3/33/Flag_Schutzstaffel.svg/324px-Flag_Schutzstaffel.svg.png">
            <a:extLst>
              <a:ext uri="{FF2B5EF4-FFF2-40B4-BE49-F238E27FC236}">
                <a16:creationId xmlns:a16="http://schemas.microsoft.com/office/drawing/2014/main" id="{880FC771-F5F1-4D69-8C1E-134DDB62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http://image.tsn.ua/media/images2/original/Jun2009/8d0cf7b6ca_133647.jpg">
            <a:extLst>
              <a:ext uri="{FF2B5EF4-FFF2-40B4-BE49-F238E27FC236}">
                <a16:creationId xmlns:a16="http://schemas.microsoft.com/office/drawing/2014/main" id="{A4F8E989-B14B-4FA2-BBC9-2C381C34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9425"/>
            <a:ext cx="5181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 descr="http://upload.wikimedia.org/wikipedia/commons/thumb/f/f6/Emblema_NKVD.svg/150px-Emblema_NKVD.svg.png">
            <a:extLst>
              <a:ext uri="{FF2B5EF4-FFF2-40B4-BE49-F238E27FC236}">
                <a16:creationId xmlns:a16="http://schemas.microsoft.com/office/drawing/2014/main" id="{DF770D9B-64FB-42B5-BB66-5CAFCA6DF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2073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8" descr="http://upload.wikimedia.org/wikipedia/commons/thumb/8/8f/Emblema_KGB.svg/180px-Emblema_KGB.svg.png">
            <a:extLst>
              <a:ext uri="{FF2B5EF4-FFF2-40B4-BE49-F238E27FC236}">
                <a16:creationId xmlns:a16="http://schemas.microsoft.com/office/drawing/2014/main" id="{84B3BAE8-40D2-4C8D-B52F-0F0CF6AA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14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C2CD3D-D2D8-4152-967B-8D9D0B43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1600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uk-UA" b="1">
                <a:solidFill>
                  <a:srgbClr val="FF0000"/>
                </a:solidFill>
              </a:rPr>
              <a:t>УПА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uk-UA" b="1" dirty="0" err="1">
                <a:solidFill>
                  <a:srgbClr val="FF0000"/>
                </a:solidFill>
              </a:rPr>
              <a:t>“Поліська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Січ”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6147" name="Picture 4" descr="http://volyntimes.com.ua/images/news/4d7b84fa4b523_resize250x160.jpg">
            <a:extLst>
              <a:ext uri="{FF2B5EF4-FFF2-40B4-BE49-F238E27FC236}">
                <a16:creationId xmlns:a16="http://schemas.microsoft.com/office/drawing/2014/main" id="{ED094BBB-179A-4E7D-99D2-3E0D3BB56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321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https://fbcdn-profile-a.akamaihd.net/hprofile-ak-prn2/t5/277084_152669608162728_1245009302_n.jpg">
            <a:extLst>
              <a:ext uri="{FF2B5EF4-FFF2-40B4-BE49-F238E27FC236}">
                <a16:creationId xmlns:a16="http://schemas.microsoft.com/office/drawing/2014/main" id="{C8E155FA-4DF6-4545-A826-163CF4BE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https://fbcdn-sphotos-f-a.akamaihd.net/hphotos-ak-frc3/t31/c0.210.851.315/p851x315/471181_359070510829792_1826734844_o.jpg">
            <a:extLst>
              <a:ext uri="{FF2B5EF4-FFF2-40B4-BE49-F238E27FC236}">
                <a16:creationId xmlns:a16="http://schemas.microsoft.com/office/drawing/2014/main" id="{0CCBAC7F-5F7E-4133-9468-7AF37110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590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D087A91C-81A8-47FE-B7AB-CE6042F0B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3505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dirty="0"/>
              <a:t>    </a:t>
            </a:r>
            <a:endParaRPr lang="ru-RU" sz="2400" dirty="0"/>
          </a:p>
        </p:txBody>
      </p:sp>
      <p:pic>
        <p:nvPicPr>
          <p:cNvPr id="7171" name="Picture 5" descr="http://upload.wikimedia.org/wikipedia/commons/4/4e/UPA-structure.PNG">
            <a:extLst>
              <a:ext uri="{FF2B5EF4-FFF2-40B4-BE49-F238E27FC236}">
                <a16:creationId xmlns:a16="http://schemas.microsoft.com/office/drawing/2014/main" id="{1F29F6BE-213F-4DB3-8EC4-129EE660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F:\УПА\436px-ВО_Заграва.jpg">
            <a:extLst>
              <a:ext uri="{FF2B5EF4-FFF2-40B4-BE49-F238E27FC236}">
                <a16:creationId xmlns:a16="http://schemas.microsoft.com/office/drawing/2014/main" id="{F9FDAF8E-6A3B-4C30-9FE3-3FE3B450F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437B2-1357-4E3A-B607-01A1EB69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05400"/>
            <a:ext cx="3352800" cy="1524000"/>
          </a:xfrm>
        </p:spPr>
        <p:txBody>
          <a:bodyPr/>
          <a:lstStyle/>
          <a:p>
            <a:pPr>
              <a:defRPr/>
            </a:pPr>
            <a:r>
              <a:rPr lang="uk-UA" sz="3200" b="1" dirty="0">
                <a:solidFill>
                  <a:srgbClr val="FF0000"/>
                </a:solidFill>
              </a:rPr>
              <a:t>Курган на місці табору</a:t>
            </a:r>
            <a:br>
              <a:rPr lang="uk-UA" sz="3200" b="1" dirty="0">
                <a:solidFill>
                  <a:srgbClr val="FF0000"/>
                </a:solidFill>
              </a:rPr>
            </a:br>
            <a:r>
              <a:rPr lang="uk-UA" sz="3200" b="1" dirty="0" err="1">
                <a:solidFill>
                  <a:srgbClr val="FF0000"/>
                </a:solidFill>
              </a:rPr>
              <a:t>“Коробки”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2" descr="http://poliskasich.org.ua/wp-content/uploads/2011/10/%D0%9C%D0%BE%D0%B3%D0%B8%D0%BB%D0%B0-%D0%9A%D0%BE%D1%80%D0%BE%D0%B1%D0%BA%D0%B8-%D0%BF%D0%BE%D0%B1%D0%BB%D0%B8%D0%B7%D1%83-%D1%81.%D0%91%D1%80%D0%BE%D0%B4%D0%B5%D1%86%D1%8C_%D0%94%D1%83%D0%B1%D1%80%D0%BE%D0%B2%D0%B8%D1%86%D1%8C%D0%BA%D0%BE%D0%B3%D0%BE-%D1%80-%D0%BD%D1%83.jpg">
            <a:extLst>
              <a:ext uri="{FF2B5EF4-FFF2-40B4-BE49-F238E27FC236}">
                <a16:creationId xmlns:a16="http://schemas.microsoft.com/office/drawing/2014/main" id="{27EE1CE5-C922-495D-95D1-9C78A72D9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4000"/>
            <a:ext cx="4953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34100.net/wp-content/uploads/2015/03/72-roki-zahibeli-Korobki-300x225.jpg">
            <a:extLst>
              <a:ext uri="{FF2B5EF4-FFF2-40B4-BE49-F238E27FC236}">
                <a16:creationId xmlns:a16="http://schemas.microsoft.com/office/drawing/2014/main" id="{5BA3E4AF-6057-4693-91ED-21833FA5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7"/>
          <a:stretch>
            <a:fillRect/>
          </a:stretch>
        </p:blipFill>
        <p:spPr bwMode="auto">
          <a:xfrm>
            <a:off x="609600" y="228600"/>
            <a:ext cx="29718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61DD7-D6BA-4FEB-B567-4DDADD46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err="1">
                <a:solidFill>
                  <a:srgbClr val="FF0000"/>
                </a:solidFill>
              </a:rPr>
              <a:t>Бакунець</a:t>
            </a:r>
            <a:r>
              <a:rPr lang="uk-UA" sz="2800" b="1" dirty="0">
                <a:solidFill>
                  <a:srgbClr val="FF0000"/>
                </a:solidFill>
              </a:rPr>
              <a:t> Степан Сидорович “Грушка”  стрілець першої сотні УПА загону ім. </a:t>
            </a:r>
            <a:r>
              <a:rPr lang="uk-UA" sz="2800" b="1" dirty="0" err="1">
                <a:solidFill>
                  <a:srgbClr val="FF0000"/>
                </a:solidFill>
              </a:rPr>
              <a:t>Колодзінського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br>
              <a:rPr lang="uk-UA" sz="2800" dirty="0"/>
            </a:br>
            <a:endParaRPr lang="uk-UA" sz="2800" dirty="0"/>
          </a:p>
        </p:txBody>
      </p:sp>
      <p:pic>
        <p:nvPicPr>
          <p:cNvPr id="9219" name="Picture 2" descr="y_8284073a">
            <a:extLst>
              <a:ext uri="{FF2B5EF4-FFF2-40B4-BE49-F238E27FC236}">
                <a16:creationId xmlns:a16="http://schemas.microsoft.com/office/drawing/2014/main" id="{165A0288-8248-42EF-9034-57385EDC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94613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3B63D-C846-4204-B333-03235891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9600"/>
            <a:ext cx="4572000" cy="2438400"/>
          </a:xfrm>
        </p:spPr>
        <p:txBody>
          <a:bodyPr/>
          <a:lstStyle/>
          <a:p>
            <a:pPr>
              <a:defRPr/>
            </a:pPr>
            <a:r>
              <a:rPr lang="uk-UA" sz="2800" b="1" dirty="0">
                <a:solidFill>
                  <a:srgbClr val="FF0000"/>
                </a:solidFill>
              </a:rPr>
              <a:t>місце поховання 3-х воїнів та командира УПА загону </a:t>
            </a:r>
            <a:r>
              <a:rPr lang="uk-UA" sz="2800" b="1" dirty="0" err="1">
                <a:solidFill>
                  <a:srgbClr val="FF0000"/>
                </a:solidFill>
              </a:rPr>
              <a:t>ім.Колодзінського</a:t>
            </a:r>
            <a:r>
              <a:rPr lang="uk-UA" sz="2800" b="1" dirty="0">
                <a:solidFill>
                  <a:srgbClr val="FF0000"/>
                </a:solidFill>
              </a:rPr>
              <a:t>, Микити Скуби псевдо «Лайдака»</a:t>
            </a:r>
          </a:p>
        </p:txBody>
      </p:sp>
      <p:pic>
        <p:nvPicPr>
          <p:cNvPr id="10243" name="Picture 2" descr="https://pp.vk.me/c10726/u13943411/125628150/y_218e44ff.jpg">
            <a:extLst>
              <a:ext uri="{FF2B5EF4-FFF2-40B4-BE49-F238E27FC236}">
                <a16:creationId xmlns:a16="http://schemas.microsoft.com/office/drawing/2014/main" id="{9AAD6E9D-5EA4-40E7-8F70-0473FC02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pp.vk.me/c10726/u13943411/125628150/y_8e95127e.jpg">
            <a:extLst>
              <a:ext uri="{FF2B5EF4-FFF2-40B4-BE49-F238E27FC236}">
                <a16:creationId xmlns:a16="http://schemas.microsoft.com/office/drawing/2014/main" id="{5ABCED64-DA57-4CE0-A01A-4D785BFF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19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7C260A9-364C-423D-9C92-F53E4BB5B2DE}"/>
              </a:ext>
            </a:extLst>
          </p:cNvPr>
          <p:cNvSpPr txBox="1">
            <a:spLocks/>
          </p:cNvSpPr>
          <p:nvPr/>
        </p:nvSpPr>
        <p:spPr bwMode="auto">
          <a:xfrm>
            <a:off x="6096000" y="22860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С. </a:t>
            </a:r>
            <a:r>
              <a:rPr lang="uk-UA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Літвиці</a:t>
            </a:r>
            <a:endParaRPr lang="uk-UA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1171</TotalTime>
  <Words>546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Segoe Print</vt:lpstr>
      <vt:lpstr>Текстура</vt:lpstr>
      <vt:lpstr>    Віртуальна екскурсія на тему: “Стежками повстанського руху Дубровиччини”  з елементами доповненої реальності  </vt:lpstr>
      <vt:lpstr>Мета дослідження:  Дослідити діяльність вояків УПА на Дубровиччині, їх побут, звичаї та заслуги перед батьківщиною.</vt:lpstr>
      <vt:lpstr>Презентация PowerPoint</vt:lpstr>
      <vt:lpstr>Презентация PowerPoint</vt:lpstr>
      <vt:lpstr>Презентация PowerPoint</vt:lpstr>
      <vt:lpstr>Презентация PowerPoint</vt:lpstr>
      <vt:lpstr>Курган на місці табору “Коробки”</vt:lpstr>
      <vt:lpstr>Бакунець Степан Сидорович “Грушка”  стрілець першої сотні УПА загону ім. Колодзінського  </vt:lpstr>
      <vt:lpstr>місце поховання 3-х воїнів та командира УПА загону ім.Колодзінського, Микити Скуби псевдо «Лайдака»</vt:lpstr>
      <vt:lpstr>Братська могила бійців УПА біля с.Кураш</vt:lpstr>
      <vt:lpstr>Презентация PowerPoint</vt:lpstr>
      <vt:lpstr>   3D модель “Криївка”     </vt:lpstr>
      <vt:lpstr>Презентация PowerPoint</vt:lpstr>
      <vt:lpstr>Висновки </vt:lpstr>
      <vt:lpstr>Список використаної літератури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ИРА</dc:creator>
  <cp:lastModifiedBy>ИРА</cp:lastModifiedBy>
  <cp:revision>103</cp:revision>
  <cp:lastPrinted>1601-01-01T00:00:00Z</cp:lastPrinted>
  <dcterms:created xsi:type="dcterms:W3CDTF">1601-01-01T00:00:00Z</dcterms:created>
  <dcterms:modified xsi:type="dcterms:W3CDTF">2024-04-12T14:29:26Z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