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modernComment_10C_A5B275A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6" r:id="rId1"/>
  </p:sldMasterIdLst>
  <p:notesMasterIdLst>
    <p:notesMasterId r:id="rId14"/>
  </p:notesMasterIdLst>
  <p:sldIdLst>
    <p:sldId id="256" r:id="rId2"/>
    <p:sldId id="257" r:id="rId3"/>
    <p:sldId id="274" r:id="rId4"/>
    <p:sldId id="258" r:id="rId5"/>
    <p:sldId id="267" r:id="rId6"/>
    <p:sldId id="268" r:id="rId7"/>
    <p:sldId id="264" r:id="rId8"/>
    <p:sldId id="269" r:id="rId9"/>
    <p:sldId id="271" r:id="rId10"/>
    <p:sldId id="265" r:id="rId11"/>
    <p:sldId id="266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4F41B8-A144-1FC6-4505-38A5D935E920}" name="Пользователь" initials="П" userId="Пользователь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690"/>
    <a:srgbClr val="260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modernComment_10C_A5B275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1500F1-8958-4FE8-BFB3-49D597D6D223}" authorId="{C24F41B8-A144-1FC6-4505-38A5D935E920}" created="2024-04-13T07:51:15.3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79936160" sldId="268"/>
      <ac:picMk id="6" creationId="{45A33620-3E49-F0A9-062E-EFD333BFFD4F}"/>
    </ac:deMkLst>
    <p188:txBody>
      <a:bodyPr/>
      <a:lstStyle/>
      <a:p>
        <a:r>
          <a:rPr lang="ru-RU"/>
          <a:t>У порожный стакан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93090-14DF-4C33-85E8-E4FC0EC093B1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F77BB-865F-446D-95CE-753767FE3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0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F77BB-865F-446D-95CE-753767FE32C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7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F77BB-865F-446D-95CE-753767FE32C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7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F77BB-865F-446D-95CE-753767FE32C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0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F77BB-865F-446D-95CE-753767FE32C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8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F77BB-865F-446D-95CE-753767FE32C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9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7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771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81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368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0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2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3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7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0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42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7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9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0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3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8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55AF-BF86-45B4-80F2-B277FADAF034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B9A4503-17EE-457F-BB79-C7576AA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0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pidruchnyk.com.ua/1018-syrotyuk-fmzyka-9-klas.html%20%0d3" TargetMode="External"/><Relationship Id="rId7" Type="http://schemas.openxmlformats.org/officeDocument/2006/relationships/hyperlink" Target="https://prom.ua/ua/p1672437288-binokl-vanguard-veo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tockphoto.com/ru/search/2/image-film?phrase=%D0%BF%D0%B5%D1%80%D0%B8%D1%81%D0%BA%D0%BE%D0%BF" TargetMode="External"/><Relationship Id="rId5" Type="http://schemas.openxmlformats.org/officeDocument/2006/relationships/hyperlink" Target="https://uahistory.co/pidruchniki/baryahtar-physics-9-class-2017/16.php" TargetMode="External"/><Relationship Id="rId4" Type="http://schemas.openxmlformats.org/officeDocument/2006/relationships/hyperlink" Target="https://vseosvita.ua/library/povne-vnutrisne-vidbivanna-5668.html" TargetMode="Externa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microsoft.com/office/2018/10/relationships/comments" Target="../comments/modernComment_10C_A5B275A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6D02-9EA0-6164-5920-EEFEBF09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88900"/>
            <a:ext cx="9400340" cy="1771798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«МАН-Юніор Дослідник»,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«Технік-Юніор»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8167-4163-CC8E-A8C9-BB3FDC55C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841500"/>
            <a:ext cx="11142625" cy="2070100"/>
          </a:xfrm>
          <a:solidFill>
            <a:srgbClr val="00B0F0"/>
          </a:solidFill>
        </p:spPr>
        <p:txBody>
          <a:bodyPr anchor="ctr">
            <a:norm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uk-UA" sz="3600" b="1" kern="0" dirty="0">
                <a:solidFill>
                  <a:srgbClr val="20069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Явища </a:t>
            </a:r>
            <a:r>
              <a:rPr lang="uk-UA" sz="3600" b="1" kern="0" dirty="0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3600" b="1" kern="0" dirty="0">
                <a:solidFill>
                  <a:srgbClr val="20069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аломлення та відбивання світла 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uk-UA" sz="3600" b="1" kern="0" dirty="0">
                <a:solidFill>
                  <a:srgbClr val="20069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межі поділу двох середовищ</a:t>
            </a:r>
            <a:endParaRPr lang="ru-RU" sz="24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843B18-CDE1-5D0F-92B8-2B5D5289B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2DD50-5B24-9D53-62EF-3CD2D7FC22A3}"/>
              </a:ext>
            </a:extLst>
          </p:cNvPr>
          <p:cNvSpPr txBox="1"/>
          <p:nvPr/>
        </p:nvSpPr>
        <p:spPr>
          <a:xfrm>
            <a:off x="5689600" y="4000500"/>
            <a:ext cx="6375400" cy="274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ru-RU" sz="20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</a:t>
            </a:r>
            <a:r>
              <a:rPr lang="ru-RU" sz="20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ru-RU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Ходак</a:t>
            </a:r>
            <a:r>
              <a:rPr lang="ru-RU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Таміла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здобувачка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7-А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класу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комунального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закладу «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Харківська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гімназія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110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Харківської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ради»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</a:t>
            </a:r>
            <a:r>
              <a:rPr lang="ru-RU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ru-RU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Уліцька</a:t>
            </a:r>
            <a:r>
              <a:rPr lang="ru-RU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</a:t>
            </a: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Михайлівна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директор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комунального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закладу «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Харківська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гімназія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110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Харківської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ради»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Безродня</a:t>
            </a:r>
            <a:r>
              <a:rPr lang="ru-RU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Тетяна</a:t>
            </a:r>
            <a:r>
              <a:rPr lang="ru-RU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Іванівна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фізики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комунального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закладу «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Харківська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гімназія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110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Харківської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ради»</a:t>
            </a:r>
          </a:p>
        </p:txBody>
      </p:sp>
    </p:spTree>
    <p:extLst>
      <p:ext uri="{BB962C8B-B14F-4D97-AF65-F5344CB8AC3E}">
        <p14:creationId xmlns:p14="http://schemas.microsoft.com/office/powerpoint/2010/main" val="354671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5147-62A2-8E77-D020-9BFB91D7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63" y="244550"/>
            <a:ext cx="7336465" cy="79744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D1578-67C2-9F74-A293-11E72EDFA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4" y="1254642"/>
            <a:ext cx="11164370" cy="4624681"/>
          </a:xfrm>
        </p:spPr>
        <p:txBody>
          <a:bodyPr>
            <a:normAutofit/>
          </a:bodyPr>
          <a:lstStyle/>
          <a:p>
            <a:pPr indent="450215" algn="just">
              <a:spcAft>
                <a:spcPts val="800"/>
              </a:spcAft>
            </a:pP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Експеримент «Фокус з монетою» демонструє явище заломлення світла на межі двох середовищ з різними оптичними густинами, причиною заломлення є різна швидкість поширення світла в різних середовищах.</a:t>
            </a:r>
          </a:p>
          <a:p>
            <a:pPr indent="450215" algn="just">
              <a:spcAft>
                <a:spcPts val="800"/>
              </a:spcAft>
            </a:pPr>
            <a:r>
              <a:rPr lang="uk-UA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Експеримент </a:t>
            </a: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«Водяне дзеркало»  </a:t>
            </a:r>
            <a:r>
              <a:rPr lang="uk-UA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  явище </a:t>
            </a: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повного внутрішнє відбивання світла, під час якого ми </a:t>
            </a: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спостерігаємо повну відсутність заломлення світла</a:t>
            </a: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800"/>
              </a:spcAft>
              <a:buNone/>
            </a:pP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AF79B9-F3DF-9D8B-FFD5-F16C049D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4098" name="Picture 2" descr="смайлики для презентации: 2 тыс изображений найдено в Яндекс Картинках">
            <a:extLst>
              <a:ext uri="{FF2B5EF4-FFF2-40B4-BE49-F238E27FC236}">
                <a16:creationId xmlns:a16="http://schemas.microsoft.com/office/drawing/2014/main" id="{4099923C-0BFD-3D1E-17B7-0873A125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93" y="4928843"/>
            <a:ext cx="3359003" cy="19291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6158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CE77-F3E9-7FB6-3A90-C6CE4858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575" y="145644"/>
            <a:ext cx="9065540" cy="128089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0474D-576A-E66F-B3F7-EB2281CE7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91" y="1318437"/>
            <a:ext cx="10590027" cy="55395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 50 Фізика: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підруч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9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навч.закл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/[В. Г. Бар’яхтар, С. О. Довгий, Ф. Я.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Божинова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 О.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Кірюхіна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]; за ред. В. Г. Бар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яхтара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 О. Довгого.- Харків: Вид-во «Ранок», 2017. – 272 с.: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фот. 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ISBN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978-617-09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Сиротюк В. Д. С40 Фізика: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підруч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9-го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/В. Д. Сиротюк.- Київ: Генеза, 2-17.-248 с.: </a:t>
            </a:r>
            <a:r>
              <a:rPr lang="uk-UA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ISBN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978-966-11-0852-2 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 </a:t>
            </a:r>
            <a:r>
              <a:rPr lang="uk-UA" sz="2800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https://pidruchnyk.com.ua/1018-syrotyuk-fmzyka-9-klas.html </a:t>
            </a:r>
            <a:endParaRPr lang="ru-RU" sz="2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Повне внутрішнє відбивання 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 </a:t>
            </a:r>
            <a:r>
              <a:rPr lang="uk-UA" sz="2800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https://vseosvita.ua/library/povne-vnutrisne-vidbivanna-5668.html</a:t>
            </a:r>
            <a:r>
              <a:rPr lang="uk-UA" sz="2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 </a:t>
            </a:r>
            <a:r>
              <a:rPr lang="ru-RU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Бар’яхтар</a:t>
            </a: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Г. та ін. 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 </a:t>
            </a:r>
            <a:r>
              <a:rPr lang="ru-RU" sz="28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https://uahistory.co/pidruchniki/baryahtar-physics-9-class-2017/16.php</a:t>
            </a:r>
            <a:endParaRPr lang="ru-RU" sz="28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</a:t>
            </a:r>
            <a:r>
              <a:rPr lang="ru-RU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https://www.istockphoto.com/ru/search/2/image-film?phrase=%D0%BF%D0%B5%D1%80%D0%B8%D1%81%D0%BA%D0%BE%D0%BF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https://prom.ua/ua/p1672437288-binokl-vanguard-veo.html</a:t>
            </a:r>
            <a:endParaRPr lang="uk-UA" sz="29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29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Режим доступу: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https://nettech.ua/news/volokonnaja-optika</a:t>
            </a:r>
            <a:endParaRPr lang="ru-RU" sz="29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9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8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2F0709-2351-3FD1-5064-515B42A9A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5" name="Picture 4" descr="Смайлики для презентации">
            <a:extLst>
              <a:ext uri="{FF2B5EF4-FFF2-40B4-BE49-F238E27FC236}">
                <a16:creationId xmlns:a16="http://schemas.microsoft.com/office/drawing/2014/main" id="{9F09B95E-4467-5408-9F4C-30DEF8C59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420" y="5762846"/>
            <a:ext cx="1563870" cy="9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54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B28CA8-EEE5-A045-CBC6-A179D1D8A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4069" y="3359830"/>
            <a:ext cx="658425" cy="4145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E30DE9-B344-6E4F-B110-E94FBBA2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73A37B-EE3E-7F08-56D5-809EADB2C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6342" y="0"/>
            <a:ext cx="1165657" cy="10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8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5D1D-0C55-A94C-031E-6F536EC6B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786" y="1562986"/>
            <a:ext cx="10877107" cy="5295014"/>
          </a:xfrm>
        </p:spPr>
        <p:txBody>
          <a:bodyPr>
            <a:normAutofit fontScale="85000" lnSpcReduction="20000"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домашніх умовах провести досліди з оптики та  пояснити їх  фізичний зміст.</a:t>
            </a:r>
          </a:p>
          <a:p>
            <a:pPr algn="just">
              <a:spcAft>
                <a:spcPts val="800"/>
              </a:spcAft>
            </a:pPr>
            <a:r>
              <a:rPr lang="uk-UA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Завдання:</a:t>
            </a:r>
            <a:endParaRPr lang="uk-UA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Опрацювати теоретичні відомості з теми «Заломлення та відбивання світла на межі поділу двох середовищ».</a:t>
            </a: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досліди з теми «Заломлення світла та відбивання світла на межі поділу двох середовищ».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Дослідити, як світло заломлюється на поверхні води.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 повне відбивання світла.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Пояснити фізичні явища, які використані при проведенні оптичних дослідів.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 практичне значення проведених дослідів.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FBD52-18EF-E35A-2289-0B17E9C8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BBCE43-9DDA-DAB5-3AA4-06052A73F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38883" cy="135033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800"/>
              </a:spcAft>
              <a:buFont typeface="Wingdings 3" charset="2"/>
              <a:buNone/>
            </a:pPr>
            <a:r>
              <a:rPr lang="uk-UA" sz="3600" b="1" kern="0" dirty="0" err="1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3600" b="1" kern="0" dirty="0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«Явища заломлення та відбивання світла </a:t>
            </a:r>
          </a:p>
          <a:p>
            <a:pPr marL="0" indent="0" algn="ctr">
              <a:spcAft>
                <a:spcPts val="800"/>
              </a:spcAft>
              <a:buFont typeface="Wingdings 3" charset="2"/>
              <a:buNone/>
            </a:pPr>
            <a:r>
              <a:rPr lang="uk-UA" sz="3600" b="1" kern="0" dirty="0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межі поділу двох середовищ»</a:t>
            </a:r>
            <a:endParaRPr lang="ru-RU" sz="2400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Смайлик задумчивость">
            <a:extLst>
              <a:ext uri="{FF2B5EF4-FFF2-40B4-BE49-F238E27FC236}">
                <a16:creationId xmlns:a16="http://schemas.microsoft.com/office/drawing/2014/main" id="{38FD0E43-C4E8-45B6-F62B-1C83BFF3D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06" y="5688228"/>
            <a:ext cx="1691463" cy="10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5D1D-0C55-A94C-031E-6F536EC6B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540" y="1562986"/>
            <a:ext cx="8733759" cy="5050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</a:t>
            </a: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  <a:r>
              <a:rPr lang="uk-UA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єкт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дослідження: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заломлення світла на межі поділу двох середовищ.</a:t>
            </a:r>
            <a:endParaRPr lang="uk-UA" sz="2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uk-UA" sz="24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Предмет дослідження: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явища</a:t>
            </a:r>
            <a:r>
              <a:rPr lang="uk-UA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заломлення та повного відбивання світла.</a:t>
            </a:r>
            <a:endParaRPr lang="uk-UA" sz="2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uk-UA" sz="24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Методи дослідження: </a:t>
            </a:r>
            <a:r>
              <a:rPr lang="uk-UA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експериментальні.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FBD52-18EF-E35A-2289-0B17E9C8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BBCE43-9DDA-DAB5-3AA4-06052A73F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38883" cy="135033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800"/>
              </a:spcAft>
              <a:buFont typeface="Wingdings 3" charset="2"/>
              <a:buNone/>
            </a:pPr>
            <a:r>
              <a:rPr lang="uk-UA" sz="3600" b="1" kern="0" dirty="0" err="1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3600" b="1" kern="0" dirty="0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«Явища заломлення та відбивання світла </a:t>
            </a:r>
          </a:p>
          <a:p>
            <a:pPr marL="0" indent="0" algn="ctr">
              <a:spcAft>
                <a:spcPts val="800"/>
              </a:spcAft>
              <a:buFont typeface="Wingdings 3" charset="2"/>
              <a:buNone/>
            </a:pPr>
            <a:r>
              <a:rPr lang="uk-UA" sz="3600" b="1" kern="0" dirty="0">
                <a:solidFill>
                  <a:srgbClr val="20069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межі поділу двох середовищ»</a:t>
            </a:r>
            <a:endParaRPr lang="ru-RU" sz="2400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Смайлик задумчивость">
            <a:extLst>
              <a:ext uri="{FF2B5EF4-FFF2-40B4-BE49-F238E27FC236}">
                <a16:creationId xmlns:a16="http://schemas.microsoft.com/office/drawing/2014/main" id="{D17681A5-42EE-EA8A-16CC-3DF2B1B2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61" y="4582633"/>
            <a:ext cx="3265116" cy="20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5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6A6D-AE56-BD58-012A-61FC65A7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81000"/>
            <a:ext cx="8509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uk-UA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</a:t>
            </a:r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«Фокус із монетою»</a:t>
            </a:r>
            <a:br>
              <a:rPr lang="uk-UA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uk-UA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Матеріали:  </a:t>
            </a:r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чашка, монета, вода.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48BF7D-AEAC-15E4-C1B3-DAD08EBA5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25976" y="2068919"/>
            <a:ext cx="2777367" cy="3811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0486D8-32BD-5495-BA07-1C536319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633" y="1611718"/>
            <a:ext cx="2777367" cy="38111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EC432-6D33-2445-4A74-5DB1311E2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4" name="2_5226760983443163770">
            <a:hlinkClick r:id="" action="ppaction://media"/>
            <a:extLst>
              <a:ext uri="{FF2B5EF4-FFF2-40B4-BE49-F238E27FC236}">
                <a16:creationId xmlns:a16="http://schemas.microsoft.com/office/drawing/2014/main" id="{3E65C636-4403-A90C-41B8-9FE66FC2D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6909" y="2515192"/>
            <a:ext cx="2777367" cy="3811182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59EE1CCC-DE39-D30F-21E2-7BFAC55C08D3}"/>
              </a:ext>
            </a:extLst>
          </p:cNvPr>
          <p:cNvSpPr/>
          <p:nvPr/>
        </p:nvSpPr>
        <p:spPr>
          <a:xfrm>
            <a:off x="5765800" y="4749800"/>
            <a:ext cx="1282700" cy="698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6480029-0BE5-D624-061D-03C0C0FFA782}"/>
              </a:ext>
            </a:extLst>
          </p:cNvPr>
          <p:cNvSpPr/>
          <p:nvPr/>
        </p:nvSpPr>
        <p:spPr>
          <a:xfrm>
            <a:off x="8991600" y="4203700"/>
            <a:ext cx="1282700" cy="698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692F03FD-7977-F504-C5D1-69FC68C3B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36" y="2933701"/>
            <a:ext cx="2650164" cy="3771900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9EE6DD2C-385F-D21C-A14B-A00767BB1075}"/>
              </a:ext>
            </a:extLst>
          </p:cNvPr>
          <p:cNvSpPr/>
          <p:nvPr/>
        </p:nvSpPr>
        <p:spPr>
          <a:xfrm>
            <a:off x="2578100" y="5308600"/>
            <a:ext cx="1282700" cy="698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31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0B57-B7F0-4888-0D39-8BB67238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970" y="260203"/>
            <a:ext cx="8854264" cy="9398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«Фокус із монетою»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D1030-AD80-742F-E0F7-291D5231589A}"/>
              </a:ext>
            </a:extLst>
          </p:cNvPr>
          <p:cNvSpPr txBox="1"/>
          <p:nvPr/>
        </p:nvSpPr>
        <p:spPr>
          <a:xfrm>
            <a:off x="1743740" y="1658680"/>
            <a:ext cx="5061097" cy="485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endParaRPr lang="uk-UA" sz="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Висновок: </a:t>
            </a:r>
          </a:p>
          <a:p>
            <a:pPr algn="just">
              <a:spcAft>
                <a:spcPts val="800"/>
              </a:spcAft>
            </a:pPr>
            <a:r>
              <a:rPr lang="uk-UA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переході світла з повітря у воду, на межі поділу двох середовищ, що мають різну оптичну густину, відбувається заломлення променів світла.</a:t>
            </a:r>
            <a:endParaRPr lang="ru-RU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56AA3-4EBE-6D3F-810E-F72C260A8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6D50606-12AB-0E24-B29E-424FC77F8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07" y="2122966"/>
            <a:ext cx="4623612" cy="4041414"/>
          </a:xfrm>
        </p:spPr>
      </p:pic>
    </p:spTree>
    <p:extLst>
      <p:ext uri="{BB962C8B-B14F-4D97-AF65-F5344CB8AC3E}">
        <p14:creationId xmlns:p14="http://schemas.microsoft.com/office/powerpoint/2010/main" val="244380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4EBA-46B9-654D-F2C8-B1F5A5CC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0" y="0"/>
            <a:ext cx="7670800" cy="1333500"/>
          </a:xfrm>
          <a:solidFill>
            <a:srgbClr val="00B0F0"/>
          </a:solidFill>
        </p:spPr>
        <p:txBody>
          <a:bodyPr anchor="ctr"/>
          <a:lstStyle/>
          <a:p>
            <a:pPr algn="ctr"/>
            <a:r>
              <a:rPr lang="uk-UA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 «Водяне дзеркало»</a:t>
            </a:r>
            <a:endParaRPr lang="ru-RU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44045A-0E3C-58AF-0603-85F829285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2897306"/>
            <a:ext cx="2755900" cy="3566994"/>
          </a:xfrm>
        </p:spPr>
      </p:pic>
      <p:pic>
        <p:nvPicPr>
          <p:cNvPr id="6" name="Picture 5" descr="Изображение выглядит как человек, Человеческое лицо, одежда, пить&#10;&#10;Автоматически созданное описание">
            <a:extLst>
              <a:ext uri="{FF2B5EF4-FFF2-40B4-BE49-F238E27FC236}">
                <a16:creationId xmlns:a16="http://schemas.microsoft.com/office/drawing/2014/main" id="{45A33620-3E49-F0A9-062E-EFD333BF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1" y="3298292"/>
            <a:ext cx="2832100" cy="35597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AC9E1-EF1F-4299-C41E-203F1108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0F32685-A1C3-26BE-7EB7-3F6021B42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3" y="2494053"/>
            <a:ext cx="2689557" cy="3551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E3CAB-3E5F-75E4-2E03-7FAF1F803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55" y="1898101"/>
            <a:ext cx="2661145" cy="3651799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37BFF694-0F62-B159-A0FD-7F46DC1CA9BF}"/>
              </a:ext>
            </a:extLst>
          </p:cNvPr>
          <p:cNvSpPr/>
          <p:nvPr/>
        </p:nvSpPr>
        <p:spPr>
          <a:xfrm>
            <a:off x="2628900" y="5588000"/>
            <a:ext cx="1282700" cy="6985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D82AA82B-0444-207E-9031-489F2012EF8B}"/>
              </a:ext>
            </a:extLst>
          </p:cNvPr>
          <p:cNvSpPr/>
          <p:nvPr/>
        </p:nvSpPr>
        <p:spPr>
          <a:xfrm>
            <a:off x="5651500" y="4991100"/>
            <a:ext cx="1282700" cy="6985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8932C32-7167-167B-7CDC-DEA71AAA8CA2}"/>
              </a:ext>
            </a:extLst>
          </p:cNvPr>
          <p:cNvSpPr/>
          <p:nvPr/>
        </p:nvSpPr>
        <p:spPr>
          <a:xfrm>
            <a:off x="8623300" y="4305300"/>
            <a:ext cx="1282700" cy="6985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5A745-BE07-2F1F-CB10-EA5FC6CCB0D5}"/>
              </a:ext>
            </a:extLst>
          </p:cNvPr>
          <p:cNvSpPr txBox="1"/>
          <p:nvPr/>
        </p:nvSpPr>
        <p:spPr>
          <a:xfrm>
            <a:off x="381000" y="1219200"/>
            <a:ext cx="8813800" cy="122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ручка;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прозора склянка, наполовину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водою.</a:t>
            </a:r>
          </a:p>
        </p:txBody>
      </p:sp>
    </p:spTree>
    <p:extLst>
      <p:ext uri="{BB962C8B-B14F-4D97-AF65-F5344CB8AC3E}">
        <p14:creationId xmlns:p14="http://schemas.microsoft.com/office/powerpoint/2010/main" val="27799361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BC31A-9327-016E-1C66-068C85AC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516" y="1446028"/>
            <a:ext cx="9899096" cy="446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Висновок: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uk-UA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Спостережуване явище можна пояснити відсутністю заломлення світла - повним внутрішнім відбиванням світла.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C32DA9-86BD-C767-AADE-326CE42C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39" y="0"/>
            <a:ext cx="1483562" cy="1339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3C8862-4EAD-0D0A-1F8B-756BA840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83" y="3472453"/>
            <a:ext cx="4843720" cy="32366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0CFE01-D75B-836E-FFE4-88357CA70D10}"/>
              </a:ext>
            </a:extLst>
          </p:cNvPr>
          <p:cNvSpPr txBox="1">
            <a:spLocks/>
          </p:cNvSpPr>
          <p:nvPr/>
        </p:nvSpPr>
        <p:spPr>
          <a:xfrm>
            <a:off x="2158114" y="0"/>
            <a:ext cx="7670800" cy="13335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 «Водяне дзеркало»</a:t>
            </a:r>
            <a:endParaRPr lang="ru-RU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83B935-C608-E63A-5B4B-E89DF20CB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7"/>
          <a:stretch/>
        </p:blipFill>
        <p:spPr bwMode="auto">
          <a:xfrm>
            <a:off x="7893261" y="3477736"/>
            <a:ext cx="4121529" cy="324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6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01FA-41ED-A1EE-D836-ECC9718D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81" y="10750"/>
            <a:ext cx="9607015" cy="1522385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повного відбивання світла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C983-0A08-93A9-6AD7-6A7FBB63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616688"/>
            <a:ext cx="11121656" cy="36044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Волоконна оптика: </a:t>
            </a:r>
          </a:p>
          <a:p>
            <a:pPr marL="0" indent="0">
              <a:buNone/>
            </a:pPr>
            <a:endParaRPr lang="uk-UA" sz="28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світловоди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</a:p>
          <a:p>
            <a:pPr marL="0" indent="0">
              <a:buNone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1340F-DB73-163F-CF56-F25E60F6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44" y="1438507"/>
            <a:ext cx="4918442" cy="2453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0E318-A5DB-4AF4-6438-023FBAFD1B6A}"/>
              </a:ext>
            </a:extLst>
          </p:cNvPr>
          <p:cNvSpPr txBox="1"/>
          <p:nvPr/>
        </p:nvSpPr>
        <p:spPr>
          <a:xfrm rot="10800000" flipV="1">
            <a:off x="2477386" y="3865409"/>
            <a:ext cx="458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https://nettech.ua/news/volokonnaja-optika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74A3D-4557-5A2C-184D-F05ECF77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595" y="0"/>
            <a:ext cx="1155406" cy="1043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02B3E5-C4FC-E90E-A4C0-7ADAAF789A9D}"/>
              </a:ext>
            </a:extLst>
          </p:cNvPr>
          <p:cNvSpPr txBox="1"/>
          <p:nvPr/>
        </p:nvSpPr>
        <p:spPr>
          <a:xfrm>
            <a:off x="7666074" y="3094074"/>
            <a:ext cx="4306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292B2C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Оптоволоконний</a:t>
            </a:r>
            <a:r>
              <a:rPr lang="ru-RU" b="1" i="0" dirty="0">
                <a:solidFill>
                  <a:srgbClr val="292B2C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кабель</a:t>
            </a:r>
            <a:endParaRPr lang="ru-RU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F4E78A-0D0D-379B-4A8A-154F1F682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55" y="1150198"/>
            <a:ext cx="3633123" cy="19205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077365-F78D-C305-A8F1-95BE908D762B}"/>
              </a:ext>
            </a:extLst>
          </p:cNvPr>
          <p:cNvSpPr txBox="1"/>
          <p:nvPr/>
        </p:nvSpPr>
        <p:spPr>
          <a:xfrm>
            <a:off x="7623543" y="3359889"/>
            <a:ext cx="4096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https://uahistory.co/pidruchniki/baryahtar-physics-9-class-2017/16.php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9B1539-5309-796F-2D7E-8CAC1A44C184}"/>
              </a:ext>
            </a:extLst>
          </p:cNvPr>
          <p:cNvSpPr txBox="1"/>
          <p:nvPr/>
        </p:nvSpPr>
        <p:spPr>
          <a:xfrm>
            <a:off x="3104708" y="4880345"/>
            <a:ext cx="3125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Декоративний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світильник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світловодами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432F083-4AF3-944D-288E-4A78435A0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6" y="4380282"/>
            <a:ext cx="2867296" cy="24777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6AF80E3-692A-7A8B-B4E5-61FB23DFFB60}"/>
              </a:ext>
            </a:extLst>
          </p:cNvPr>
          <p:cNvSpPr txBox="1"/>
          <p:nvPr/>
        </p:nvSpPr>
        <p:spPr>
          <a:xfrm>
            <a:off x="3115341" y="5528930"/>
            <a:ext cx="3115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https://uahistory.co/pidruchniki/baryahtar-physics-9-class-2017/16.php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41AA4D-950E-92A9-5C2C-6E05987B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8" y="4263656"/>
            <a:ext cx="3427340" cy="25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9EB74-3824-B387-4BE7-E5AA94540C2D}"/>
              </a:ext>
            </a:extLst>
          </p:cNvPr>
          <p:cNvSpPr txBox="1"/>
          <p:nvPr/>
        </p:nvSpPr>
        <p:spPr>
          <a:xfrm>
            <a:off x="9601201" y="4306185"/>
            <a:ext cx="2122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Світильник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потолочний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світлодіодний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лед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A6955-C100-1687-2927-404953BCE707}"/>
              </a:ext>
            </a:extLst>
          </p:cNvPr>
          <p:cNvSpPr txBox="1"/>
          <p:nvPr/>
        </p:nvSpPr>
        <p:spPr>
          <a:xfrm>
            <a:off x="9664993" y="5411972"/>
            <a:ext cx="2392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https://bigl.ua/ua/p1616200172-lyustry-potolochnye-svetodiodnye</a:t>
            </a:r>
          </a:p>
        </p:txBody>
      </p:sp>
    </p:spTree>
    <p:extLst>
      <p:ext uri="{BB962C8B-B14F-4D97-AF65-F5344CB8AC3E}">
        <p14:creationId xmlns:p14="http://schemas.microsoft.com/office/powerpoint/2010/main" val="39860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01FA-41ED-A1EE-D836-ECC9718D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9" y="10750"/>
            <a:ext cx="10648168" cy="1116301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явища повного відбивання світла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C983-0A08-93A9-6AD7-6A7FBB63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01749"/>
            <a:ext cx="11887200" cy="58798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uk-UA" sz="33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Волоконно</a:t>
            </a:r>
            <a:r>
              <a:rPr lang="uk-UA" sz="33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-оптичні прилади</a:t>
            </a:r>
          </a:p>
          <a:p>
            <a:pPr marL="0" indent="0">
              <a:buNone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Ендоскопи-зонди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Біноклі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Перископи</a:t>
            </a:r>
          </a:p>
          <a:p>
            <a:pPr marL="0" indent="0">
              <a:buNone/>
            </a:pPr>
            <a:endParaRPr lang="uk-UA" sz="28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marL="0" indent="0">
              <a:buNone/>
            </a:pPr>
            <a:endParaRPr lang="uk-UA" sz="28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Фари                                  </a:t>
            </a:r>
          </a:p>
          <a:p>
            <a:pPr marL="0" indent="0">
              <a:buNone/>
            </a:pP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uk-UA" sz="28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Катафоти</a:t>
            </a:r>
            <a:r>
              <a:rPr lang="uk-UA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endParaRPr lang="uk-UA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https://rozetka.com.ua/360741390/p360741390/</a:t>
            </a:r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EC96A-6538-46DF-3BB4-5EFC178A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7" y="1437414"/>
            <a:ext cx="2106852" cy="2287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5DCA6-4200-FA91-4FF1-23E1C69E1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809" y="1442566"/>
            <a:ext cx="2509284" cy="2264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AF1408-28C2-4909-C129-2B0A9BB95B47}"/>
              </a:ext>
            </a:extLst>
          </p:cNvPr>
          <p:cNvSpPr txBox="1"/>
          <p:nvPr/>
        </p:nvSpPr>
        <p:spPr>
          <a:xfrm>
            <a:off x="116958" y="3668233"/>
            <a:ext cx="6411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https://prom.ua/ua/p1672437288-binokl-vanguard-veo.html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4E8C83-E2DB-6F66-8DF8-51C9CFAB8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918" y="1494008"/>
            <a:ext cx="4123896" cy="2450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80C6BA-7CD5-46F9-6B19-94D80BD7EC17}"/>
              </a:ext>
            </a:extLst>
          </p:cNvPr>
          <p:cNvSpPr txBox="1"/>
          <p:nvPr/>
        </p:nvSpPr>
        <p:spPr>
          <a:xfrm>
            <a:off x="7389627" y="4051005"/>
            <a:ext cx="469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https://www.istockphoto.com/ru/search/2/image-film?phrase=%D0%BF%D0%B5%D1%80%D0%B8%D1%81%D0%BA%D0%BE%D0%BF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74A3D-4557-5A2C-184D-F05ECF77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595" y="0"/>
            <a:ext cx="1155406" cy="1043367"/>
          </a:xfrm>
          <a:prstGeom prst="rect">
            <a:avLst/>
          </a:prstGeom>
        </p:spPr>
      </p:pic>
      <p:pic>
        <p:nvPicPr>
          <p:cNvPr id="1026" name="Picture 2" descr="Вибираємо фари: галоген, ксенон чи світлодіоди? — briz-info">
            <a:extLst>
              <a:ext uri="{FF2B5EF4-FFF2-40B4-BE49-F238E27FC236}">
                <a16:creationId xmlns:a16="http://schemas.microsoft.com/office/drawing/2014/main" id="{BE0B93B5-663E-ADD8-77A7-851564B9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4263657"/>
            <a:ext cx="3127007" cy="193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AF36C-5634-FC17-98EC-8EE51C26D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58" y="4092520"/>
            <a:ext cx="3125972" cy="21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057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467</TotalTime>
  <Words>816</Words>
  <Application>Microsoft Office PowerPoint</Application>
  <PresentationFormat>Широкоэкранный</PresentationFormat>
  <Paragraphs>95</Paragraphs>
  <Slides>12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Wisp</vt:lpstr>
      <vt:lpstr>Всеукраїнський інтерактивний конкурс  «МАН-Юніор Дослідник»,  номінація «Технік-Юніор»</vt:lpstr>
      <vt:lpstr>Презентация PowerPoint</vt:lpstr>
      <vt:lpstr>Презентация PowerPoint</vt:lpstr>
      <vt:lpstr>        Експеримент «Фокус із монетою»  Матеріали:  чашка, монета, вода.  </vt:lpstr>
      <vt:lpstr>Експеримент «Фокус із монетою»</vt:lpstr>
      <vt:lpstr>Експеримент «Водяне дзеркало»</vt:lpstr>
      <vt:lpstr>Презентация PowerPoint</vt:lpstr>
      <vt:lpstr>Застосування повного відбивання світла</vt:lpstr>
      <vt:lpstr>Застосування явища повного відбивання світла</vt:lpstr>
      <vt:lpstr>Висновки</vt:lpstr>
      <vt:lpstr>Список використаних джерел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Комунальний заклад  «Харківська гімназія № 110 Харківської міської ради»</dc:title>
  <dc:creator>Пользователь</dc:creator>
  <cp:lastModifiedBy>Пользователь</cp:lastModifiedBy>
  <cp:revision>16</cp:revision>
  <dcterms:created xsi:type="dcterms:W3CDTF">2024-04-11T08:07:17Z</dcterms:created>
  <dcterms:modified xsi:type="dcterms:W3CDTF">2024-04-13T11:42:36Z</dcterms:modified>
</cp:coreProperties>
</file>