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4" r:id="rId5"/>
    <p:sldId id="275" r:id="rId6"/>
    <p:sldId id="276" r:id="rId7"/>
    <p:sldId id="260" r:id="rId8"/>
    <p:sldId id="272" r:id="rId9"/>
    <p:sldId id="261" r:id="rId10"/>
    <p:sldId id="273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B91"/>
    <a:srgbClr val="9C0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533" y="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991B98-B925-4E18-8AC9-0F55F632D00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4DDF1C7-3258-44B3-96EE-90A11E633F94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  <a:alpha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uk-UA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41E717D9-5B20-4C29-856F-2D4B31FA9D70}" type="sibTrans" cxnId="{75B0B0C9-1C68-43DE-98D3-697BC79EEEE4}">
      <dgm:prSet/>
      <dgm:spPr/>
      <dgm:t>
        <a:bodyPr/>
        <a:lstStyle/>
        <a:p>
          <a:endParaRPr lang="uk-UA"/>
        </a:p>
      </dgm:t>
    </dgm:pt>
    <dgm:pt modelId="{182DCFCD-3FFB-4C5C-8277-24F0096829BD}" type="parTrans" cxnId="{75B0B0C9-1C68-43DE-98D3-697BC79EEEE4}">
      <dgm:prSet/>
      <dgm:spPr/>
      <dgm:t>
        <a:bodyPr/>
        <a:lstStyle/>
        <a:p>
          <a:endParaRPr lang="uk-UA"/>
        </a:p>
      </dgm:t>
    </dgm:pt>
    <dgm:pt modelId="{31821020-932A-48CA-883C-164253049D38}" type="pres">
      <dgm:prSet presAssocID="{46991B98-B925-4E18-8AC9-0F55F632D00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7F53FF6-DEE4-40C2-ABA4-F558916E0976}" type="pres">
      <dgm:prSet presAssocID="{64DDF1C7-3258-44B3-96EE-90A11E633F94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uk-UA"/>
        </a:p>
      </dgm:t>
    </dgm:pt>
    <dgm:pt modelId="{5A1BE448-91A8-4543-8EC8-DC02213B63C8}" type="pres">
      <dgm:prSet presAssocID="{64DDF1C7-3258-44B3-96EE-90A11E633F94}" presName="rootComposite" presStyleCnt="0">
        <dgm:presLayoutVars/>
      </dgm:prSet>
      <dgm:spPr/>
      <dgm:t>
        <a:bodyPr/>
        <a:lstStyle/>
        <a:p>
          <a:endParaRPr lang="uk-UA"/>
        </a:p>
      </dgm:t>
    </dgm:pt>
    <dgm:pt modelId="{39AC0C36-3335-4C2B-8B1C-CD9884476A9C}" type="pres">
      <dgm:prSet presAssocID="{64DDF1C7-3258-44B3-96EE-90A11E633F94}" presName="rootText" presStyleLbl="node0" presStyleIdx="0" presStyleCnt="1" custScaleY="400000" custLinFactNeighborX="0" custLinFactNeighborY="72783">
        <dgm:presLayoutVars>
          <dgm:chMax/>
          <dgm:chPref val="4"/>
        </dgm:presLayoutVars>
      </dgm:prSet>
      <dgm:spPr>
        <a:xfrm>
          <a:off x="0" y="0"/>
          <a:ext cx="8712967" cy="223224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uk-UA"/>
        </a:p>
      </dgm:t>
    </dgm:pt>
    <dgm:pt modelId="{38FEBD84-6110-4E96-B619-1EE88E6EB2F7}" type="pres">
      <dgm:prSet presAssocID="{64DDF1C7-3258-44B3-96EE-90A11E633F94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D1752B03-EFED-4D1E-B835-DCDA4E2F48F4}" type="presOf" srcId="{64DDF1C7-3258-44B3-96EE-90A11E633F94}" destId="{39AC0C36-3335-4C2B-8B1C-CD9884476A9C}" srcOrd="0" destOrd="0" presId="urn:microsoft.com/office/officeart/2008/layout/PictureAccentList"/>
    <dgm:cxn modelId="{75B0B0C9-1C68-43DE-98D3-697BC79EEEE4}" srcId="{46991B98-B925-4E18-8AC9-0F55F632D009}" destId="{64DDF1C7-3258-44B3-96EE-90A11E633F94}" srcOrd="0" destOrd="0" parTransId="{182DCFCD-3FFB-4C5C-8277-24F0096829BD}" sibTransId="{41E717D9-5B20-4C29-856F-2D4B31FA9D70}"/>
    <dgm:cxn modelId="{E862F39D-70DA-4DA2-8E9C-BC3E1040BFFC}" type="presOf" srcId="{46991B98-B925-4E18-8AC9-0F55F632D009}" destId="{31821020-932A-48CA-883C-164253049D38}" srcOrd="0" destOrd="0" presId="urn:microsoft.com/office/officeart/2008/layout/PictureAccentList"/>
    <dgm:cxn modelId="{4BE8125C-460B-46B0-A273-50737CB3DFAC}" type="presParOf" srcId="{31821020-932A-48CA-883C-164253049D38}" destId="{37F53FF6-DEE4-40C2-ABA4-F558916E0976}" srcOrd="0" destOrd="0" presId="urn:microsoft.com/office/officeart/2008/layout/PictureAccentList"/>
    <dgm:cxn modelId="{DF64220D-F95D-4D54-BCA2-B6186696F20D}" type="presParOf" srcId="{37F53FF6-DEE4-40C2-ABA4-F558916E0976}" destId="{5A1BE448-91A8-4543-8EC8-DC02213B63C8}" srcOrd="0" destOrd="0" presId="urn:microsoft.com/office/officeart/2008/layout/PictureAccentList"/>
    <dgm:cxn modelId="{6174905C-3EB1-4945-86BF-28F649F39694}" type="presParOf" srcId="{5A1BE448-91A8-4543-8EC8-DC02213B63C8}" destId="{39AC0C36-3335-4C2B-8B1C-CD9884476A9C}" srcOrd="0" destOrd="0" presId="urn:microsoft.com/office/officeart/2008/layout/PictureAccentList"/>
    <dgm:cxn modelId="{E9B58C79-B499-4E19-9015-9D49BEB374CF}" type="presParOf" srcId="{37F53FF6-DEE4-40C2-ABA4-F558916E0976}" destId="{38FEBD84-6110-4E96-B619-1EE88E6EB2F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991B98-B925-4E18-8AC9-0F55F632D00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4DDF1C7-3258-44B3-96EE-90A11E633F94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  <a:alpha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uk-UA" b="0" cap="none" spc="0" dirty="0">
            <a:ln w="0"/>
            <a:solidFill>
              <a:schemeClr val="accent1"/>
            </a:solidFill>
            <a:effectLst/>
          </a:endParaRPr>
        </a:p>
      </dgm:t>
    </dgm:pt>
    <dgm:pt modelId="{41E717D9-5B20-4C29-856F-2D4B31FA9D70}" type="sibTrans" cxnId="{75B0B0C9-1C68-43DE-98D3-697BC79EEEE4}">
      <dgm:prSet/>
      <dgm:spPr/>
      <dgm:t>
        <a:bodyPr/>
        <a:lstStyle/>
        <a:p>
          <a:endParaRPr lang="uk-UA"/>
        </a:p>
      </dgm:t>
    </dgm:pt>
    <dgm:pt modelId="{182DCFCD-3FFB-4C5C-8277-24F0096829BD}" type="parTrans" cxnId="{75B0B0C9-1C68-43DE-98D3-697BC79EEEE4}">
      <dgm:prSet/>
      <dgm:spPr/>
      <dgm:t>
        <a:bodyPr/>
        <a:lstStyle/>
        <a:p>
          <a:endParaRPr lang="uk-UA"/>
        </a:p>
      </dgm:t>
    </dgm:pt>
    <dgm:pt modelId="{31821020-932A-48CA-883C-164253049D38}" type="pres">
      <dgm:prSet presAssocID="{46991B98-B925-4E18-8AC9-0F55F632D00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7F53FF6-DEE4-40C2-ABA4-F558916E0976}" type="pres">
      <dgm:prSet presAssocID="{64DDF1C7-3258-44B3-96EE-90A11E633F94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uk-UA"/>
        </a:p>
      </dgm:t>
    </dgm:pt>
    <dgm:pt modelId="{5A1BE448-91A8-4543-8EC8-DC02213B63C8}" type="pres">
      <dgm:prSet presAssocID="{64DDF1C7-3258-44B3-96EE-90A11E633F94}" presName="rootComposite" presStyleCnt="0">
        <dgm:presLayoutVars/>
      </dgm:prSet>
      <dgm:spPr/>
      <dgm:t>
        <a:bodyPr/>
        <a:lstStyle/>
        <a:p>
          <a:endParaRPr lang="uk-UA"/>
        </a:p>
      </dgm:t>
    </dgm:pt>
    <dgm:pt modelId="{39AC0C36-3335-4C2B-8B1C-CD9884476A9C}" type="pres">
      <dgm:prSet presAssocID="{64DDF1C7-3258-44B3-96EE-90A11E633F94}" presName="rootText" presStyleLbl="node0" presStyleIdx="0" presStyleCnt="1" custScaleX="100000" custScaleY="400000" custLinFactNeighborX="0">
        <dgm:presLayoutVars>
          <dgm:chMax/>
          <dgm:chPref val="4"/>
        </dgm:presLayoutVars>
      </dgm:prSet>
      <dgm:spPr>
        <a:xfrm>
          <a:off x="0" y="0"/>
          <a:ext cx="8712967" cy="223224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uk-UA"/>
        </a:p>
      </dgm:t>
    </dgm:pt>
    <dgm:pt modelId="{38FEBD84-6110-4E96-B619-1EE88E6EB2F7}" type="pres">
      <dgm:prSet presAssocID="{64DDF1C7-3258-44B3-96EE-90A11E633F94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D1752B03-EFED-4D1E-B835-DCDA4E2F48F4}" type="presOf" srcId="{64DDF1C7-3258-44B3-96EE-90A11E633F94}" destId="{39AC0C36-3335-4C2B-8B1C-CD9884476A9C}" srcOrd="0" destOrd="0" presId="urn:microsoft.com/office/officeart/2008/layout/PictureAccentList"/>
    <dgm:cxn modelId="{75B0B0C9-1C68-43DE-98D3-697BC79EEEE4}" srcId="{46991B98-B925-4E18-8AC9-0F55F632D009}" destId="{64DDF1C7-3258-44B3-96EE-90A11E633F94}" srcOrd="0" destOrd="0" parTransId="{182DCFCD-3FFB-4C5C-8277-24F0096829BD}" sibTransId="{41E717D9-5B20-4C29-856F-2D4B31FA9D70}"/>
    <dgm:cxn modelId="{E862F39D-70DA-4DA2-8E9C-BC3E1040BFFC}" type="presOf" srcId="{46991B98-B925-4E18-8AC9-0F55F632D009}" destId="{31821020-932A-48CA-883C-164253049D38}" srcOrd="0" destOrd="0" presId="urn:microsoft.com/office/officeart/2008/layout/PictureAccentList"/>
    <dgm:cxn modelId="{4BE8125C-460B-46B0-A273-50737CB3DFAC}" type="presParOf" srcId="{31821020-932A-48CA-883C-164253049D38}" destId="{37F53FF6-DEE4-40C2-ABA4-F558916E0976}" srcOrd="0" destOrd="0" presId="urn:microsoft.com/office/officeart/2008/layout/PictureAccentList"/>
    <dgm:cxn modelId="{DF64220D-F95D-4D54-BCA2-B6186696F20D}" type="presParOf" srcId="{37F53FF6-DEE4-40C2-ABA4-F558916E0976}" destId="{5A1BE448-91A8-4543-8EC8-DC02213B63C8}" srcOrd="0" destOrd="0" presId="urn:microsoft.com/office/officeart/2008/layout/PictureAccentList"/>
    <dgm:cxn modelId="{6174905C-3EB1-4945-86BF-28F649F39694}" type="presParOf" srcId="{5A1BE448-91A8-4543-8EC8-DC02213B63C8}" destId="{39AC0C36-3335-4C2B-8B1C-CD9884476A9C}" srcOrd="0" destOrd="0" presId="urn:microsoft.com/office/officeart/2008/layout/PictureAccentList"/>
    <dgm:cxn modelId="{E9B58C79-B499-4E19-9015-9D49BEB374CF}" type="presParOf" srcId="{37F53FF6-DEE4-40C2-ABA4-F558916E0976}" destId="{38FEBD84-6110-4E96-B619-1EE88E6EB2F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991B98-B925-4E18-8AC9-0F55F632D00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4DDF1C7-3258-44B3-96EE-90A11E633F94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  <a:alpha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uk-UA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41E717D9-5B20-4C29-856F-2D4B31FA9D70}" type="sibTrans" cxnId="{75B0B0C9-1C68-43DE-98D3-697BC79EEEE4}">
      <dgm:prSet/>
      <dgm:spPr/>
      <dgm:t>
        <a:bodyPr/>
        <a:lstStyle/>
        <a:p>
          <a:endParaRPr lang="uk-UA"/>
        </a:p>
      </dgm:t>
    </dgm:pt>
    <dgm:pt modelId="{182DCFCD-3FFB-4C5C-8277-24F0096829BD}" type="parTrans" cxnId="{75B0B0C9-1C68-43DE-98D3-697BC79EEEE4}">
      <dgm:prSet/>
      <dgm:spPr/>
      <dgm:t>
        <a:bodyPr/>
        <a:lstStyle/>
        <a:p>
          <a:endParaRPr lang="uk-UA"/>
        </a:p>
      </dgm:t>
    </dgm:pt>
    <dgm:pt modelId="{31821020-932A-48CA-883C-164253049D38}" type="pres">
      <dgm:prSet presAssocID="{46991B98-B925-4E18-8AC9-0F55F632D00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7F53FF6-DEE4-40C2-ABA4-F558916E0976}" type="pres">
      <dgm:prSet presAssocID="{64DDF1C7-3258-44B3-96EE-90A11E633F94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uk-UA"/>
        </a:p>
      </dgm:t>
    </dgm:pt>
    <dgm:pt modelId="{5A1BE448-91A8-4543-8EC8-DC02213B63C8}" type="pres">
      <dgm:prSet presAssocID="{64DDF1C7-3258-44B3-96EE-90A11E633F94}" presName="rootComposite" presStyleCnt="0">
        <dgm:presLayoutVars/>
      </dgm:prSet>
      <dgm:spPr/>
      <dgm:t>
        <a:bodyPr/>
        <a:lstStyle/>
        <a:p>
          <a:endParaRPr lang="uk-UA"/>
        </a:p>
      </dgm:t>
    </dgm:pt>
    <dgm:pt modelId="{39AC0C36-3335-4C2B-8B1C-CD9884476A9C}" type="pres">
      <dgm:prSet presAssocID="{64DDF1C7-3258-44B3-96EE-90A11E633F94}" presName="rootText" presStyleLbl="node0" presStyleIdx="0" presStyleCnt="1" custScaleY="400000" custLinFactY="21051" custLinFactNeighborY="100000">
        <dgm:presLayoutVars>
          <dgm:chMax/>
          <dgm:chPref val="4"/>
        </dgm:presLayoutVars>
      </dgm:prSet>
      <dgm:spPr>
        <a:xfrm>
          <a:off x="0" y="0"/>
          <a:ext cx="8712967" cy="223224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uk-UA"/>
        </a:p>
      </dgm:t>
    </dgm:pt>
    <dgm:pt modelId="{38FEBD84-6110-4E96-B619-1EE88E6EB2F7}" type="pres">
      <dgm:prSet presAssocID="{64DDF1C7-3258-44B3-96EE-90A11E633F94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D1752B03-EFED-4D1E-B835-DCDA4E2F48F4}" type="presOf" srcId="{64DDF1C7-3258-44B3-96EE-90A11E633F94}" destId="{39AC0C36-3335-4C2B-8B1C-CD9884476A9C}" srcOrd="0" destOrd="0" presId="urn:microsoft.com/office/officeart/2008/layout/PictureAccentList"/>
    <dgm:cxn modelId="{75B0B0C9-1C68-43DE-98D3-697BC79EEEE4}" srcId="{46991B98-B925-4E18-8AC9-0F55F632D009}" destId="{64DDF1C7-3258-44B3-96EE-90A11E633F94}" srcOrd="0" destOrd="0" parTransId="{182DCFCD-3FFB-4C5C-8277-24F0096829BD}" sibTransId="{41E717D9-5B20-4C29-856F-2D4B31FA9D70}"/>
    <dgm:cxn modelId="{E862F39D-70DA-4DA2-8E9C-BC3E1040BFFC}" type="presOf" srcId="{46991B98-B925-4E18-8AC9-0F55F632D009}" destId="{31821020-932A-48CA-883C-164253049D38}" srcOrd="0" destOrd="0" presId="urn:microsoft.com/office/officeart/2008/layout/PictureAccentList"/>
    <dgm:cxn modelId="{4BE8125C-460B-46B0-A273-50737CB3DFAC}" type="presParOf" srcId="{31821020-932A-48CA-883C-164253049D38}" destId="{37F53FF6-DEE4-40C2-ABA4-F558916E0976}" srcOrd="0" destOrd="0" presId="urn:microsoft.com/office/officeart/2008/layout/PictureAccentList"/>
    <dgm:cxn modelId="{DF64220D-F95D-4D54-BCA2-B6186696F20D}" type="presParOf" srcId="{37F53FF6-DEE4-40C2-ABA4-F558916E0976}" destId="{5A1BE448-91A8-4543-8EC8-DC02213B63C8}" srcOrd="0" destOrd="0" presId="urn:microsoft.com/office/officeart/2008/layout/PictureAccentList"/>
    <dgm:cxn modelId="{6174905C-3EB1-4945-86BF-28F649F39694}" type="presParOf" srcId="{5A1BE448-91A8-4543-8EC8-DC02213B63C8}" destId="{39AC0C36-3335-4C2B-8B1C-CD9884476A9C}" srcOrd="0" destOrd="0" presId="urn:microsoft.com/office/officeart/2008/layout/PictureAccentList"/>
    <dgm:cxn modelId="{E9B58C79-B499-4E19-9015-9D49BEB374CF}" type="presParOf" srcId="{37F53FF6-DEE4-40C2-ABA4-F558916E0976}" destId="{38FEBD84-6110-4E96-B619-1EE88E6EB2F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C0C36-3335-4C2B-8B1C-CD9884476A9C}">
      <dsp:nvSpPr>
        <dsp:cNvPr id="0" name=""/>
        <dsp:cNvSpPr/>
      </dsp:nvSpPr>
      <dsp:spPr>
        <a:xfrm>
          <a:off x="0" y="0"/>
          <a:ext cx="7963936" cy="1341696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9297" y="39297"/>
        <a:ext cx="7885342" cy="1263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C0C36-3335-4C2B-8B1C-CD9884476A9C}">
      <dsp:nvSpPr>
        <dsp:cNvPr id="0" name=""/>
        <dsp:cNvSpPr/>
      </dsp:nvSpPr>
      <dsp:spPr>
        <a:xfrm>
          <a:off x="0" y="0"/>
          <a:ext cx="5927286" cy="2450591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b="0" kern="1200" cap="none" spc="0" dirty="0">
            <a:ln w="0"/>
            <a:solidFill>
              <a:schemeClr val="accent1"/>
            </a:solidFill>
            <a:effectLst/>
          </a:endParaRPr>
        </a:p>
      </dsp:txBody>
      <dsp:txXfrm>
        <a:off x="71775" y="71775"/>
        <a:ext cx="5783736" cy="2307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C0C36-3335-4C2B-8B1C-CD9884476A9C}">
      <dsp:nvSpPr>
        <dsp:cNvPr id="0" name=""/>
        <dsp:cNvSpPr/>
      </dsp:nvSpPr>
      <dsp:spPr>
        <a:xfrm>
          <a:off x="0" y="0"/>
          <a:ext cx="7375189" cy="1274574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7331" y="37331"/>
        <a:ext cx="7300527" cy="1199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188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914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950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740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440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099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52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327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041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243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70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341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26136" y="232744"/>
            <a:ext cx="11539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5723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ХМЕЛЬНИЦЬКЕ ТЕРИТОРІАЛЬНЕ ВІДДІЛЕННЯ МАЛОЇ АКАДЕМІЇ НАУК УКРАЇНИ</a:t>
            </a:r>
          </a:p>
          <a:p>
            <a:pPr algn="ctr" defTabSz="115723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КАМ’ЯНЕЦЬ-ПОДІЛЬСЬКЕ МІСЬКЕ НАУКОВЕ ТОВАРИСТВО МАН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59432870"/>
              </p:ext>
            </p:extLst>
          </p:nvPr>
        </p:nvGraphicFramePr>
        <p:xfrm>
          <a:off x="2114031" y="2210610"/>
          <a:ext cx="7963937" cy="134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кутник 5"/>
          <p:cNvSpPr/>
          <p:nvPr/>
        </p:nvSpPr>
        <p:spPr>
          <a:xfrm>
            <a:off x="2272644" y="2419793"/>
            <a:ext cx="76467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«Кольоровий порошок»</a:t>
            </a:r>
            <a:endParaRPr lang="uk-UA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26135" y="1149875"/>
            <a:ext cx="11539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5723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Всеукраїнський інтерактивний конкурс «МАН–Юніор Дослідник»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55264864"/>
              </p:ext>
            </p:extLst>
          </p:nvPr>
        </p:nvGraphicFramePr>
        <p:xfrm>
          <a:off x="5938576" y="4151376"/>
          <a:ext cx="5927287" cy="2450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Прямокутник 9"/>
          <p:cNvSpPr/>
          <p:nvPr/>
        </p:nvSpPr>
        <p:spPr>
          <a:xfrm>
            <a:off x="5938576" y="4220653"/>
            <a:ext cx="59272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виконали:</a:t>
            </a:r>
          </a:p>
          <a:p>
            <a:pPr algn="just"/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Хижняк Микола Сергійович, Бурячок Марія Валентинівна,</a:t>
            </a:r>
          </a:p>
          <a:p>
            <a:pPr algn="just"/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 освіти </a:t>
            </a:r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класу Кам’янець-Подільського ліцею №1 Кам’янець-Подільської міської ради Хмельницької області</a:t>
            </a:r>
          </a:p>
          <a:p>
            <a:pPr algn="just"/>
            <a:endParaRPr lang="uk-U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керівник:</a:t>
            </a:r>
          </a:p>
          <a:p>
            <a:pPr algn="just"/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Теличко Іван Іванович, вчитель фізики Кам’янець-Подільського ліцею №1 Кам’янець-Подільської міської ради Хмельницької області</a:t>
            </a:r>
            <a:endParaRPr lang="uk-U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9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  <p:bldP spid="6" grpId="0"/>
      <p:bldP spid="8" grpId="0"/>
      <p:bldGraphic spid="9" grpId="0">
        <p:bldAsOne/>
      </p:bldGraphic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54363913"/>
              </p:ext>
            </p:extLst>
          </p:nvPr>
        </p:nvGraphicFramePr>
        <p:xfrm>
          <a:off x="2408405" y="2618503"/>
          <a:ext cx="7375189" cy="127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кутник 5"/>
          <p:cNvSpPr/>
          <p:nvPr/>
        </p:nvSpPr>
        <p:spPr>
          <a:xfrm>
            <a:off x="3307255" y="2714622"/>
            <a:ext cx="55774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Дяку</a:t>
            </a:r>
            <a:r>
              <a:rPr lang="uk-U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ємо</a:t>
            </a:r>
            <a:r>
              <a:rPr lang="uk-U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за увагу</a:t>
            </a:r>
            <a:endParaRPr lang="uk-UA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585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апарат дослідження</a:t>
            </a:r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59320" y="965205"/>
            <a:ext cx="1150044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 проєкту</a:t>
            </a:r>
            <a:r>
              <a:rPr lang="uk-UA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полягає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uk-UA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вивченні та характеристиці розсіювальних властивостей матеріалів за допомогою ефекту Релея.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1200"/>
              </a:spcBef>
              <a:spcAft>
                <a:spcPts val="0"/>
              </a:spcAft>
            </a:pPr>
            <a:r>
              <a:rPr lang="uk-UA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досягнення зазначених цілей вирішувалися такі </a:t>
            </a:r>
            <a:r>
              <a:rPr lang="uk-UA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дослідження: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експериментальних умов для спостереження </a:t>
            </a:r>
            <a:r>
              <a:rPr lang="uk-UA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 принципу ефекту Релея, його походження та вплив на світлові промені</a:t>
            </a:r>
            <a:r>
              <a:rPr lang="uk-UA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uk-UA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експерименти з розсіюванням світла</a:t>
            </a:r>
            <a:r>
              <a:rPr lang="uk-UA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Ефект Релея</a:t>
            </a:r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59321" y="1135930"/>
            <a:ext cx="59957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Ефект Релея (або Релеєвське розсіювання) - це фізичне явище, 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пов’язане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з розсіюванням світла на дуже малих 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об’єктах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(наприклад, частках пилу чи молекулах повітря), розміри яких набагато менше довжини хвилі цього світла.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8" r="20992" b="19733"/>
          <a:stretch/>
        </p:blipFill>
        <p:spPr>
          <a:xfrm>
            <a:off x="6483096" y="1135929"/>
            <a:ext cx="5376671" cy="467663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80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Ефект Релея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359320" y="987552"/>
            <a:ext cx="56239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Коли світловий промінь зустрічає такий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об’єкт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наприклад, частинки пилу, частина світла відбивається в усі боки внаслідок розсіювання. Це призводить до зменшення інтенсивності прямого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променя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світла в тому ж напрямку. Чим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менше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розмір частки порівняно з довжиною хвилі світла, тим більш ефективне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релеєвське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розсіювання.</a:t>
            </a:r>
            <a:endParaRPr lang="uk-UA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увати 4"/>
          <p:cNvGrpSpPr/>
          <p:nvPr/>
        </p:nvGrpSpPr>
        <p:grpSpPr>
          <a:xfrm>
            <a:off x="6227063" y="987552"/>
            <a:ext cx="5532121" cy="4954170"/>
            <a:chOff x="1619672" y="1570990"/>
            <a:chExt cx="6535425" cy="502544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" name="Прямая со стрелкой 2"/>
            <p:cNvCxnSpPr/>
            <p:nvPr/>
          </p:nvCxnSpPr>
          <p:spPr>
            <a:xfrm flipV="1">
              <a:off x="4572000" y="1570990"/>
              <a:ext cx="0" cy="489654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5"/>
            <p:cNvCxnSpPr/>
            <p:nvPr/>
          </p:nvCxnSpPr>
          <p:spPr>
            <a:xfrm>
              <a:off x="1619672" y="4149080"/>
              <a:ext cx="61926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2519772" y="3284984"/>
              <a:ext cx="4104456" cy="1728192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9" name="Прямая со стрелкой 12"/>
            <p:cNvCxnSpPr/>
            <p:nvPr/>
          </p:nvCxnSpPr>
          <p:spPr>
            <a:xfrm>
              <a:off x="4572000" y="4149080"/>
              <a:ext cx="2880320" cy="144016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Полилиния 21"/>
            <p:cNvSpPr/>
            <p:nvPr/>
          </p:nvSpPr>
          <p:spPr>
            <a:xfrm>
              <a:off x="5232400" y="4152900"/>
              <a:ext cx="108647" cy="317500"/>
            </a:xfrm>
            <a:custGeom>
              <a:avLst/>
              <a:gdLst>
                <a:gd name="connsiteX0" fmla="*/ 38100 w 108647"/>
                <a:gd name="connsiteY0" fmla="*/ 0 h 317500"/>
                <a:gd name="connsiteX1" fmla="*/ 107950 w 108647"/>
                <a:gd name="connsiteY1" fmla="*/ 165100 h 317500"/>
                <a:gd name="connsiteX2" fmla="*/ 0 w 108647"/>
                <a:gd name="connsiteY2" fmla="*/ 311150 h 317500"/>
                <a:gd name="connsiteX3" fmla="*/ 0 w 108647"/>
                <a:gd name="connsiteY3" fmla="*/ 311150 h 317500"/>
                <a:gd name="connsiteX4" fmla="*/ 0 w 108647"/>
                <a:gd name="connsiteY4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647" h="317500">
                  <a:moveTo>
                    <a:pt x="38100" y="0"/>
                  </a:moveTo>
                  <a:cubicBezTo>
                    <a:pt x="76200" y="56621"/>
                    <a:pt x="114300" y="113242"/>
                    <a:pt x="107950" y="165100"/>
                  </a:cubicBezTo>
                  <a:cubicBezTo>
                    <a:pt x="101600" y="216958"/>
                    <a:pt x="0" y="311150"/>
                    <a:pt x="0" y="311150"/>
                  </a:cubicBezTo>
                  <a:lnTo>
                    <a:pt x="0" y="311150"/>
                  </a:lnTo>
                  <a:lnTo>
                    <a:pt x="0" y="3175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Прямоугольник 22"/>
                <p:cNvSpPr/>
                <p:nvPr/>
              </p:nvSpPr>
              <p:spPr>
                <a:xfrm>
                  <a:off x="5286723" y="4019262"/>
                  <a:ext cx="54534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uk-UA" sz="32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12" name="Прямоугольник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723" y="4019262"/>
                  <a:ext cx="545342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 rot="1827081">
              <a:off x="5234358" y="5249964"/>
              <a:ext cx="2920739" cy="749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Спостереження</a:t>
              </a:r>
              <a:endPara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напрямку</a:t>
              </a:r>
              <a:endParaRPr kumimoji="0" lang="uk-UA" alt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Прямоугольник 1"/>
                <p:cNvSpPr/>
                <p:nvPr/>
              </p:nvSpPr>
              <p:spPr>
                <a:xfrm>
                  <a:off x="7037831" y="4869160"/>
                  <a:ext cx="51328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3600" b="1" i="1">
                            <a:latin typeface="Cambria Math" panose="02040503050406030204" pitchFamily="18" charset="0"/>
                          </a:rPr>
                          <m:t>𝑰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>
            <p:sp>
              <p:nvSpPr>
                <p:cNvPr id="14" name="Прямоугольник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7831" y="4869160"/>
                  <a:ext cx="513282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Прямоугольник 11"/>
                <p:cNvSpPr/>
                <p:nvPr/>
              </p:nvSpPr>
              <p:spPr>
                <a:xfrm>
                  <a:off x="7287817" y="3372931"/>
                  <a:ext cx="73770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𝑨</m:t>
                        </m:r>
                        <m:r>
                          <a:rPr lang="en-US" sz="3600" b="1" i="1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>
            <p:sp>
              <p:nvSpPr>
                <p:cNvPr id="15" name="Прямоугольник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7817" y="3372931"/>
                  <a:ext cx="737702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Прямоугольник 13"/>
                <p:cNvSpPr/>
                <p:nvPr/>
              </p:nvSpPr>
              <p:spPr>
                <a:xfrm>
                  <a:off x="1619672" y="3372930"/>
                  <a:ext cx="619079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𝑨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>
            <p:sp>
              <p:nvSpPr>
                <p:cNvPr id="16" name="Прямоугольник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3372930"/>
                  <a:ext cx="619079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Прямоугольник 14"/>
                <p:cNvSpPr/>
                <p:nvPr/>
              </p:nvSpPr>
              <p:spPr>
                <a:xfrm>
                  <a:off x="4721968" y="1586205"/>
                  <a:ext cx="764953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𝑩</m:t>
                        </m:r>
                        <m:r>
                          <a:rPr lang="en-US" sz="3600" b="1" i="1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>
            <p:sp>
              <p:nvSpPr>
                <p:cNvPr id="17" name="Прямоугольник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1968" y="1586205"/>
                  <a:ext cx="764953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Прямоугольник 15"/>
                <p:cNvSpPr/>
                <p:nvPr/>
              </p:nvSpPr>
              <p:spPr>
                <a:xfrm>
                  <a:off x="4721968" y="5950104"/>
                  <a:ext cx="646331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𝑩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>
            <p:sp>
              <p:nvSpPr>
                <p:cNvPr id="18" name="Прямоугольник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1968" y="5950104"/>
                  <a:ext cx="646331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0617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Ефект Релея</a:t>
            </a:r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59319" y="985520"/>
            <a:ext cx="115004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uk-UA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помолі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речовини розміри крупинок стають маленькі. Цим самим їх пропускна спроможність збільшується. За рахунок цього колір речовини частково змінюється - стає світліший. Більша частина спектру пропускається.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19" y="3219327"/>
            <a:ext cx="3383573" cy="25422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755" y="3219327"/>
            <a:ext cx="3383573" cy="25422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191" y="3219327"/>
            <a:ext cx="3383575" cy="25422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29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Ефект Релея</a:t>
            </a:r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59320" y="1012952"/>
            <a:ext cx="115004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За </a:t>
            </a:r>
            <a:r>
              <a:rPr lang="uk-UA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Релеєвським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розсіювання, розсіювання світла без зміни довжини хвилі (зване також пружним розсіюванням) на частинках, або інших об’єктах, коли частота розсіюється світла істотно менше власної частоти розсіювального об’єкта або системи. Еквівалентна формулювання - розсіювання світла на об’єктах, розміри яких менше його довжини хвилі.</a:t>
            </a:r>
            <a:endParaRPr lang="uk-UA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1"/>
              <p:cNvSpPr/>
              <p:nvPr/>
            </p:nvSpPr>
            <p:spPr>
              <a:xfrm>
                <a:off x="359320" y="4293096"/>
                <a:ext cx="11500447" cy="1296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uk-UA" sz="3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uk-UA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uk-UA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uk-UA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uk-UA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uk-UA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uk-UA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uk-UA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uk-UA" sz="32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uk-UA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uk-UA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uk-UA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uk-UA" sz="32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uk-UA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sz="3200" i="1">
                          <a:latin typeface="Cambria Math" panose="02040503050406030204" pitchFamily="18" charset="0"/>
                        </a:rPr>
                        <m:t>(1+</m:t>
                      </m:r>
                      <m:sSup>
                        <m:sSup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3200" i="1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uk-UA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uk-UA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20" y="4293096"/>
                <a:ext cx="11500447" cy="12960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Експериментальне дослідження</a:t>
            </a:r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0" r="35385"/>
          <a:stretch/>
        </p:blipFill>
        <p:spPr>
          <a:xfrm>
            <a:off x="359320" y="989514"/>
            <a:ext cx="2457032" cy="495015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4" r="8031"/>
          <a:stretch/>
        </p:blipFill>
        <p:spPr>
          <a:xfrm>
            <a:off x="2913194" y="989515"/>
            <a:ext cx="3688773" cy="24394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09" y="989514"/>
            <a:ext cx="5160958" cy="24394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t="11385" r="7600" b="37860"/>
          <a:stretch/>
        </p:blipFill>
        <p:spPr>
          <a:xfrm>
            <a:off x="2913194" y="3525656"/>
            <a:ext cx="8946573" cy="24140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948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59320" y="1102834"/>
            <a:ext cx="78889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Ефект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Релея пояснюється розсіюванням світла на дуже малих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об’єктах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, таких як частки пилу чи молекули повітря, розміри яких значно менші за довжину хвилі світла.</a:t>
            </a:r>
          </a:p>
          <a:p>
            <a:pPr indent="447675" algn="just"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Під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час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релеєвського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розсіювання світло відбивається в усі боки, що призводить до зменшення інтенсивності прямого світлового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променя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в тому ж напрямку.</a:t>
            </a:r>
          </a:p>
          <a:p>
            <a:pPr indent="447675" algn="just"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Ефект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Релея відіграє важливу роль в астрономії (пояснює колір неба), метеорології (властивості хмар), оптиці (розсіювання світла в оптичних матеріалах) та інших галузях науки та технологій.</a:t>
            </a:r>
          </a:p>
          <a:p>
            <a:pPr indent="447675" algn="just"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Розуміння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ефекту Релея допомагає в дослідженнях атмосферних явищ, розвитку оптичних технологій, а також у вивченні властивостей матеріалів та середовищ, які взаємодіють зі світлом.</a:t>
            </a:r>
            <a:endParaRPr lang="uk-UA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8473177" y="4660299"/>
            <a:ext cx="3363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експериментальної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 роботи</a:t>
            </a:r>
            <a:endParaRPr lang="uk-UA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4" t="9303" r="9302" b="9303"/>
          <a:stretch/>
        </p:blipFill>
        <p:spPr>
          <a:xfrm>
            <a:off x="8469342" y="1204434"/>
            <a:ext cx="3367564" cy="336756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258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45776" y="1021189"/>
            <a:ext cx="115004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Бичкова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А.В. Методика вивчення спектроскопії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комбінаційного розсіювання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з використанням комп’ютерних технологій на заняттях з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предмету «Фізико-хімічні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методи аналізу»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дисс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. кандидата педагогічних наук: Бичкової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А.В.-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Кривий Ріг.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2018 р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94 с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47675" algn="just"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uk-UA" sz="2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Смалюк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А.П. Вимушене комбінаційне розсіяння світла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лазерних барвників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у везикулярних полімерних плівках.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дисс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. , кандидата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фізикоматематичних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наук, доцент: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Смалюка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Андрія Павловича. – Київ.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2021 р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. 136с.</a:t>
            </a:r>
          </a:p>
          <a:p>
            <a:pPr indent="447675" algn="just"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. Мельничук Д.О. Аналітичні методи досліджень. Спектроскопічні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методи аналізу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: теоретичні основи і методики/С.Д. Мельничук, В.М. </a:t>
            </a:r>
            <a:r>
              <a:rPr lang="uk-UA" sz="2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Войціцький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В.А. Грищенко. – Київ: ЦП «</a:t>
            </a:r>
            <a:r>
              <a:rPr lang="uk-UA" sz="2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Компринт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», 2016 р. – 289 с.</a:t>
            </a:r>
          </a:p>
          <a:p>
            <a:pPr indent="447675" algn="just"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4. Проценко І.Ю., </a:t>
            </a:r>
            <a:r>
              <a:rPr lang="uk-UA" sz="2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Чорноус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А.М., Проценко С.І., Прилади та методи дослідження плівкових матеріалів. Навчальний посібник. – Суми: Вид-во </a:t>
            </a:r>
            <a:r>
              <a:rPr lang="uk-UA" sz="2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СумДУ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2007. – 264 с.</a:t>
            </a:r>
          </a:p>
          <a:p>
            <a:pPr indent="447675" algn="just"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5. Іващенко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М.М. Структурні, оптичні та електрофізичні властивості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плівок с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dse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та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znse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і гетеропереходів на їх основі.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дисс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. кандидата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фізико-математичних наук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: Іващенка Максима Миколайовича. – Суми .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2014 р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163 с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699</Words>
  <Application>Microsoft Office PowerPoint</Application>
  <PresentationFormat>Широкий екран</PresentationFormat>
  <Paragraphs>47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СЗОШ №1</dc:creator>
  <cp:lastModifiedBy>СЗОШ №1</cp:lastModifiedBy>
  <cp:revision>47</cp:revision>
  <dcterms:created xsi:type="dcterms:W3CDTF">2024-03-26T17:49:45Z</dcterms:created>
  <dcterms:modified xsi:type="dcterms:W3CDTF">2024-04-13T20:37:08Z</dcterms:modified>
</cp:coreProperties>
</file>