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1" r:id="rId5"/>
    <p:sldId id="285" r:id="rId6"/>
    <p:sldId id="292" r:id="rId7"/>
    <p:sldId id="288" r:id="rId8"/>
    <p:sldId id="289" r:id="rId9"/>
    <p:sldId id="274" r:id="rId10"/>
    <p:sldId id="287" r:id="rId11"/>
    <p:sldId id="259" r:id="rId12"/>
    <p:sldId id="293" r:id="rId13"/>
    <p:sldId id="291" r:id="rId14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7" autoAdjust="0"/>
  </p:normalViewPr>
  <p:slideViewPr>
    <p:cSldViewPr>
      <p:cViewPr>
        <p:scale>
          <a:sx n="90" d="100"/>
          <a:sy n="90" d="100"/>
        </p:scale>
        <p:origin x="-816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2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AB4BC-6572-4576-A54C-B3D01FE16CB9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A3996-9E8C-47DC-A28C-498899364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08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A3996-9E8C-47DC-A28C-4988993643E3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AC68-89E1-4760-B7B9-350792E25C72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44A7-1D3F-4F85-AC0A-E651F2C8E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AC68-89E1-4760-B7B9-350792E25C72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44A7-1D3F-4F85-AC0A-E651F2C8E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AC68-89E1-4760-B7B9-350792E25C72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44A7-1D3F-4F85-AC0A-E651F2C8E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AC68-89E1-4760-B7B9-350792E25C72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44A7-1D3F-4F85-AC0A-E651F2C8E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AC68-89E1-4760-B7B9-350792E25C72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44A7-1D3F-4F85-AC0A-E651F2C8E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AC68-89E1-4760-B7B9-350792E25C72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44A7-1D3F-4F85-AC0A-E651F2C8E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AC68-89E1-4760-B7B9-350792E25C72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44A7-1D3F-4F85-AC0A-E651F2C8E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AC68-89E1-4760-B7B9-350792E25C72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44A7-1D3F-4F85-AC0A-E651F2C8E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AC68-89E1-4760-B7B9-350792E25C72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44A7-1D3F-4F85-AC0A-E651F2C8E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AC68-89E1-4760-B7B9-350792E25C72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44A7-1D3F-4F85-AC0A-E651F2C8E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AC68-89E1-4760-B7B9-350792E25C72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44A7-1D3F-4F85-AC0A-E651F2C8E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AC68-89E1-4760-B7B9-350792E25C72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44A7-1D3F-4F85-AC0A-E651F2C8E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ussadnd.wordpress.com/about/&#1110;&#1089;&#1090;&#1086;&#1088;&#1110;&#1103;-&#1089;&#1090;&#1074;&#1086;&#1088;&#1077;&#1085;&#1085;&#1103;/" TargetMode="External"/><Relationship Id="rId2" Type="http://schemas.openxmlformats.org/officeDocument/2006/relationships/hyperlink" Target="https://uk.wikipedia.org/wiki/&#1042;&#1077;&#1083;&#1080;&#1082;&#1072;_&#1053;&#1086;&#1074;&#1086;&#1089;&#1110;&#1083;&#1082;&#1072;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eocaching.su/?pn=101&amp;cid=1580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700808"/>
            <a:ext cx="7772400" cy="1080120"/>
          </a:xfrm>
        </p:spPr>
        <p:txBody>
          <a:bodyPr>
            <a:normAutofit fontScale="90000"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alt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Загальна тема</a:t>
            </a:r>
            <a:r>
              <a:rPr lang="uk-UA" altLang="ru-RU" sz="2000" dirty="0" smtClean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: «Короткий екскурсійний маршрут </a:t>
            </a:r>
            <a:br>
              <a:rPr lang="uk-UA" altLang="ru-RU" sz="2000" dirty="0" smtClean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</a:br>
            <a:r>
              <a:rPr lang="uk-UA" altLang="ru-RU" sz="2000" dirty="0" smtClean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із елементами власного дослідження»</a:t>
            </a:r>
            <a:r>
              <a:rPr lang="ru-RU" altLang="ru-RU" sz="2000" dirty="0" smtClean="0">
                <a:solidFill>
                  <a:srgbClr val="0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/>
            </a:r>
            <a:br>
              <a:rPr lang="ru-RU" altLang="ru-RU" sz="2000" dirty="0" smtClean="0">
                <a:solidFill>
                  <a:srgbClr val="0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</a:br>
            <a:r>
              <a:rPr lang="uk-UA" alt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Тема роботи: </a:t>
            </a:r>
            <a:br>
              <a:rPr lang="uk-UA" alt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</a:br>
            <a:r>
              <a:rPr lang="uk-UA" sz="2800" b="1" dirty="0" smtClean="0">
                <a:latin typeface="Monotype Corsiva" pitchFamily="66" charset="0"/>
                <a:cs typeface="Times New Roman" pitchFamily="18" charset="0"/>
              </a:rPr>
              <a:t>“</a:t>
            </a:r>
            <a:r>
              <a:rPr lang="uk-UA" sz="2800" b="1" dirty="0" err="1" smtClean="0">
                <a:latin typeface="Monotype Corsiva" pitchFamily="66" charset="0"/>
                <a:cs typeface="Times New Roman" pitchFamily="18" charset="0"/>
              </a:rPr>
              <a:t>Великоновосілківщина</a:t>
            </a:r>
            <a:r>
              <a:rPr lang="uk-UA" sz="2800" b="1" dirty="0" smtClean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Monotype Corsiva" pitchFamily="66" charset="0"/>
                <a:cs typeface="Times New Roman" pitchFamily="18" charset="0"/>
              </a:rPr>
              <a:t>очима</a:t>
            </a:r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Monotype Corsiva" pitchFamily="66" charset="0"/>
                <a:cs typeface="Times New Roman" pitchFamily="18" charset="0"/>
              </a:rPr>
              <a:t>підлітків</a:t>
            </a:r>
            <a:r>
              <a:rPr lang="uk-UA" sz="2800" b="1" dirty="0" smtClean="0">
                <a:latin typeface="Monotype Corsiva" pitchFamily="66" charset="0"/>
                <a:cs typeface="Times New Roman" pitchFamily="18" charset="0"/>
              </a:rPr>
              <a:t>“</a:t>
            </a:r>
            <a:r>
              <a:rPr lang="ru-RU" altLang="ru-RU" sz="2000" dirty="0" smtClean="0">
                <a:solidFill>
                  <a:srgbClr val="0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/>
            </a:r>
            <a:br>
              <a:rPr lang="ru-RU" altLang="ru-RU" sz="2000" dirty="0" smtClean="0">
                <a:solidFill>
                  <a:srgbClr val="0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</a:br>
            <a:r>
              <a:rPr lang="ru-RU" altLang="ru-RU" sz="2000" dirty="0" smtClean="0">
                <a:solidFill>
                  <a:srgbClr val="0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Segoe Script" pitchFamily="34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111552" y="2780928"/>
            <a:ext cx="4032448" cy="1440160"/>
          </a:xfrm>
        </p:spPr>
        <p:txBody>
          <a:bodyPr>
            <a:normAutofit/>
          </a:bodyPr>
          <a:lstStyle/>
          <a:p>
            <a:pPr algn="l"/>
            <a:r>
              <a:rPr lang="uk-UA" alt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uk-UA" altLang="ru-RU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проєкту</a:t>
            </a:r>
            <a:r>
              <a:rPr lang="uk-UA" alt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Хижняк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Анатолійович</a:t>
            </a:r>
          </a:p>
          <a:p>
            <a:pPr algn="l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учень 6 класу</a:t>
            </a:r>
          </a:p>
          <a:p>
            <a:pPr algn="l"/>
            <a:r>
              <a:rPr lang="uk-UA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Великоновосілківська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гімназії з ЗОШ І </a:t>
            </a:r>
            <a:r>
              <a:rPr lang="uk-UA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Великоновосілківської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ОТГ </a:t>
            </a:r>
          </a:p>
          <a:p>
            <a:pPr algn="l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Волноваського району Донецької області</a:t>
            </a:r>
          </a:p>
          <a:p>
            <a:pPr algn="l"/>
            <a:endParaRPr lang="uk-UA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4\Desktop\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23066"/>
            <a:ext cx="9144000" cy="283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691680" y="260648"/>
            <a:ext cx="6300192" cy="80336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uk-UA" altLang="ru-RU" sz="1400" b="1" dirty="0" smtClean="0">
                <a:latin typeface="Times New Roman" pitchFamily="18" charset="0"/>
                <a:cs typeface="Times New Roman" pitchFamily="18" charset="0"/>
              </a:rPr>
              <a:t>Всеукраїнський відкритий інтерактивний конкурс</a:t>
            </a:r>
            <a:br>
              <a:rPr lang="uk-UA" alt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altLang="ru-RU" sz="1400" b="1" dirty="0" err="1" smtClean="0">
                <a:latin typeface="Times New Roman" pitchFamily="18" charset="0"/>
                <a:cs typeface="Times New Roman" pitchFamily="18" charset="0"/>
              </a:rPr>
              <a:t>“МАН−Юніор</a:t>
            </a:r>
            <a:r>
              <a:rPr lang="uk-UA" alt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ru-RU" sz="1400" b="1" dirty="0" err="1" smtClean="0">
                <a:latin typeface="Times New Roman" pitchFamily="18" charset="0"/>
                <a:cs typeface="Times New Roman" pitchFamily="18" charset="0"/>
              </a:rPr>
              <a:t>Дослідник”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Номінація «Історик-Юніор»</a:t>
            </a:r>
            <a:endParaRPr lang="ru-RU" sz="14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5148064" y="4149080"/>
            <a:ext cx="3995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: Журавльова Вікторія  Вікторівна, вчитель історії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64704"/>
            <a:ext cx="3898774" cy="7796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«Баба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гора»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Сторожова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могила»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с.Сторожове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628800"/>
            <a:ext cx="3008313" cy="5073429"/>
          </a:xfrm>
        </p:spPr>
        <p:txBody>
          <a:bodyPr>
            <a:normAutofit fontScale="92500" lnSpcReduction="10000"/>
          </a:bodyPr>
          <a:lstStyle/>
          <a:p>
            <a:pPr algn="just">
              <a:spcAft>
                <a:spcPts val="0"/>
              </a:spcAft>
            </a:pP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Як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відомо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кургани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займають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важливе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місце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серед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пам'яток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археології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Донецького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краю.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Скіфи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сармати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половці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залишили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про себе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багато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пам'ятників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На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Великоновосілківщині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багато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курганів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могил,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які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стали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невід'ємною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частиною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пейзажу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українського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степу.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Найзначнішим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за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своєю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величиною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вважається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курган "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Сторожова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Могила" б</a:t>
            </a:r>
            <a:r>
              <a:rPr lang="uk-UA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ля села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Сторожове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у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місцевих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відомий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під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назвою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"Бабина гора". На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вершині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кургану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збереглася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одна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половецька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баба. З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його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висоти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на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багато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кілометрів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видно панораму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місцевості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У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минулі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часи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розповідають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люди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похилого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віку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в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ясну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погоду з кургану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можна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було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бачити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Маріуполь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І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зовсім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не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випадково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що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свого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часу тут, на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кургані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знаходився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один з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основних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сторожових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постів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Київської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Русі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а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потім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Запорізької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Січі</a:t>
            </a:r>
            <a:r>
              <a:rPr lang="ru-RU" sz="1500" dirty="0" smtClean="0">
                <a:solidFill>
                  <a:srgbClr val="1D1D1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04863"/>
            <a:ext cx="3600400" cy="240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3312368" cy="231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F:\фото квест\фото квест\DSCF51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1089" y="4365104"/>
            <a:ext cx="396210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83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фото квест\фото квест\DSCF2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406332"/>
            <a:ext cx="4176465" cy="2451668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83569" y="-46182"/>
            <a:ext cx="777686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u="sng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Висновок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6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реалізації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проєкту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ми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тримаємо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десятки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відеороликів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створених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підлітками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про наш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рід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ний край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Відкриємо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себе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багато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нового й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цікавого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про,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здавалося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б,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відомі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споруди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вулиці</a:t>
            </a:r>
            <a:r>
              <a:rPr lang="uk-UA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історичні пам’ятки, природні об’єкти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тощо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Популяризуємо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ідею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любові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рідного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краю.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Будемо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невимушеній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оширювати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цікаві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відомості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найпопулярніші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підлітків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Запропонуємо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проєкт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зробити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Всеукраїнським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адже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кожне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місце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нашої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Батьківщини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має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свої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цікавинки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про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можна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потрібно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говорити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Учні навчаться створювати відеоролики власними силами.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Удосконалюватимуть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вміння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написання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сценаріїв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операторську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майстерність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Зрештою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можливо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допоможе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комусь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тати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більш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упевненим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Отже, кожного дня ми чуємо, що великі вчинки розпочинаються з малих. Ми переконані - разом зможемо довести, що наш рідний край найкращий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Pictures\Screenshots\Снимок экрана 2024-03-29 1811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08720"/>
            <a:ext cx="4159597" cy="6112061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Наступний екскурсійний маршрут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Список використаних джерел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95536" y="1633737"/>
            <a:ext cx="8352928" cy="41242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Ковнір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Н. М.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Микола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Олександрович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Корф — педагог,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публіцист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земський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діяч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//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— 2002. — № 5. — С.10-14.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Кочергін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І. О. Барон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походженням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педагог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покликанням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Микола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Олександрович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Корф //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Придніпров'я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Календар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пам'ятних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дат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області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2009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Бібліографічний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покажчик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/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Упорядник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І. С. Голуб. — Д.: ДОУНБ, 2008. — С.128-134.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Донбас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заповідний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Науково-інформаційний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довідник-атлас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/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ред. С.С.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Куруленка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С.В. Третьякова.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друге,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перероблене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доповнене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–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Донецьк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Донецька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філія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Державного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екологічного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інституту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Мінприроди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2008. – 168 с.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Вовк И.,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Грибанова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Мемориальный музей-усадьба В. И. Немировича-Данченко //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Телегид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Специальный выпуск. Весь Донбасс. Маршруты выходного дня. 50 лучших мест для семейного отдыха. — Донецк, май 2010. — № 1. — С. 84.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https://uk.wikipedia.org/wiki/Велика_Новосілка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https://mussadnd.wordpress.com/about/історія-створення/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https://geocaching.su/?pn=101&amp;cid=15807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0"/>
            <a:ext cx="8229600" cy="40050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  <a:r>
              <a:rPr lang="uk-UA" sz="1600" b="1" u="sng" dirty="0" smtClean="0">
                <a:latin typeface="Times New Roman" pitchFamily="18" charset="0"/>
                <a:cs typeface="Times New Roman" pitchFamily="18" charset="0"/>
              </a:rPr>
              <a:t>Актуальність </a:t>
            </a:r>
            <a:r>
              <a:rPr lang="uk-UA" sz="1600" b="1" u="sng" dirty="0" err="1" smtClean="0">
                <a:latin typeface="Times New Roman" pitchFamily="18" charset="0"/>
                <a:cs typeface="Times New Roman" pitchFamily="18" charset="0"/>
              </a:rPr>
              <a:t>проєкту</a:t>
            </a:r>
            <a:endParaRPr lang="ru-RU" sz="1600" u="sng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Любов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до України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свого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рідного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краю - усе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це розпочинається з однієї літери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одного слова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одного речення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чому б підліткам нашої громади не сказати це слово.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             Я пропоную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знімати </a:t>
            </a:r>
            <a:r>
              <a:rPr lang="uk-UA" sz="1400" b="1" i="1" dirty="0" err="1" smtClean="0">
                <a:latin typeface="Times New Roman" pitchFamily="18" charset="0"/>
                <a:cs typeface="Times New Roman" pitchFamily="18" charset="0"/>
              </a:rPr>
              <a:t>відеопрограми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Це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новий формат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який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буде створено для інтерактивного і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всебічного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розвитку підлітків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На мою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думку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недостатньо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просто вивчити основну інформацію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 а потім сухо її розповісти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              Усім  відомо,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що настала ера нових технологій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, тож дізнатися,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коли була побудована та чи інша будівля може кожен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Але в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аудіо та відеогідах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всі бажаючі будуть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дізнаватися найпікантніші історії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, чутки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та байки про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найвідоміші, а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може для когось і нові об’єкти </a:t>
            </a:r>
            <a:r>
              <a:rPr lang="uk-UA" sz="1400" b="1" i="1" dirty="0" err="1" smtClean="0">
                <a:latin typeface="Times New Roman" pitchFamily="18" charset="0"/>
                <a:cs typeface="Times New Roman" pitchFamily="18" charset="0"/>
              </a:rPr>
              <a:t>Великоновосілківщини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, найцікавіші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місця для підлітків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(природні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об’єкти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, архітектурні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споруди, трендові  </a:t>
            </a:r>
            <a:r>
              <a:rPr lang="uk-UA" sz="1400" b="1" i="1" dirty="0" err="1">
                <a:latin typeface="Times New Roman" pitchFamily="18" charset="0"/>
                <a:cs typeface="Times New Roman" pitchFamily="18" charset="0"/>
              </a:rPr>
              <a:t>кафешки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  та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інше.)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               Перед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запропонувати щось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 потрібно самому спробувати це!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Тож, 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 з друзями вже відвідав декілька найцікавіших місць,  що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знаходяться неподалік.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              Однак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ми не плануємо зупинятися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Погляньмо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скільки шкіл приймає участь в конкурсі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        Десятки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! І якщо кожна з них створить бодай по 5-10 відеороликів про цікаві місця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, будинки, природні об’єкти, то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в результаті ми матимемо безліч цікавих матеріалів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, поділимося з іншими своєю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любов’ю до рідного краю 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:\баба гора 178\DSCF5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365104"/>
            <a:ext cx="3248769" cy="1880787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7072"/>
            <a:ext cx="3161630" cy="202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78" y="4886337"/>
            <a:ext cx="2771800" cy="19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41065" y="620688"/>
            <a:ext cx="825691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 </a:t>
            </a:r>
            <a:r>
              <a:rPr kumimoji="0" lang="ru-RU" sz="1600" b="1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проєкту</a:t>
            </a:r>
            <a:r>
              <a:rPr kumimoji="0" lang="ru-RU" sz="16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sng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полягає</a:t>
            </a:r>
            <a:r>
              <a:rPr kumimoji="0" lang="ru-RU" sz="16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створенні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відеороликів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Великоновосілківщину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силами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загальноосвітніх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закладів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Завдання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проєкту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</a:t>
            </a:r>
            <a:endParaRPr kumimoji="0" lang="ru-RU" sz="16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донести до підлітків і всіх оточуючих, що любити рідний край та знати його історію не тільки важливо, а й необхідно;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створити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аудіо-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відеогід по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Великоновосілківщині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звичайній, повсякденній обстановці;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формувати свідомого громадянина, патріота, професіонала, тобто людини з притаманними їй особистісними якостями та рисами характеру, світоглядом та способом мислення, почуттями, вчинками, поведінкою, спрямованими на саморозвиток.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река Кашлагач, Великая Новоселк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45024"/>
            <a:ext cx="6840759" cy="3094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фото квест\CIMG0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63" y="4417449"/>
            <a:ext cx="2794198" cy="2072929"/>
          </a:xfrm>
          <a:prstGeom prst="rect">
            <a:avLst/>
          </a:prstGeom>
          <a:noFill/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443541" y="-106866"/>
            <a:ext cx="831641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Етапи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реалізації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проєкту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6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Підготовчо-організаційний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Збираємо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цікаву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інформацію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архітектурні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споруди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природні об’єкти, історичні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пам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ятки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Великоновосілківщини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вулиці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будинки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культурні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знаходяться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нашій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місцевості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Обираємо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харизматичних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красномовних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ведучих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Планово-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прогностичний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Пишемо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сценарій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кожного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випуску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Готуємо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техніку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мобільні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телефони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камери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фотоапарати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Організаційно-виконавчий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Мандруємо, з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німаємо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серію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відеороликів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Монтуємо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Розміщуємо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соціальних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мережах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власних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блогах;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Пропонуємо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усім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школам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Великоновосілківщини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долучитися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проєкту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Оціночно-підсумковий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Оцінюємо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власні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випуски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Робимо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висновки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Нагороджуємо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сценаристів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ведучих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режисерів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869160"/>
            <a:ext cx="2727386" cy="192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77" y="4417449"/>
            <a:ext cx="2609527" cy="198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5696" y="764704"/>
            <a:ext cx="54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 smtClean="0">
                <a:latin typeface="Times New Roman" pitchFamily="18" charset="0"/>
                <a:cs typeface="Times New Roman" pitchFamily="18" charset="0"/>
              </a:rPr>
              <a:t>Екскурсійні маршрути з вивчення рідного краю</a:t>
            </a:r>
          </a:p>
          <a:p>
            <a:endParaRPr lang="uk-UA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Зробити схему і вставити схему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4641"/>
            <a:ext cx="7011873" cy="452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2592288" cy="1838053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11560" y="2559968"/>
            <a:ext cx="2592288" cy="107721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u="sng" dirty="0" smtClean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.</a:t>
            </a: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</a:t>
            </a: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 В.</a:t>
            </a: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.Немировича – </a:t>
            </a:r>
            <a:r>
              <a:rPr kumimoji="0" lang="ru-RU" sz="1600" b="1" i="0" u="sng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Данченка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с.Нескучне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664286"/>
            <a:ext cx="2376264" cy="1752113"/>
          </a:xfrm>
          <a:prstGeom prst="rect">
            <a:avLst/>
          </a:prstGeom>
          <a:noFill/>
        </p:spPr>
      </p:pic>
      <p:pic>
        <p:nvPicPr>
          <p:cNvPr id="1029" name="Picture 5" descr="DSC033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635826"/>
            <a:ext cx="2520280" cy="1888030"/>
          </a:xfrm>
          <a:prstGeom prst="rect">
            <a:avLst/>
          </a:prstGeom>
          <a:noFill/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1979712" y="116632"/>
            <a:ext cx="64807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 </a:t>
            </a:r>
            <a:r>
              <a:rPr kumimoji="0" lang="uk-UA" sz="2600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ru-RU" sz="2600" b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кскурс</a:t>
            </a:r>
            <a:r>
              <a:rPr kumimoji="0" lang="uk-UA" sz="2600" b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ій</a:t>
            </a:r>
            <a:r>
              <a:rPr kumimoji="0" lang="ru-RU" sz="2600" b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ного</a:t>
            </a:r>
            <a:r>
              <a:rPr kumimoji="0" lang="ru-RU" sz="2600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маршрут</a:t>
            </a:r>
            <a:r>
              <a:rPr kumimoji="0" lang="uk-UA" sz="2600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ru-RU" sz="26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5940152" y="2431341"/>
            <a:ext cx="2232248" cy="123110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uk-UA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.Старомайорська школа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(родоначальник освітянської діяльності барона  М.О. Корфа)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6084168" y="5435352"/>
            <a:ext cx="1944216" cy="132343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Пер</a:t>
            </a:r>
            <a:r>
              <a:rPr kumimoji="0" lang="uk-UA" sz="1600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</a:t>
            </a: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земс</a:t>
            </a: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ь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лікаря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колишня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</a:t>
            </a:r>
            <a:r>
              <a:rPr lang="uk-UA" sz="16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Немчинович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11" descr="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501008"/>
            <a:ext cx="2448272" cy="2055767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755576" y="5733256"/>
            <a:ext cx="2448272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Баба гора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поховання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ови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кочівник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в)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Штриховая стрелка вправо 20"/>
          <p:cNvSpPr/>
          <p:nvPr/>
        </p:nvSpPr>
        <p:spPr>
          <a:xfrm>
            <a:off x="4139952" y="2420888"/>
            <a:ext cx="1152128" cy="93610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8028384" y="2564904"/>
            <a:ext cx="864096" cy="86409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5400000">
            <a:off x="4067944" y="5373216"/>
            <a:ext cx="1008112" cy="115212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3008313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Меморіальний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музей-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садиба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cs typeface="Times New Roman" pitchFamily="18" charset="0"/>
              </a:rPr>
              <a:t>В. І. Немировича-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Данченка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с.Нескучне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124744"/>
            <a:ext cx="3034677" cy="518457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Музей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селі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Нескучне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біля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Великої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Новосілки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Донецької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відкритий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1992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будівлі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садиби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барона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Миколи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Олександровича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Корфа (1834 – 1883),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видатного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вченого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педагога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просвітника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створив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народну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школу, яка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називалась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корфівська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трьохзимка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винайшов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метод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читанню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школах. Створив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підручники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методичні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надрукував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власні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кошти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За свою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відкрив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шкіл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батька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перейшов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дочки М.О.Корфа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Катерини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Миколаївни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вийшла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заміж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Володимира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Івановича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Немировича-Данченка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(1858 – 1943),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відомого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письменника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драматурга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режисера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algn="just"/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027" y="522994"/>
            <a:ext cx="3332553" cy="250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97310"/>
            <a:ext cx="1872208" cy="255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982" y="4775749"/>
            <a:ext cx="3329513" cy="200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066" y="3111066"/>
            <a:ext cx="2980134" cy="198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146487"/>
            <a:ext cx="1118927" cy="149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997" y="5229199"/>
            <a:ext cx="2099990" cy="148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57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106686" cy="1253262"/>
          </a:xfrm>
        </p:spPr>
        <p:txBody>
          <a:bodyPr>
            <a:noAutofit/>
          </a:bodyPr>
          <a:lstStyle/>
          <a:p>
            <a:pPr algn="ctr"/>
            <a:r>
              <a:rPr lang="uk-UA" sz="2800" i="1" dirty="0" err="1" smtClean="0">
                <a:latin typeface="Times New Roman" pitchFamily="18" charset="0"/>
                <a:cs typeface="Times New Roman" pitchFamily="18" charset="0"/>
              </a:rPr>
              <a:t>Старомайорська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 школа</a:t>
            </a:r>
            <a:br>
              <a:rPr lang="uk-UA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err="1" smtClean="0">
                <a:latin typeface="Times New Roman" pitchFamily="18" charset="0"/>
                <a:cs typeface="Times New Roman" pitchFamily="18" charset="0"/>
              </a:rPr>
              <a:t>с.Старомайорське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700808"/>
            <a:ext cx="3466726" cy="46910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 У далекому 1863 році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Старомайорській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знайшла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практичне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втілення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ідея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барона Корфа про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освітні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заклади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того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часу - школа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навчальним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курсом у три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зими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трьома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відділеннями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одночасно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один учитель.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Микола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Олександрович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Корф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особисто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щорічно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інспектував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школу.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Довгий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час вона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зразковою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і з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захопленням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сприймалася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гостями Корфа.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Минулого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року 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найстарішому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навчальному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закладу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Великоновосілківщини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Старомайорській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загальноосвітній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І-ІІІ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ступеня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виповнилося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160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61048"/>
            <a:ext cx="3178696" cy="235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92" y="1428056"/>
            <a:ext cx="310891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49270"/>
            <a:ext cx="2386062" cy="296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5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355" y="188640"/>
            <a:ext cx="4214842" cy="94299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Перша земська лікарня </a:t>
            </a:r>
            <a:r>
              <a:rPr lang="uk-UA" sz="2800" b="1" i="1" dirty="0" err="1" smtClean="0">
                <a:latin typeface="Times New Roman" pitchFamily="18" charset="0"/>
                <a:cs typeface="Times New Roman" pitchFamily="18" charset="0"/>
              </a:rPr>
              <a:t>с.Старомайорське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5" descr="DSC033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357188"/>
            <a:ext cx="403066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5" descr="F:\фото квест\фото квест\DSCF4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286125"/>
            <a:ext cx="4079123" cy="280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Прямокутник 6"/>
          <p:cNvSpPr>
            <a:spLocks noChangeArrowheads="1"/>
          </p:cNvSpPr>
          <p:nvPr/>
        </p:nvSpPr>
        <p:spPr bwMode="auto">
          <a:xfrm>
            <a:off x="4644008" y="1196752"/>
            <a:ext cx="435768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На початку минулого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сторіччя у всьому Маріупольському повіті було всього 4 земські лікарні, що обслуговували сільське населення. На такий великий повіт цього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було явно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недостатньо, і в 1907 році на земських зборах розпочалося  всебічне обговорення питання будівництва ще однієї, п’ятої лікарні.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Чимало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великих сіл претендувало на те, щоб будівництво розпочалося саме у них. І тут до земських зборів надійшла пропозиція від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поміщиці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Анни Львівни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Товбич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Вона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забажала передати земству (саме під лікарню) садибу в селі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Старомайорське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яку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отримала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спадок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 поміщиків Костянтина Михайловича та Любові Павлівни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Немчиновичів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Так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.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Старомайорське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відкрита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перша в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нашому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районі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земська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лікарня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612560" y="6070436"/>
            <a:ext cx="10852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1141</Words>
  <Application>Microsoft Office PowerPoint</Application>
  <PresentationFormat>Экран (4:3)</PresentationFormat>
  <Paragraphs>83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Загальна тема: «Короткий екскурсійний маршрут  із елементами власного дослідження» Тема роботи:  “Великоновосілківщина очима підлітків“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Меморіальний музей-садиба  В. І. Немировича-Данченка  с.Нескучне</vt:lpstr>
      <vt:lpstr>Старомайорська школа с.Старомайорське</vt:lpstr>
      <vt:lpstr>Перша земська лікарня с.Старомайорське</vt:lpstr>
      <vt:lpstr>«Баба гора» або  « Сторожова могила» с.Сторожове</vt:lpstr>
      <vt:lpstr>Презентация PowerPoint</vt:lpstr>
      <vt:lpstr>Наступний екскурсійний маршрут</vt:lpstr>
      <vt:lpstr>Список використаних джерел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124</cp:revision>
  <dcterms:created xsi:type="dcterms:W3CDTF">2021-04-28T17:22:28Z</dcterms:created>
  <dcterms:modified xsi:type="dcterms:W3CDTF">2024-03-31T06:12:54Z</dcterms:modified>
</cp:coreProperties>
</file>