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Nunito" panose="020B0604020202020204" charset="-52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6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8209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85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b33af425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cb33af425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466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cb33af425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cb33af425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778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c9e924163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c9e924163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673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9e924163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c9e924163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21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ca731c261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ca731c261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213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c9e9241639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c9e9241639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9e9241639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c9e9241639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4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9e924163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9e924163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546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9e924163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c9e924163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72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9e924163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c9e924163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18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9e9241639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9e9241639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70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a731c26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a731c26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0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9e9241639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c9e9241639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806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9e9241639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c9e9241639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38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eriscope.org.u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hyperlink" Target="https://wildcat.biz.ua/optika-pricely-lcu-ua/takticheskij-periskop-5x-sportscope-rl6-0013-ua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hu.es/gaia-inm/invest_escolar/httpdocs/biblioteca_pdf/27_AL05207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wundersamessammelsurium.info/optisches/spiegel_plan/index.html" TargetMode="External"/><Relationship Id="rId4" Type="http://schemas.openxmlformats.org/officeDocument/2006/relationships/hyperlink" Target="https://www.sciphijournal.org/index.php/tag/noah-levi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0" y="588068"/>
            <a:ext cx="5361300" cy="26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Дослідження оптичного явища відбивання та побудова пристрою для демонстрації фокуса на його основі</a:t>
            </a:r>
            <a:endParaRPr sz="32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085025" y="3064575"/>
            <a:ext cx="6766800" cy="8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360045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177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Автор: </a:t>
            </a:r>
            <a:r>
              <a:rPr lang="en-US" sz="177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Харитонова Ярослава Віталіївна, учениця 8 класу Добровеличківського ліцею "Гармонія" Добровеличківської селищної ради Кіровоградської області</a:t>
            </a:r>
            <a:endParaRPr sz="177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880"/>
          </a:p>
        </p:txBody>
      </p:sp>
      <p:sp>
        <p:nvSpPr>
          <p:cNvPr id="130" name="Google Shape;130;p13"/>
          <p:cNvSpPr txBox="1"/>
          <p:nvPr/>
        </p:nvSpPr>
        <p:spPr>
          <a:xfrm>
            <a:off x="2950525" y="3935775"/>
            <a:ext cx="5931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500" b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Наукові керівники: </a:t>
            </a:r>
            <a:r>
              <a:rPr lang="en-US" sz="15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Хомутенко Максим Володимирович, вчитель фізики та інформатики</a:t>
            </a:r>
            <a:r>
              <a:rPr lang="en-US" sz="1500" b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5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Добровеличківського ліцею "Гармонія" Добровеличківської селищної ради Кіровоградської області</a:t>
            </a:r>
            <a:endParaRPr sz="15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>
            <a:spLocks noGrp="1"/>
          </p:cNvSpPr>
          <p:nvPr>
            <p:ph type="title"/>
          </p:nvPr>
        </p:nvSpPr>
        <p:spPr>
          <a:xfrm>
            <a:off x="819150" y="259175"/>
            <a:ext cx="7505700" cy="15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Особливості конструкції приладу</a:t>
            </a:r>
          </a:p>
        </p:txBody>
      </p:sp>
      <p:sp>
        <p:nvSpPr>
          <p:cNvPr id="186" name="Google Shape;186;p22"/>
          <p:cNvSpPr txBox="1">
            <a:spLocks noGrp="1"/>
          </p:cNvSpPr>
          <p:nvPr>
            <p:ph type="body" idx="1"/>
          </p:nvPr>
        </p:nvSpPr>
        <p:spPr>
          <a:xfrm>
            <a:off x="4572000" y="1066575"/>
            <a:ext cx="3753000" cy="33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Для збільшення поля зору в пиладі  слід використовувати додатково систему лінз. Однак це призведе до послаблення світності предметів, оскільки скло поглинає частину світла. </a:t>
            </a:r>
            <a:endParaRPr sz="23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3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5" name="Picture 0" descr="20240412_151219"/>
          <p:cNvPicPr>
            <a:picLocks noChangeAspect="1"/>
          </p:cNvPicPr>
          <p:nvPr/>
        </p:nvPicPr>
        <p:blipFill>
          <a:blip r:embed="rId3"/>
          <a:srcRect l="44389" t="37533" r="47764" b="45397"/>
          <a:stretch>
            <a:fillRect/>
          </a:stretch>
        </p:blipFill>
        <p:spPr>
          <a:xfrm>
            <a:off x="2219325" y="1113790"/>
            <a:ext cx="1762125" cy="1726565"/>
          </a:xfrm>
          <a:prstGeom prst="rect">
            <a:avLst/>
          </a:prstGeom>
        </p:spPr>
      </p:pic>
      <p:pic>
        <p:nvPicPr>
          <p:cNvPr id="2" name="Picture 1" descr="20240412_150826"/>
          <p:cNvPicPr>
            <a:picLocks noChangeAspect="1"/>
          </p:cNvPicPr>
          <p:nvPr/>
        </p:nvPicPr>
        <p:blipFill>
          <a:blip r:embed="rId4"/>
          <a:srcRect l="46957" t="48247" r="45837" b="34942"/>
          <a:stretch>
            <a:fillRect/>
          </a:stretch>
        </p:blipFill>
        <p:spPr>
          <a:xfrm>
            <a:off x="2218690" y="3107055"/>
            <a:ext cx="1762760" cy="17703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41350" y="1777365"/>
            <a:ext cx="1166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en-US" sz="2000"/>
              <a:t>Без лінз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29260" y="3484880"/>
            <a:ext cx="1591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sz="2000"/>
              <a:t>З розсіювальною лінзою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819150" y="239225"/>
            <a:ext cx="7505700" cy="15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Застосування в техніці</a:t>
            </a:r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1"/>
          </p:nvPr>
        </p:nvSpPr>
        <p:spPr>
          <a:xfrm>
            <a:off x="819150" y="4007150"/>
            <a:ext cx="75057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US" sz="1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Джерела зображень.</a:t>
            </a:r>
            <a:endParaRPr sz="14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Times New Roman" panose="02020603050405020304"/>
              <a:buChar char="●"/>
            </a:pPr>
            <a:r>
              <a:rPr lang="en-US" sz="1400" u="sng">
                <a:solidFill>
                  <a:schemeClr val="hlin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3"/>
              </a:rPr>
              <a:t>https://periscope.org.ua/</a:t>
            </a:r>
            <a:endParaRPr sz="14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/>
              <a:buChar char="●"/>
            </a:pPr>
            <a:r>
              <a:rPr lang="en-US" sz="1400" u="sng">
                <a:solidFill>
                  <a:schemeClr val="hlin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4"/>
              </a:rPr>
              <a:t>https://wildcat.biz.ua/optika-pricely-lcu-ua/takticheskij-periskop-5x-sportscope-rl6-0013-ua</a:t>
            </a:r>
            <a:endParaRPr sz="14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endParaRPr sz="14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69325" y="787475"/>
            <a:ext cx="3458900" cy="34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 rotWithShape="1">
          <a:blip r:embed="rId6"/>
          <a:srcRect t="27019" b="11698"/>
          <a:stretch>
            <a:fillRect/>
          </a:stretch>
        </p:blipFill>
        <p:spPr>
          <a:xfrm>
            <a:off x="3788975" y="1142347"/>
            <a:ext cx="4486048" cy="27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819150" y="215350"/>
            <a:ext cx="7505700" cy="15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Висновки</a:t>
            </a:r>
          </a:p>
        </p:txBody>
      </p:sp>
      <p:sp>
        <p:nvSpPr>
          <p:cNvPr id="200" name="Google Shape;200;p24"/>
          <p:cNvSpPr txBox="1">
            <a:spLocks noGrp="1"/>
          </p:cNvSpPr>
          <p:nvPr>
            <p:ph type="body" idx="1"/>
          </p:nvPr>
        </p:nvSpPr>
        <p:spPr>
          <a:xfrm>
            <a:off x="819150" y="819975"/>
            <a:ext cx="7505700" cy="36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 panose="02020603050405020304"/>
              <a:buAutoNum type="arabicPeriod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Нами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було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проаналізовано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наукову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спеціальну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літературу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з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розділу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“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Оптика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Досліджено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оптичні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явища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закони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визначено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явища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відбивання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світла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як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таке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що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відповідає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поставленій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меті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розробки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приладу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для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демонстрації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оптичних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фокусів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sz="26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 panose="02020603050405020304"/>
              <a:buAutoNum type="arabicPeriod"/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Ми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розробили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модель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оптичного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приладу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який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носить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назву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Уявний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рентгенівський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апарат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”.</a:t>
            </a:r>
            <a:endParaRPr sz="26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title"/>
          </p:nvPr>
        </p:nvSpPr>
        <p:spPr>
          <a:xfrm>
            <a:off x="819150" y="223625"/>
            <a:ext cx="75057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Висновки</a:t>
            </a:r>
          </a:p>
        </p:txBody>
      </p:sp>
      <p:sp>
        <p:nvSpPr>
          <p:cNvPr id="206" name="Google Shape;206;p25"/>
          <p:cNvSpPr txBox="1">
            <a:spLocks noGrp="1"/>
          </p:cNvSpPr>
          <p:nvPr>
            <p:ph type="body" idx="1"/>
          </p:nvPr>
        </p:nvSpPr>
        <p:spPr>
          <a:xfrm>
            <a:off x="819150" y="811700"/>
            <a:ext cx="7505700" cy="3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3. Сконструювали прилад, з доступних матеріалів, який є легким у використанні.</a:t>
            </a:r>
            <a:endParaRPr sz="25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4. Встановили взаємозв'язок між довжиною шляху променя в приладі та полем зору, а саме із збільшенням шляху зменшується поле зору. Запропонували вирішення цієї проблеми системою лінз, які в свою чергу зменшують світність потоку світла.</a:t>
            </a:r>
            <a:endParaRPr sz="2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xfrm>
            <a:off x="819150" y="219300"/>
            <a:ext cx="7505700" cy="15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Список використаних джерел: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2" name="Google Shape;212;p26"/>
          <p:cNvSpPr txBox="1">
            <a:spLocks noGrp="1"/>
          </p:cNvSpPr>
          <p:nvPr>
            <p:ph type="body" idx="1"/>
          </p:nvPr>
        </p:nvSpPr>
        <p:spPr>
          <a:xfrm>
            <a:off x="819150" y="827350"/>
            <a:ext cx="7505700" cy="3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1.</a:t>
            </a:r>
            <a:r>
              <a:rPr lang="en-US" sz="1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Antonio García Carmona «Investigar para aprender, aprender para enseñar». Un proyecto orientado a la difusión del conocimiento escolar sobre ciencia. Режим доступу:</a:t>
            </a:r>
            <a:r>
              <a:rPr lang="en-US" sz="1700">
                <a:solidFill>
                  <a:srgbClr val="000000"/>
                </a:solidFill>
                <a:uFill>
                  <a:noFill/>
                </a:u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3"/>
              </a:rPr>
              <a:t> </a:t>
            </a:r>
            <a:r>
              <a:rPr lang="en-US" sz="1700" u="sng">
                <a:solidFill>
                  <a:schemeClr val="hlin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3"/>
              </a:rPr>
              <a:t>https://www.uhu.es/gaia-inm/invest_escolar/httpdocs/biblioteca_pdf/27_AL05207.pdf</a:t>
            </a:r>
            <a:endParaRPr sz="1700" u="sng">
              <a:solidFill>
                <a:schemeClr val="hlin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2.</a:t>
            </a:r>
            <a:r>
              <a:rPr lang="en-US" sz="1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Sci Phi journal. The Soothing Sounds Of Quantum Waves Crashing. Режим доступу:</a:t>
            </a:r>
            <a:r>
              <a:rPr lang="en-US" sz="1700">
                <a:solidFill>
                  <a:srgbClr val="000000"/>
                </a:solidFill>
                <a:uFill>
                  <a:noFill/>
                </a:u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4"/>
              </a:rPr>
              <a:t> </a:t>
            </a:r>
            <a:r>
              <a:rPr lang="en-US" sz="1700" u="sng">
                <a:solidFill>
                  <a:schemeClr val="hlin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4"/>
              </a:rPr>
              <a:t>https://www.sciphijournal.org/index.php/tag/noah-levin/</a:t>
            </a:r>
            <a:endParaRPr sz="1700" u="sng">
              <a:solidFill>
                <a:schemeClr val="hlin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3.</a:t>
            </a:r>
            <a:r>
              <a:rPr lang="en-US" sz="1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Інтернет ресурс Flache Spiegel. Режим доступу:</a:t>
            </a:r>
            <a:r>
              <a:rPr lang="en-US" sz="1700">
                <a:solidFill>
                  <a:srgbClr val="000000"/>
                </a:solidFill>
                <a:uFill>
                  <a:noFill/>
                </a:u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5"/>
              </a:rPr>
              <a:t> </a:t>
            </a:r>
            <a:r>
              <a:rPr lang="en-US" sz="1700" u="sng">
                <a:solidFill>
                  <a:schemeClr val="hlin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5"/>
              </a:rPr>
              <a:t>http://www.wundersamessammelsurium.info/optisches/spiegel_plan/index.html</a:t>
            </a:r>
            <a:endParaRPr sz="1700" u="sng">
              <a:solidFill>
                <a:schemeClr val="hlink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4.</a:t>
            </a:r>
            <a:r>
              <a:rPr lang="en-US" sz="1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sz="1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Фізика : підруч. для 9 кл. загальноосвіт. навч. закл. / [В. Г. Барʼяхтар, С. О. Довгий, Ф. Я. Божинова, О. О. Кірюхіна] ; за ред. В. Г. Барʼяхтара, С. О. Довгого. — Харків: Вид-во «Ранок», 2017. — 272 с.</a:t>
            </a:r>
            <a:endParaRPr sz="17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7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/>
          <a:srcRect t="891"/>
          <a:stretch>
            <a:fillRect/>
          </a:stretch>
        </p:blipFill>
        <p:spPr>
          <a:xfrm>
            <a:off x="285850" y="319250"/>
            <a:ext cx="8572298" cy="45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19150" y="430700"/>
            <a:ext cx="7505700" cy="4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Актуальність</a:t>
            </a:r>
            <a:r>
              <a:rPr lang="en-US" sz="23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дослідження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полягає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у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тому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що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Уявний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рентгенівський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апарат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можна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використовувати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у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військовій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справі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як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оптичний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прилад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що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дозволяє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спостерігати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за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об'єктами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які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знаходяться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не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в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площині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спостерігача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або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в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межах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непрямої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видимості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sz="2300" b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Мета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дослідження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запропонувати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проаналізувати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проєкт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установки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уявного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рентгенівського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приладу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що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працюватиме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основі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оптичного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явища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відбивання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світла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sz="24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body" idx="1"/>
          </p:nvPr>
        </p:nvSpPr>
        <p:spPr>
          <a:xfrm>
            <a:off x="123289" y="629475"/>
            <a:ext cx="8825501" cy="3809400"/>
          </a:xfrm>
          <a:prstGeom prst="rect">
            <a:avLst/>
          </a:prstGeom>
        </p:spPr>
        <p:txBody>
          <a:bodyPr spcFirstLastPara="1" wrap="square" lIns="810000" tIns="91425" rIns="663175" bIns="91425" anchor="t" anchorCtr="0">
            <a:noAutofit/>
          </a:bodyPr>
          <a:lstStyle/>
          <a:p>
            <a:pPr marL="0" marR="0" lvl="0" indent="0" algn="just" rtl="0">
              <a:lnSpc>
                <a:spcPct val="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Завдання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</a:t>
            </a:r>
            <a:endParaRPr sz="3000" b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 panose="02020603050405020304"/>
              <a:buAutoNum type="arabicPeriod"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аналіз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наукової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спеціальної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літератури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з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метою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вивчення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оптичних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явищ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;</a:t>
            </a:r>
            <a:endParaRPr sz="21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 panose="02020603050405020304"/>
              <a:buAutoNum type="arabicPeriod"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розробити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описати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модель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для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демонстрації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основі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оптичного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явища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відбивання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світла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приладу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“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Уявний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рентгенівський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апарат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”;</a:t>
            </a:r>
            <a:endParaRPr sz="21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 panose="02020603050405020304"/>
              <a:buAutoNum type="arabicPeriod"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відтворити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“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Уявний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рентгенівський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апарат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” в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якості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оптичного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приладу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який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є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доступним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легким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у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використанні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;</a:t>
            </a:r>
            <a:endParaRPr sz="21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 panose="02020603050405020304"/>
              <a:buAutoNum type="arabicPeriod"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основі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сконструйованого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приладу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визначити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недоліки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конструкції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та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запропонувати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можливості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покращення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sz="37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30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>
            <a:spLocks noGrp="1"/>
          </p:cNvSpPr>
          <p:nvPr>
            <p:ph type="body" idx="1"/>
          </p:nvPr>
        </p:nvSpPr>
        <p:spPr>
          <a:xfrm>
            <a:off x="819150" y="770275"/>
            <a:ext cx="7505700" cy="3668700"/>
          </a:xfrm>
          <a:prstGeom prst="rect">
            <a:avLst/>
          </a:prstGeom>
        </p:spPr>
        <p:txBody>
          <a:bodyPr spcFirstLastPara="1" wrap="square" lIns="91425" tIns="91425" rIns="483775" bIns="91425" anchor="t" anchorCtr="0">
            <a:no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Об’єктом дослідження </a:t>
            </a:r>
            <a:r>
              <a:rPr lang="en-US" sz="3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є фокуси на основі оптичних явищ.</a:t>
            </a:r>
            <a:endParaRPr sz="30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Предметом дослідження</a:t>
            </a:r>
            <a:r>
              <a:rPr lang="en-US" sz="3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є оптичний прилад робота якого заснована на оптичному явищі відбивання світла, для демонстрації фокусу “Уявний рентгенівський апарат”.</a:t>
            </a:r>
            <a:endParaRPr sz="30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title"/>
          </p:nvPr>
        </p:nvSpPr>
        <p:spPr>
          <a:xfrm>
            <a:off x="819150" y="215350"/>
            <a:ext cx="7505700" cy="15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Уявний рентгенівський апарат</a:t>
            </a:r>
          </a:p>
        </p:txBody>
      </p:sp>
      <p:pic>
        <p:nvPicPr>
          <p:cNvPr id="151" name="Google Shape;151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69213" y="1044175"/>
            <a:ext cx="5205574" cy="32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819150" y="215350"/>
            <a:ext cx="7505700" cy="15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Схема приладу</a:t>
            </a:r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21050" y="911100"/>
            <a:ext cx="6452650" cy="377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6673700" y="867225"/>
            <a:ext cx="2138100" cy="3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Використані матеріали:</a:t>
            </a:r>
            <a:endParaRPr sz="25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Char char="●"/>
            </a:pPr>
            <a:r>
              <a:rPr lang="en-US" sz="2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картон</a:t>
            </a:r>
            <a:endParaRPr sz="2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Char char="●"/>
            </a:pPr>
            <a:r>
              <a:rPr lang="en-US" sz="2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 дзеркала</a:t>
            </a:r>
            <a:endParaRPr sz="2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Char char="●"/>
            </a:pPr>
            <a:r>
              <a:rPr lang="en-US" sz="2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клей</a:t>
            </a:r>
            <a:endParaRPr sz="2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9"/>
          <p:cNvGrpSpPr/>
          <p:nvPr/>
        </p:nvGrpSpPr>
        <p:grpSpPr>
          <a:xfrm>
            <a:off x="484924" y="570649"/>
            <a:ext cx="8107501" cy="4268050"/>
            <a:chOff x="484924" y="570649"/>
            <a:chExt cx="8107501" cy="4268050"/>
          </a:xfrm>
        </p:grpSpPr>
        <p:pic>
          <p:nvPicPr>
            <p:cNvPr id="164" name="Google Shape;164;p1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84924" y="570649"/>
              <a:ext cx="4087069" cy="2001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9"/>
            <p:cNvPicPr preferRelativeResize="0"/>
            <p:nvPr/>
          </p:nvPicPr>
          <p:blipFill rotWithShape="1">
            <a:blip r:embed="rId4"/>
            <a:srcRect l="16218" r="18723"/>
            <a:stretch>
              <a:fillRect/>
            </a:stretch>
          </p:blipFill>
          <p:spPr>
            <a:xfrm>
              <a:off x="484925" y="2571750"/>
              <a:ext cx="3271526" cy="2266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9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756450" y="2571750"/>
              <a:ext cx="4835974" cy="2266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9"/>
            <p:cNvPicPr preferRelativeResize="0"/>
            <p:nvPr/>
          </p:nvPicPr>
          <p:blipFill rotWithShape="1">
            <a:blip r:embed="rId6"/>
            <a:srcRect r="12018" b="-17841"/>
            <a:stretch>
              <a:fillRect/>
            </a:stretch>
          </p:blipFill>
          <p:spPr>
            <a:xfrm>
              <a:off x="4505350" y="570650"/>
              <a:ext cx="4087075" cy="23555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819150" y="249200"/>
            <a:ext cx="7505700" cy="15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Відео</a:t>
            </a:r>
          </a:p>
        </p:txBody>
      </p:sp>
      <p:sp>
        <p:nvSpPr>
          <p:cNvPr id="173" name="Google Shape;173;p2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Untitled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860" y="772160"/>
            <a:ext cx="7320280" cy="4117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819150" y="240200"/>
            <a:ext cx="7505700" cy="1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Особливості конструкції приладу</a:t>
            </a:r>
          </a:p>
        </p:txBody>
      </p:sp>
      <p:sp>
        <p:nvSpPr>
          <p:cNvPr id="179" name="Google Shape;179;p21"/>
          <p:cNvSpPr txBox="1">
            <a:spLocks noGrp="1"/>
          </p:cNvSpPr>
          <p:nvPr>
            <p:ph type="body" idx="1"/>
          </p:nvPr>
        </p:nvSpPr>
        <p:spPr>
          <a:xfrm>
            <a:off x="5574200" y="1275525"/>
            <a:ext cx="2750700" cy="3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Чим довший шлях променів світла, який проходить через трубку, то меншим являється поле зору, яке видиме в приладі.</a:t>
            </a:r>
            <a:endParaRPr sz="2300"/>
          </a:p>
        </p:txBody>
      </p:sp>
      <p:pic>
        <p:nvPicPr>
          <p:cNvPr id="180" name="Google Shape;180;p21"/>
          <p:cNvPicPr preferRelativeResize="0"/>
          <p:nvPr/>
        </p:nvPicPr>
        <p:blipFill rotWithShape="1">
          <a:blip r:embed="rId3"/>
          <a:srcRect l="17753" t="12172" r="32065"/>
          <a:stretch>
            <a:fillRect/>
          </a:stretch>
        </p:blipFill>
        <p:spPr>
          <a:xfrm>
            <a:off x="819149" y="976475"/>
            <a:ext cx="4588549" cy="36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540</Words>
  <Application>Microsoft Office PowerPoint</Application>
  <PresentationFormat>Экран (16:9)</PresentationFormat>
  <Paragraphs>40</Paragraphs>
  <Slides>15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Nunito</vt:lpstr>
      <vt:lpstr>Arial</vt:lpstr>
      <vt:lpstr>Times New Roman</vt:lpstr>
      <vt:lpstr>Shift</vt:lpstr>
      <vt:lpstr>Дослідження оптичного явища відбивання та побудова пристрою для демонстрації фокуса на його основі</vt:lpstr>
      <vt:lpstr>Презентация PowerPoint</vt:lpstr>
      <vt:lpstr>Презентация PowerPoint</vt:lpstr>
      <vt:lpstr>Презентация PowerPoint</vt:lpstr>
      <vt:lpstr>Уявний рентгенівський апарат</vt:lpstr>
      <vt:lpstr>Схема приладу</vt:lpstr>
      <vt:lpstr>Презентация PowerPoint</vt:lpstr>
      <vt:lpstr>Відео</vt:lpstr>
      <vt:lpstr>Особливості конструкції приладу</vt:lpstr>
      <vt:lpstr>Особливості конструкції приладу</vt:lpstr>
      <vt:lpstr>Застосування в техніці</vt:lpstr>
      <vt:lpstr>Висновки</vt:lpstr>
      <vt:lpstr>Висновки</vt:lpstr>
      <vt:lpstr>Список використаних джерел: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Дослідження оптичного явища відбивання та побудова пристрою для демонстрації фокуса на його основі</dc:title>
  <dc:creator>Maksym Khomutenko</dc:creator>
  <cp:lastModifiedBy>Maksym Khomutenko</cp:lastModifiedBy>
  <cp:revision>4</cp:revision>
  <dcterms:created xsi:type="dcterms:W3CDTF">2024-04-13T05:53:10Z</dcterms:created>
  <dcterms:modified xsi:type="dcterms:W3CDTF">2024-04-13T17:07:30Z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1033-5.7.1.8092</vt:lpwstr>
  </property>
</Properties>
</file>