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16"/>
  </p:notes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Помірний стиль 2 –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20" autoAdjust="0"/>
  </p:normalViewPr>
  <p:slideViewPr>
    <p:cSldViewPr snapToGrid="0">
      <p:cViewPr varScale="1">
        <p:scale>
          <a:sx n="100" d="100"/>
          <a:sy n="100" d="100"/>
        </p:scale>
        <p:origin x="81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78024-AB9D-4F3A-84D8-D74746AFEDC4}" type="datetimeFigureOut">
              <a:rPr lang="uk-UA" smtClean="0"/>
              <a:pPr/>
              <a:t>16.04.2024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68740-B61A-4CD6-84F0-BCB1B03359C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847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68740-B61A-4CD6-84F0-BCB1B03359CE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68740-B61A-4CD6-84F0-BCB1B03359CE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048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6EF7C3A7-D6F6-4D38-A7C3-B72967BB81A6}" type="datetime1">
              <a:rPr lang="en-US" smtClean="0"/>
              <a:pPr/>
              <a:t>4/16/2024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586042B-6341-4E38-A80C-926D3BB8AAC9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EF7C3A7-D6F6-4D38-A7C3-B72967BB81A6}" type="datetime1">
              <a:rPr lang="en-US" smtClean="0"/>
              <a:pPr/>
              <a:t>4/16/2024</a:t>
            </a:fld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586042B-6341-4E38-A80C-926D3BB8AAC9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6EF7C3A7-D6F6-4D38-A7C3-B72967BB81A6}" type="datetime1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6586042B-6341-4E38-A80C-926D3BB8AAC9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EF7C3A7-D6F6-4D38-A7C3-B72967BB81A6}" type="datetime1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6586042B-6341-4E38-A80C-926D3BB8AAC9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1E7BCC-78CC-1810-26D8-8BA5F55059F7}"/>
              </a:ext>
            </a:extLst>
          </p:cNvPr>
          <p:cNvSpPr txBox="1"/>
          <p:nvPr/>
        </p:nvSpPr>
        <p:spPr>
          <a:xfrm>
            <a:off x="3474720" y="4145280"/>
            <a:ext cx="81381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Автор: Філатова Марія Владиславівна</a:t>
            </a:r>
          </a:p>
          <a:p>
            <a:pPr algn="ctr" fontAlgn="base"/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ПП "Навчальний заклад «Європейський колегіум», 6 клас Київське територіальне відділення Малої академії наук України. м. Київ</a:t>
            </a:r>
          </a:p>
          <a:p>
            <a:pPr algn="ctr" fontAlgn="base"/>
            <a:endParaRPr lang="uk-UA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Керівник: Іщенко Ольга Леонідівна, вчитель біології та географії  першої категорії.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E1968-3C2C-FAA7-24DB-9A184FDF801A}"/>
              </a:ext>
            </a:extLst>
          </p:cNvPr>
          <p:cNvSpPr txBox="1"/>
          <p:nvPr/>
        </p:nvSpPr>
        <p:spPr>
          <a:xfrm>
            <a:off x="487680" y="457200"/>
            <a:ext cx="1143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Хрущ травневий, як біоіндикатор чистоти ґрунту у місця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вирощування полуниці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FBCA28-1FA8-C447-B1EA-A08638EF1A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1" y="2166257"/>
            <a:ext cx="3030582" cy="42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1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DB21E-3136-AA3A-A292-FC154EE82F2D}"/>
              </a:ext>
            </a:extLst>
          </p:cNvPr>
          <p:cNvSpPr txBox="1"/>
          <p:nvPr/>
        </p:nvSpPr>
        <p:spPr>
          <a:xfrm>
            <a:off x="613954" y="605641"/>
            <a:ext cx="722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Альтернатива хімікатам.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83B681-58C9-8A1D-F689-57B0473AFE9D}"/>
              </a:ext>
            </a:extLst>
          </p:cNvPr>
          <p:cNvSpPr txBox="1"/>
          <p:nvPr/>
        </p:nvSpPr>
        <p:spPr>
          <a:xfrm>
            <a:off x="5636871" y="297469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E0B7E-C38F-C881-F2AD-F1DCD6502A20}"/>
              </a:ext>
            </a:extLst>
          </p:cNvPr>
          <p:cNvSpPr txBox="1"/>
          <p:nvPr/>
        </p:nvSpPr>
        <p:spPr>
          <a:xfrm>
            <a:off x="404950" y="1634554"/>
            <a:ext cx="68710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протидію використовування хімікатів вже  винайдена альтернатива.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Щоб у хрущів не було можливості відкласти яйця, можна використовувати агроволокно, що закриває доступ до землі й має маленькі отвори для проростання полуниці. Воно допоможе лише при умові, якщо хрущ не відклав свої яйця у ґрунт раніше.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 вирощувати полуницю можна у теплицях, що будуть закривати ділянку від потрапляння хрущів всередину й захищати від можливості відкладення яєць у землю.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F2643C-3811-B4C5-05F5-B2065FEA99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8961" y="893949"/>
            <a:ext cx="3832959" cy="527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36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69C1A8-68FD-991F-8CD9-BC5219B597F9}"/>
              </a:ext>
            </a:extLst>
          </p:cNvPr>
          <p:cNvSpPr txBox="1"/>
          <p:nvPr/>
        </p:nvSpPr>
        <p:spPr>
          <a:xfrm>
            <a:off x="1295400" y="159201"/>
            <a:ext cx="4800600" cy="922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Пропозиції</a:t>
            </a:r>
            <a:r>
              <a:rPr lang="uk-UA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822B4B-ED54-FB96-197B-55F21580E4C6}"/>
              </a:ext>
            </a:extLst>
          </p:cNvPr>
          <p:cNvSpPr txBox="1"/>
          <p:nvPr/>
        </p:nvSpPr>
        <p:spPr>
          <a:xfrm>
            <a:off x="777240" y="1463039"/>
            <a:ext cx="6397466" cy="5104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Замість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хімікатів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використовувати агроволокно, так як воно є більш зручним і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постелити лише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один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3-5 років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Воно зберігає тепло ґрунту та захищає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ушкоджень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корін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рослини.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ож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можна використовувати й теплиці,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вони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зберігають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тепло й захищають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шкідників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Теплицю потрібно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провітрювати, тому є шанс потрапляння різних комах всередину. Мінусом теплиці є те,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мають бути вітрозапильними.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6C85F8-27BA-F3C8-C697-0695E1D6E6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154" y="840176"/>
            <a:ext cx="3291839" cy="27845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B308A4-E895-47FD-7198-39FED3B6BDD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9986" y="3868233"/>
            <a:ext cx="3588640" cy="26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36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я 6">
            <a:extLst>
              <a:ext uri="{FF2B5EF4-FFF2-40B4-BE49-F238E27FC236}">
                <a16:creationId xmlns:a16="http://schemas.microsoft.com/office/drawing/2014/main" id="{A005C96A-CCDE-ED0E-7110-85491AB81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712088"/>
              </p:ext>
            </p:extLst>
          </p:nvPr>
        </p:nvGraphicFramePr>
        <p:xfrm>
          <a:off x="1532627" y="1713817"/>
          <a:ext cx="9427688" cy="458860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124973">
                  <a:extLst>
                    <a:ext uri="{9D8B030D-6E8A-4147-A177-3AD203B41FA5}">
                      <a16:colId xmlns:a16="http://schemas.microsoft.com/office/drawing/2014/main" val="1408445858"/>
                    </a:ext>
                  </a:extLst>
                </a:gridCol>
                <a:gridCol w="2588871">
                  <a:extLst>
                    <a:ext uri="{9D8B030D-6E8A-4147-A177-3AD203B41FA5}">
                      <a16:colId xmlns:a16="http://schemas.microsoft.com/office/drawing/2014/main" val="2209351556"/>
                    </a:ext>
                  </a:extLst>
                </a:gridCol>
                <a:gridCol w="2356922">
                  <a:extLst>
                    <a:ext uri="{9D8B030D-6E8A-4147-A177-3AD203B41FA5}">
                      <a16:colId xmlns:a16="http://schemas.microsoft.com/office/drawing/2014/main" val="1504764830"/>
                    </a:ext>
                  </a:extLst>
                </a:gridCol>
                <a:gridCol w="2356922">
                  <a:extLst>
                    <a:ext uri="{9D8B030D-6E8A-4147-A177-3AD203B41FA5}">
                      <a16:colId xmlns:a16="http://schemas.microsoft.com/office/drawing/2014/main" val="1265415145"/>
                    </a:ext>
                  </a:extLst>
                </a:gridCol>
              </a:tblGrid>
              <a:tr h="1529535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Сорт полуниці</a:t>
                      </a:r>
                      <a:endParaRPr lang="x-none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Населений пункт</a:t>
                      </a:r>
                      <a:endParaRPr lang="x-none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рік</a:t>
                      </a:r>
                      <a:endParaRPr lang="x-none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рік</a:t>
                      </a:r>
                      <a:endParaRPr lang="x-none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845670"/>
                  </a:ext>
                </a:extLst>
              </a:tr>
              <a:tr h="1529535">
                <a:tc>
                  <a:txBody>
                    <a:bodyPr/>
                    <a:lstStyle/>
                    <a:p>
                      <a:pPr algn="ctr"/>
                      <a:r>
                        <a:rPr lang="uk-UA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Крапо 10</a:t>
                      </a:r>
                      <a:endParaRPr lang="x-none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Мар</a:t>
                      </a:r>
                      <a:r>
                        <a:rPr lang="uk-UA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uk-UA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алівка</a:t>
                      </a:r>
                      <a:endParaRPr lang="x-none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</a:t>
                      </a:r>
                      <a:r>
                        <a:rPr lang="x-none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uk-UA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кілограм</a:t>
                      </a:r>
                      <a:endParaRPr lang="x-none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x-none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uk-UA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 кілограм</a:t>
                      </a:r>
                      <a:endParaRPr lang="x-none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98346"/>
                  </a:ext>
                </a:extLst>
              </a:tr>
              <a:tr h="1529535">
                <a:tc>
                  <a:txBody>
                    <a:bodyPr/>
                    <a:lstStyle/>
                    <a:p>
                      <a:pPr algn="ctr"/>
                      <a:r>
                        <a:rPr lang="uk-UA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Гігантела</a:t>
                      </a:r>
                      <a:endParaRPr lang="x-none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Крушинка</a:t>
                      </a:r>
                      <a:endParaRPr lang="x-none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20-1</a:t>
                      </a:r>
                      <a:r>
                        <a:rPr lang="x-none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uk-UA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штук</a:t>
                      </a:r>
                      <a:endParaRPr lang="x-none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</a:t>
                      </a:r>
                      <a:r>
                        <a:rPr lang="x-none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uk-UA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штук</a:t>
                      </a:r>
                      <a:endParaRPr lang="x-none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73128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2023778-BE04-B655-1BEB-6D2CFF8E3B63}"/>
              </a:ext>
            </a:extLst>
          </p:cNvPr>
          <p:cNvSpPr txBox="1"/>
          <p:nvPr/>
        </p:nvSpPr>
        <p:spPr>
          <a:xfrm>
            <a:off x="5636871" y="297469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3F4948-3434-E594-1A2E-E536F1E29079}"/>
              </a:ext>
            </a:extLst>
          </p:cNvPr>
          <p:cNvSpPr txBox="1"/>
          <p:nvPr/>
        </p:nvSpPr>
        <p:spPr>
          <a:xfrm>
            <a:off x="920932" y="498899"/>
            <a:ext cx="10469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Врожайність полуниці  на ділянках </a:t>
            </a:r>
          </a:p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селі Мархалівка та селі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Крушинка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46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9C390E-7C09-8DB9-AE1A-8972F0F9F277}"/>
              </a:ext>
            </a:extLst>
          </p:cNvPr>
          <p:cNvSpPr txBox="1"/>
          <p:nvPr/>
        </p:nvSpPr>
        <p:spPr>
          <a:xfrm>
            <a:off x="1791789" y="901337"/>
            <a:ext cx="8275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Висновки.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91E242-82B5-6685-44EA-4C1E76D2F7D9}"/>
              </a:ext>
            </a:extLst>
          </p:cNvPr>
          <p:cNvSpPr txBox="1"/>
          <p:nvPr/>
        </p:nvSpPr>
        <p:spPr>
          <a:xfrm>
            <a:off x="1254035" y="1699359"/>
            <a:ext cx="9677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Доведено, що хрущі є біоіндикаторами чистоти ґрунту.</a:t>
            </a:r>
          </a:p>
          <a:p>
            <a:pPr marL="457200" indent="-457200" algn="just">
              <a:buAutoNum type="arabicPeriod"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Хрущі приносять шкоду для людей, так як знищують урожай.</a:t>
            </a:r>
          </a:p>
          <a:p>
            <a:pPr algn="just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Хрущі є важливим елементом у ланцюгу живлення, їхня присутність у біогеоценозі вкрай важлива та значима.</a:t>
            </a:r>
          </a:p>
          <a:p>
            <a:pPr algn="just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Використання хімікатів є шкідливим для навколишнього середовища.</a:t>
            </a:r>
          </a:p>
          <a:p>
            <a:pPr algn="just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Альтернативою хімікатів можуть бути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агроволокно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використання теплиць.</a:t>
            </a: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564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836C72-CE60-F900-A6BE-74AB827F3587}"/>
              </a:ext>
            </a:extLst>
          </p:cNvPr>
          <p:cNvSpPr txBox="1"/>
          <p:nvPr/>
        </p:nvSpPr>
        <p:spPr>
          <a:xfrm>
            <a:off x="838200" y="889980"/>
            <a:ext cx="1011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</a:t>
            </a:r>
            <a:endParaRPr lang="x-non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7F1A4-2F4C-EC73-7BC8-CD26DEBA69DC}"/>
              </a:ext>
            </a:extLst>
          </p:cNvPr>
          <p:cNvSpPr txBox="1"/>
          <p:nvPr/>
        </p:nvSpPr>
        <p:spPr>
          <a:xfrm>
            <a:off x="1021080" y="1533465"/>
            <a:ext cx="981456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Козлова І. І.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високопродуктивної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розсади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асортимент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полуниці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обробітку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/І. І. Козлова //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агроном. – 2010. – №3. - С. 23</a:t>
            </a:r>
          </a:p>
          <a:p>
            <a:pPr marL="457200" indent="-457200" algn="just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Мотрук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Б.Н.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Рослинництво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Б.Н.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Мортук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К.: Урожай. –1999. – 461с.</a:t>
            </a:r>
          </a:p>
          <a:p>
            <a:pPr marL="457200" indent="-457200" algn="just"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Пізнаємо природу. Моя планета Земля. 6 клас: Зошит з друкованою основою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І.В. Гавриш, С.С.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Гога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К.М.Задорожний, Г.О.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Калиновська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Харків : Інтелект України, 2024.- 48с.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Соболь В.І.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Абетка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FDFE88-695A-7A1E-2FA8-0170B0B258F6}"/>
              </a:ext>
            </a:extLst>
          </p:cNvPr>
          <p:cNvSpPr txBox="1"/>
          <p:nvPr/>
        </p:nvSpPr>
        <p:spPr>
          <a:xfrm>
            <a:off x="731521" y="1040043"/>
            <a:ext cx="10683240" cy="5078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 закономірність відкладання личинок хруща травневого на ділянка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селі Крушинка та селі Мархалівка Фастівського району Київської області, де зростає полуниця, щоб визначити рівень забруднення ґрунту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дослідження: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рущ травневий, як біоіндикатор забруднення, ділянки з полуницею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рущ травневий, полуниця, хімікати, якими обробляється ділянка з полуницею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дослідження: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пряме спостереження, порівняння результатів дослідження, аналіз досліджень, аналіз опрацьованих джерел інформації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1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DC0EDC-EE16-A918-2929-C47A58A223B5}"/>
              </a:ext>
            </a:extLst>
          </p:cNvPr>
          <p:cNvSpPr txBox="1"/>
          <p:nvPr/>
        </p:nvSpPr>
        <p:spPr>
          <a:xfrm>
            <a:off x="642257" y="2098940"/>
            <a:ext cx="10861698" cy="4339650"/>
          </a:xfrm>
          <a:custGeom>
            <a:avLst/>
            <a:gdLst>
              <a:gd name="connsiteX0" fmla="*/ 0 w 11446329"/>
              <a:gd name="connsiteY0" fmla="*/ 0 h 2923877"/>
              <a:gd name="connsiteX1" fmla="*/ 11446329 w 11446329"/>
              <a:gd name="connsiteY1" fmla="*/ 0 h 2923877"/>
              <a:gd name="connsiteX2" fmla="*/ 11446329 w 11446329"/>
              <a:gd name="connsiteY2" fmla="*/ 2923877 h 2923877"/>
              <a:gd name="connsiteX3" fmla="*/ 0 w 11446329"/>
              <a:gd name="connsiteY3" fmla="*/ 2923877 h 2923877"/>
              <a:gd name="connsiteX4" fmla="*/ 0 w 11446329"/>
              <a:gd name="connsiteY4" fmla="*/ 0 h 2923877"/>
              <a:gd name="connsiteX0" fmla="*/ 0 w 11446329"/>
              <a:gd name="connsiteY0" fmla="*/ 0 h 2923877"/>
              <a:gd name="connsiteX1" fmla="*/ 5861958 w 11446329"/>
              <a:gd name="connsiteY1" fmla="*/ 5445 h 2923877"/>
              <a:gd name="connsiteX2" fmla="*/ 11446329 w 11446329"/>
              <a:gd name="connsiteY2" fmla="*/ 0 h 2923877"/>
              <a:gd name="connsiteX3" fmla="*/ 11446329 w 11446329"/>
              <a:gd name="connsiteY3" fmla="*/ 2923877 h 2923877"/>
              <a:gd name="connsiteX4" fmla="*/ 0 w 11446329"/>
              <a:gd name="connsiteY4" fmla="*/ 2923877 h 2923877"/>
              <a:gd name="connsiteX5" fmla="*/ 0 w 11446329"/>
              <a:gd name="connsiteY5" fmla="*/ 0 h 2923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46329" h="2923877">
                <a:moveTo>
                  <a:pt x="0" y="0"/>
                </a:moveTo>
                <a:lnTo>
                  <a:pt x="5861958" y="5445"/>
                </a:lnTo>
                <a:lnTo>
                  <a:pt x="11446329" y="0"/>
                </a:lnTo>
                <a:lnTo>
                  <a:pt x="11446329" y="2923877"/>
                </a:lnTo>
                <a:lnTo>
                  <a:pt x="0" y="29238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Задачі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+mj-lt"/>
              <a:buAutoNum type="arabicPeriod"/>
            </a:pPr>
            <a:endParaRPr lang="uk-UA" sz="2400" dirty="0">
              <a:latin typeface="Aptos ExtraBold" panose="020B00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Визначити рівень забрудненості ґрунту</a:t>
            </a:r>
            <a:r>
              <a:rPr lang="en-US" sz="2400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ea typeface="ADLaM Display" panose="02010000000000000000" pitchFamily="2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 Встановити залежність між чистотою ґрунту та наявністю в ній хімікатів</a:t>
            </a:r>
            <a:r>
              <a:rPr lang="en-US" sz="2400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ea typeface="ADLaM Display" panose="02010000000000000000" pitchFamily="2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 Визначити кількість кущів знищених личинками хруща на ділянці 1 м</a:t>
            </a:r>
            <a:r>
              <a:rPr lang="x-none" sz="240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²</a:t>
            </a:r>
            <a:r>
              <a:rPr lang="en-US" sz="240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rgbClr val="4D5156"/>
              </a:solidFill>
              <a:effectLst/>
              <a:latin typeface="Times New Roman" panose="02020603050405020304" pitchFamily="18" charset="0"/>
              <a:ea typeface="ADLaM Display" panose="02010000000000000000" pitchFamily="2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 Встановити взаємозв’язок забрудненості ґрунту, як літосферного шару з іншими оболонками Землі</a:t>
            </a:r>
            <a:r>
              <a:rPr lang="en-US" sz="2400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ea typeface="ADLaM Display" panose="02010000000000000000" pitchFamily="2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Визначити цінність личинок хруща, як складової екологічного ланцюга живлення</a:t>
            </a:r>
            <a:r>
              <a:rPr lang="en-US" sz="2400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ea typeface="ADLaM Display" panose="02010000000000000000" pitchFamily="2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Запропонувати альтернативу для зменшення негативного впливу хімікатів на ґрунт</a:t>
            </a:r>
            <a:r>
              <a:rPr lang="en-US" sz="2400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.</a:t>
            </a:r>
            <a:endParaRPr lang="x-none" sz="2000" dirty="0">
              <a:latin typeface="Aptos Black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E62225-F149-FC43-FF0B-29C4E71574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0777" y="716280"/>
            <a:ext cx="2242458" cy="26517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182317-2F4E-C17A-0AC8-160B9FA019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6549" y="448490"/>
            <a:ext cx="2407919" cy="2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8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40B806-9430-F162-2BA8-98F67EC34AEC}"/>
              </a:ext>
            </a:extLst>
          </p:cNvPr>
          <p:cNvSpPr txBox="1"/>
          <p:nvPr/>
        </p:nvSpPr>
        <p:spPr>
          <a:xfrm>
            <a:off x="371476" y="576806"/>
            <a:ext cx="11458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забрудненості ґрунту на ділянці у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с.Мархалівка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21EE6-0919-70E6-50A2-C4818C261EBF}"/>
              </a:ext>
            </a:extLst>
          </p:cNvPr>
          <p:cNvSpPr txBox="1"/>
          <p:nvPr/>
        </p:nvSpPr>
        <p:spPr>
          <a:xfrm>
            <a:off x="340996" y="1258082"/>
            <a:ext cx="11468099" cy="1938992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полуниці у селі Мар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алівка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2023 році було оброблено такими хімікатами: «Антихрущ», «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Актара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для запобігання появи личинок хруща травневого в ґрунті.</a:t>
            </a:r>
          </a:p>
          <a:p>
            <a:pPr algn="just"/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На ділянці у селі Мар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алівка 1 м</a:t>
            </a:r>
            <a:r>
              <a:rPr lang="x-none" sz="24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²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,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 станом на 6 травня 2024 року, проросло 12 кущів полуниці з 1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, що є підтвердженням того, що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рущ не відклав личинки, які гіпотетично міг відкласти у 2022-2023 році.</a:t>
            </a:r>
            <a:endParaRPr lang="x-none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DLaM Display" panose="0201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CF7DAD-1178-ABF1-6C89-9FE6A8612E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1390" y="3396980"/>
            <a:ext cx="4705350" cy="31866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AD9D04-452D-A230-4AD0-7A8739FD05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43735" y="3412220"/>
            <a:ext cx="2390025" cy="31867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0BE23D-40E4-3257-EC20-2676E816893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865" y="3386884"/>
            <a:ext cx="2390025" cy="31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0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EAD973-BC00-F8AC-1D5E-A23F34509025}"/>
              </a:ext>
            </a:extLst>
          </p:cNvPr>
          <p:cNvSpPr txBox="1"/>
          <p:nvPr/>
        </p:nvSpPr>
        <p:spPr>
          <a:xfrm>
            <a:off x="104898" y="488240"/>
            <a:ext cx="1198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Хрущі та ґрунт оброблений хімікатами.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E80587-23BD-4ABD-E2C9-87BFD7670CD3}"/>
              </a:ext>
            </a:extLst>
          </p:cNvPr>
          <p:cNvSpPr txBox="1"/>
          <p:nvPr/>
        </p:nvSpPr>
        <p:spPr>
          <a:xfrm>
            <a:off x="777241" y="1143000"/>
            <a:ext cx="1072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Хрущі відкладають яйця у чистий ґрунт, що є сприятливим для проживання личинок у ньому. При обробці ґрунту хімікатами хрущі перестають відкладати яйця у ділянку, яка оброблялась. З цього можна зробити висновок, що ґрунт стає забрудненим і неможливим для проживання комах.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ED299-459E-E853-4C79-5870CB57E584}"/>
              </a:ext>
            </a:extLst>
          </p:cNvPr>
          <p:cNvSpPr txBox="1"/>
          <p:nvPr/>
        </p:nvSpPr>
        <p:spPr>
          <a:xfrm>
            <a:off x="812074" y="2738846"/>
            <a:ext cx="43281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Отже, хімікати добре захищають ґрунт від хрущів, але приносять шкоду самому ґрунту та біосфері. В результаті, ми маємо гарний врожай полуниці, але забруднений ґрунт. 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394B8B-6971-118A-0F04-670C45D24D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2560" y="2875280"/>
            <a:ext cx="2724150" cy="3632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EC30A8-15DA-96C3-BD23-21A777D0D4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3920" y="2613355"/>
            <a:ext cx="2987040" cy="39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41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971DDD-3E8B-2436-1713-4CB961F67388}"/>
              </a:ext>
            </a:extLst>
          </p:cNvPr>
          <p:cNvSpPr txBox="1"/>
          <p:nvPr/>
        </p:nvSpPr>
        <p:spPr>
          <a:xfrm>
            <a:off x="0" y="456013"/>
            <a:ext cx="7336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 забрудненості ґрунту у </a:t>
            </a:r>
          </a:p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Крушинка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52825-86FE-1B8C-CCE3-274518620A0F}"/>
              </a:ext>
            </a:extLst>
          </p:cNvPr>
          <p:cNvSpPr txBox="1"/>
          <p:nvPr/>
        </p:nvSpPr>
        <p:spPr>
          <a:xfrm>
            <a:off x="733697" y="1574814"/>
            <a:ext cx="6477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Ділянка села Крушинка не оброблялася ніякими хімікатами понад три роки. Минулого року, при викопуванні кущів полуниці, в землі було знайдено личинки хрущів. 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ділянці у селі Крушинка площею 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1 м</a:t>
            </a:r>
            <a:r>
              <a:rPr lang="x-none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²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, станом на 6 травня 2024 року, проросло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 4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 кущі полуниці з 1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, що є підтвердженням того, що коріння  рослин було знищено личинками хруща травневого, які були виявлені на цій ділянці. Звертаючи увагу на те, що в минулому році в ґрунті було знайдено личинки хруща, можна зробити висновок, що коріння полуниці з’їли личинки хруща. 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474FC7-64AD-45A0-83E9-AF3306206E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7482840" y="750894"/>
            <a:ext cx="4063686" cy="28000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D4F4A1-5B30-2662-F11E-3C75085C1D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8080" y="3752862"/>
            <a:ext cx="4084319" cy="28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61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FC4DA8-1ECC-1365-4060-BC7B5A98DFBD}"/>
              </a:ext>
            </a:extLst>
          </p:cNvPr>
          <p:cNvSpPr txBox="1"/>
          <p:nvPr/>
        </p:nvSpPr>
        <p:spPr>
          <a:xfrm>
            <a:off x="75207" y="457124"/>
            <a:ext cx="1201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Хрущі та необроблений ґрунт.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272A3-4C51-C4C5-6311-8B4F19EE6F9F}"/>
              </a:ext>
            </a:extLst>
          </p:cNvPr>
          <p:cNvSpPr txBox="1"/>
          <p:nvPr/>
        </p:nvSpPr>
        <p:spPr>
          <a:xfrm>
            <a:off x="701039" y="1392222"/>
            <a:ext cx="10637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того, що ділянка не оброблялась хімікатами понад три роки і в ґрунті поселилися личинки хруща, що є біоіндикаторами чистого ґрунту, можна зробити висновок, що цей ґрунт є чистим і сприятливим для проживання різних видів членистоногих.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876D3D-1034-5C82-0CCB-639E36CD5883}"/>
              </a:ext>
            </a:extLst>
          </p:cNvPr>
          <p:cNvSpPr txBox="1"/>
          <p:nvPr/>
        </p:nvSpPr>
        <p:spPr>
          <a:xfrm>
            <a:off x="731520" y="2991394"/>
            <a:ext cx="5455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Отже, ґрунт необроблений хімікатами є безпечним для біосфери, але масово вирощувати у ньому полуницю не є недоцільним, тому що личинки хрущів під’їдаючи коріння рослин, знищують їх та знижують урожайність полуниці.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F290B9-2862-1CF0-20B2-8887713F3F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7960" y="2895600"/>
            <a:ext cx="5029200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70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8D6A1B-0887-8D94-EC34-244753C35049}"/>
              </a:ext>
            </a:extLst>
          </p:cNvPr>
          <p:cNvSpPr txBox="1"/>
          <p:nvPr/>
        </p:nvSpPr>
        <p:spPr>
          <a:xfrm>
            <a:off x="0" y="440499"/>
            <a:ext cx="12005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 хімікатів на оболонки Землі.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1427CE-D5CA-19A1-BE9E-9C144C35C40B}"/>
              </a:ext>
            </a:extLst>
          </p:cNvPr>
          <p:cNvSpPr txBox="1"/>
          <p:nvPr/>
        </p:nvSpPr>
        <p:spPr>
          <a:xfrm>
            <a:off x="574765" y="958338"/>
            <a:ext cx="11077303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Хімікати забруднюють ґрунт та вбивають організми, які в ньому живуть. Але крім цього, це також впливає й на інші оболонки.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випаданні опадів, у вигляді дощу, у ґрунт оброблений хімікатами, вода вбирає в себе забруднюючі речовини. Після цього, вода випаровується в атмосферу і перетворюється у водяну пару, яка накопичується у хмарах. Хмари ж, у свою чергу, рухаються за потоком вітру де з них, випадають опади зовсім на іншій ділянці.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62EEFC-7A55-A9CC-1062-178F861517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616" y="3724275"/>
            <a:ext cx="82296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59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7663D6-79A2-D2C4-61E9-44675E8280A6}"/>
              </a:ext>
            </a:extLst>
          </p:cNvPr>
          <p:cNvSpPr txBox="1"/>
          <p:nvPr/>
        </p:nvSpPr>
        <p:spPr>
          <a:xfrm>
            <a:off x="0" y="415560"/>
            <a:ext cx="12005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 хімікатів на забруднення оболонок Землі.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4DE769-F68F-DE66-17C7-80C7B37D4478}"/>
              </a:ext>
            </a:extLst>
          </p:cNvPr>
          <p:cNvSpPr txBox="1"/>
          <p:nvPr/>
        </p:nvSpPr>
        <p:spPr>
          <a:xfrm>
            <a:off x="533400" y="929423"/>
            <a:ext cx="6324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хімікатів у ґрунті є досить популярним на сьогоднішній день. Це впливає абсолютно на всі оболонки Землі, так як має з ними зв’язок. Гідросфера забруднюється через те, що вона є складовою всіх частин географічної оболонки. Атмосфера через випаровування води з ґрунту, літосфера через те, що ґрунт це її складова.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Вітер та хмари переносять шкідливі речовини на інші ділянки, все більше забруднюючи навколишню територію.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6785C-7C88-3959-8A25-3E5DC0BDB6B4}"/>
              </a:ext>
            </a:extLst>
          </p:cNvPr>
          <p:cNvSpPr txBox="1"/>
          <p:nvPr/>
        </p:nvSpPr>
        <p:spPr>
          <a:xfrm>
            <a:off x="642257" y="5004529"/>
            <a:ext cx="6059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Отже хімікати впливають на забруднення Землі  та усі її оболонки.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D34087-3BB8-3C69-49B0-6F3DBB9D2E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8594" y="1492542"/>
            <a:ext cx="4541520" cy="429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155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1790</TotalTime>
  <Words>1138</Words>
  <Application>Microsoft Office PowerPoint</Application>
  <PresentationFormat>Широкий екран</PresentationFormat>
  <Paragraphs>81</Paragraphs>
  <Slides>14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3" baseType="lpstr">
      <vt:lpstr>Aptos Black</vt:lpstr>
      <vt:lpstr>Aptos ExtraBold</vt:lpstr>
      <vt:lpstr>Arial</vt:lpstr>
      <vt:lpstr>Calibri</vt:lpstr>
      <vt:lpstr>Georgia</vt:lpstr>
      <vt:lpstr>Times New Roman</vt:lpstr>
      <vt:lpstr>Trebuchet MS</vt:lpstr>
      <vt:lpstr>Wingdings 2</vt:lpstr>
      <vt:lpstr>Городская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Марія</dc:creator>
  <cp:lastModifiedBy>User</cp:lastModifiedBy>
  <cp:revision>55</cp:revision>
  <dcterms:created xsi:type="dcterms:W3CDTF">2024-04-03T16:22:16Z</dcterms:created>
  <dcterms:modified xsi:type="dcterms:W3CDTF">2024-04-16T12:48:56Z</dcterms:modified>
</cp:coreProperties>
</file>