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Times New Roman" charset="1" panose="02030502070405020303"/>
      <p:regular r:id="rId10"/>
    </p:embeddedFont>
    <p:embeddedFont>
      <p:font typeface="Times New Roman Bold" charset="1" panose="02030802070405020303"/>
      <p:regular r:id="rId11"/>
    </p:embeddedFont>
    <p:embeddedFont>
      <p:font typeface="Times New Roman Italics" charset="1" panose="02030502070405090303"/>
      <p:regular r:id="rId12"/>
    </p:embeddedFont>
    <p:embeddedFont>
      <p:font typeface="Times New Roman Bold Italics" charset="1" panose="02030802070405090303"/>
      <p:regular r:id="rId13"/>
    </p:embeddedFont>
    <p:embeddedFont>
      <p:font typeface="Times New Roman Medium" charset="1" panose="02030502070405020303"/>
      <p:regular r:id="rId14"/>
    </p:embeddedFont>
    <p:embeddedFont>
      <p:font typeface="Times New Roman Medium Italics" charset="1" panose="02030502070405090303"/>
      <p:regular r:id="rId15"/>
    </p:embeddedFont>
    <p:embeddedFont>
      <p:font typeface="Times New Roman Semi-Bold" charset="1" panose="02030702070405020303"/>
      <p:regular r:id="rId16"/>
    </p:embeddedFont>
    <p:embeddedFont>
      <p:font typeface="Times New Roman Semi-Bold Italics" charset="1" panose="02030702070405090303"/>
      <p:regular r:id="rId17"/>
    </p:embeddedFont>
    <p:embeddedFont>
      <p:font typeface="Times New Roman Ultra-Bold" charset="1" panose="02030902070405020303"/>
      <p:regular r:id="rId18"/>
    </p:embeddedFont>
    <p:embeddedFont>
      <p:font typeface="Helvetica World" charset="1" panose="020B0500040000020004"/>
      <p:regular r:id="rId19"/>
    </p:embeddedFont>
    <p:embeddedFont>
      <p:font typeface="Helvetica World Bold" charset="1" panose="020B0800040000020004"/>
      <p:regular r:id="rId20"/>
    </p:embeddedFont>
    <p:embeddedFont>
      <p:font typeface="Helvetica World Italics" charset="1" panose="020B0500040000090004"/>
      <p:regular r:id="rId21"/>
    </p:embeddedFont>
    <p:embeddedFont>
      <p:font typeface="Helvetica World Bold Italics" charset="1" panose="020B080004000009000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slides/slide1.xml" Type="http://schemas.openxmlformats.org/officeDocument/2006/relationships/slide"/><Relationship Id="rId24" Target="slides/slide2.xml" Type="http://schemas.openxmlformats.org/officeDocument/2006/relationships/slide"/><Relationship Id="rId25" Target="slides/slide3.xml" Type="http://schemas.openxmlformats.org/officeDocument/2006/relationships/slide"/><Relationship Id="rId26" Target="slides/slide4.xml" Type="http://schemas.openxmlformats.org/officeDocument/2006/relationships/slide"/><Relationship Id="rId27" Target="slides/slide5.xml" Type="http://schemas.openxmlformats.org/officeDocument/2006/relationships/slide"/><Relationship Id="rId28" Target="slides/slide6.xml" Type="http://schemas.openxmlformats.org/officeDocument/2006/relationships/slide"/><Relationship Id="rId29" Target="slides/slide7.xml" Type="http://schemas.openxmlformats.org/officeDocument/2006/relationships/slide"/><Relationship Id="rId3" Target="viewProps.xml" Type="http://schemas.openxmlformats.org/officeDocument/2006/relationships/viewProps"/><Relationship Id="rId30" Target="slides/slide8.xml" Type="http://schemas.openxmlformats.org/officeDocument/2006/relationships/slide"/><Relationship Id="rId31" Target="slides/slide9.xml" Type="http://schemas.openxmlformats.org/officeDocument/2006/relationships/slide"/><Relationship Id="rId32" Target="slides/slide10.xml" Type="http://schemas.openxmlformats.org/officeDocument/2006/relationships/slide"/><Relationship Id="rId33" Target="slides/slide11.xml" Type="http://schemas.openxmlformats.org/officeDocument/2006/relationships/slide"/><Relationship Id="rId34" Target="slides/slide12.xml" Type="http://schemas.openxmlformats.org/officeDocument/2006/relationships/slide"/><Relationship Id="rId35" Target="slides/slide13.xml" Type="http://schemas.openxmlformats.org/officeDocument/2006/relationships/slide"/><Relationship Id="rId36" Target="slides/slide14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2" Target="../media/image1.jpeg" Type="http://schemas.openxmlformats.org/officeDocument/2006/relationships/image"/><Relationship Id="rId3" Target="../media/image42.jpeg" Type="http://schemas.openxmlformats.org/officeDocument/2006/relationships/image"/><Relationship Id="rId4" Target="../media/image43.jpeg" Type="http://schemas.openxmlformats.org/officeDocument/2006/relationships/image"/><Relationship Id="rId5" Target="../media/image44.jpe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2" Target="../media/image1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47.png" Type="http://schemas.openxmlformats.org/officeDocument/2006/relationships/image"/><Relationship Id="rId6" Target="../media/image48.jpeg" Type="http://schemas.openxmlformats.org/officeDocument/2006/relationships/image"/><Relationship Id="rId7" Target="../media/image34.jpe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2" Target="../media/image1.jpeg" Type="http://schemas.openxmlformats.org/officeDocument/2006/relationships/image"/><Relationship Id="rId3" Target="../media/image49.jpeg" Type="http://schemas.openxmlformats.org/officeDocument/2006/relationships/image"/><Relationship Id="rId4" Target="../media/image31.jpeg" Type="http://schemas.openxmlformats.org/officeDocument/2006/relationships/image"/><Relationship Id="rId5" Target="../media/image50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52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.jpe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10.jpeg" Type="http://schemas.openxmlformats.org/officeDocument/2006/relationships/image"/><Relationship Id="rId4" Target="../media/image11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svg" Type="http://schemas.openxmlformats.org/officeDocument/2006/relationships/image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jpeg" Type="http://schemas.openxmlformats.org/officeDocument/2006/relationships/image"/><Relationship Id="rId9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jpeg" Type="http://schemas.openxmlformats.org/officeDocument/2006/relationships/image"/><Relationship Id="rId11" Target="../media/image32.jpeg" Type="http://schemas.openxmlformats.org/officeDocument/2006/relationships/image"/><Relationship Id="rId12" Target="../media/image33.jpeg" Type="http://schemas.openxmlformats.org/officeDocument/2006/relationships/image"/><Relationship Id="rId13" Target="../media/image34.jpeg" Type="http://schemas.openxmlformats.org/officeDocument/2006/relationships/image"/><Relationship Id="rId14" Target="../media/image8.png" Type="http://schemas.openxmlformats.org/officeDocument/2006/relationships/image"/><Relationship Id="rId15" Target="../media/image9.svg" Type="http://schemas.openxmlformats.org/officeDocument/2006/relationships/image"/><Relationship Id="rId16" Target="../media/image35.jpeg" Type="http://schemas.openxmlformats.org/officeDocument/2006/relationships/image"/><Relationship Id="rId2" Target="../media/image1.jpeg" Type="http://schemas.openxmlformats.org/officeDocument/2006/relationships/image"/><Relationship Id="rId3" Target="../media/image28.png" Type="http://schemas.openxmlformats.org/officeDocument/2006/relationships/image"/><Relationship Id="rId4" Target="../media/image5.png" Type="http://schemas.openxmlformats.org/officeDocument/2006/relationships/image"/><Relationship Id="rId5" Target="../media/image2.pn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6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7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38.jpeg" Type="http://schemas.openxmlformats.org/officeDocument/2006/relationships/image"/><Relationship Id="rId6" Target="../media/image39.jpeg" Type="http://schemas.openxmlformats.org/officeDocument/2006/relationships/image"/><Relationship Id="rId7" Target="../media/image32.jpe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53326" y="-6460827"/>
            <a:ext cx="22674204" cy="18830435"/>
          </a:xfrm>
          <a:custGeom>
            <a:avLst/>
            <a:gdLst/>
            <a:ahLst/>
            <a:cxnLst/>
            <a:rect r="r" b="b" t="t" l="l"/>
            <a:pathLst>
              <a:path h="18830435" w="22674204">
                <a:moveTo>
                  <a:pt x="0" y="0"/>
                </a:moveTo>
                <a:lnTo>
                  <a:pt x="22674204" y="0"/>
                </a:lnTo>
                <a:lnTo>
                  <a:pt x="22674204" y="18830435"/>
                </a:lnTo>
                <a:lnTo>
                  <a:pt x="0" y="18830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-22211" r="0" b="-22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31593" y="4735267"/>
            <a:ext cx="2961908" cy="2773086"/>
          </a:xfrm>
          <a:custGeom>
            <a:avLst/>
            <a:gdLst/>
            <a:ahLst/>
            <a:cxnLst/>
            <a:rect r="r" b="b" t="t" l="l"/>
            <a:pathLst>
              <a:path h="2773086" w="2961908">
                <a:moveTo>
                  <a:pt x="0" y="0"/>
                </a:moveTo>
                <a:lnTo>
                  <a:pt x="2961908" y="0"/>
                </a:lnTo>
                <a:lnTo>
                  <a:pt x="2961908" y="2773086"/>
                </a:lnTo>
                <a:lnTo>
                  <a:pt x="0" y="2773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105228" y="3638550"/>
            <a:ext cx="9465799" cy="630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2"/>
              </a:lnSpc>
            </a:pPr>
          </a:p>
          <a:p>
            <a:pPr algn="l">
              <a:lnSpc>
                <a:spcPts val="3832"/>
              </a:lnSpc>
            </a:pPr>
            <a:r>
              <a:rPr lang="en-US" sz="3193" spc="-12">
                <a:solidFill>
                  <a:srgbClr val="000000"/>
                </a:solidFill>
                <a:latin typeface="Times New Roman"/>
              </a:rPr>
              <a:t>Федурко Ксенія Миколаївна</a:t>
            </a:r>
          </a:p>
          <a:p>
            <a:pPr algn="l">
              <a:lnSpc>
                <a:spcPts val="3832"/>
              </a:lnSpc>
            </a:pPr>
            <a:r>
              <a:rPr lang="en-US" sz="3193" spc="-12">
                <a:solidFill>
                  <a:srgbClr val="000000"/>
                </a:solidFill>
                <a:latin typeface="Times New Roman"/>
              </a:rPr>
              <a:t>комунальний заклад «Центральноукраїнський науковий ліцей-інтернат Кіровоградської обласної ради» (м.Олександрія, Кіровоградська область); здобувачка освіти 10-В класу; Кіровоградська Мала академія наук учнівської молоді, м.Кропивницький; </a:t>
            </a:r>
          </a:p>
          <a:p>
            <a:pPr algn="l">
              <a:lnSpc>
                <a:spcPts val="3832"/>
              </a:lnSpc>
            </a:pPr>
            <a:r>
              <a:rPr lang="en-US" sz="3193" spc="-12">
                <a:solidFill>
                  <a:srgbClr val="000000"/>
                </a:solidFill>
                <a:latin typeface="Times New Roman"/>
              </a:rPr>
              <a:t>Лановенко Віта Романівна, учитель історії комунального закладу «Центральноукраїнський науковий ліцей-інтернат Кіровоградської обласної ради»</a:t>
            </a:r>
          </a:p>
          <a:p>
            <a:pPr algn="l">
              <a:lnSpc>
                <a:spcPts val="3232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52537" y="286023"/>
            <a:ext cx="17735463" cy="3569262"/>
          </a:xfrm>
          <a:custGeom>
            <a:avLst/>
            <a:gdLst/>
            <a:ahLst/>
            <a:cxnLst/>
            <a:rect r="r" b="b" t="t" l="l"/>
            <a:pathLst>
              <a:path h="3569262" w="17735463">
                <a:moveTo>
                  <a:pt x="0" y="0"/>
                </a:moveTo>
                <a:lnTo>
                  <a:pt x="17735463" y="0"/>
                </a:lnTo>
                <a:lnTo>
                  <a:pt x="17735463" y="3569262"/>
                </a:lnTo>
                <a:lnTo>
                  <a:pt x="0" y="3569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76657" y="3300306"/>
            <a:ext cx="6315303" cy="7397524"/>
          </a:xfrm>
          <a:custGeom>
            <a:avLst/>
            <a:gdLst/>
            <a:ahLst/>
            <a:cxnLst/>
            <a:rect r="r" b="b" t="t" l="l"/>
            <a:pathLst>
              <a:path h="7397524" w="6315303">
                <a:moveTo>
                  <a:pt x="0" y="0"/>
                </a:moveTo>
                <a:lnTo>
                  <a:pt x="6315303" y="0"/>
                </a:lnTo>
                <a:lnTo>
                  <a:pt x="6315303" y="7397524"/>
                </a:lnTo>
                <a:lnTo>
                  <a:pt x="0" y="7397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10254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43871" y="286023"/>
            <a:ext cx="2289744" cy="1889039"/>
          </a:xfrm>
          <a:custGeom>
            <a:avLst/>
            <a:gdLst/>
            <a:ahLst/>
            <a:cxnLst/>
            <a:rect r="r" b="b" t="t" l="l"/>
            <a:pathLst>
              <a:path h="1889039" w="2289744">
                <a:moveTo>
                  <a:pt x="0" y="0"/>
                </a:moveTo>
                <a:lnTo>
                  <a:pt x="2289744" y="0"/>
                </a:lnTo>
                <a:lnTo>
                  <a:pt x="2289744" y="1889039"/>
                </a:lnTo>
                <a:lnTo>
                  <a:pt x="0" y="18890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90179" y="1256538"/>
            <a:ext cx="17507643" cy="2448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5249">
                <a:solidFill>
                  <a:srgbClr val="000000"/>
                </a:solidFill>
                <a:latin typeface="Times New Roman Bold"/>
              </a:rPr>
              <a:t>На коні до історії Казавчина</a:t>
            </a:r>
          </a:p>
          <a:p>
            <a:pPr algn="ctr">
              <a:lnSpc>
                <a:spcPts val="5610"/>
              </a:lnSpc>
            </a:pPr>
            <a:r>
              <a:rPr lang="en-US" sz="4250">
                <a:solidFill>
                  <a:srgbClr val="000000"/>
                </a:solidFill>
                <a:latin typeface="Times New Roman Bold"/>
              </a:rPr>
              <a:t>( Розкриття історико-туристичного потенціалу околиць села)</a:t>
            </a:r>
          </a:p>
          <a:p>
            <a:pPr algn="ctr">
              <a:lnSpc>
                <a:spcPts val="6138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0" y="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800000">
            <a:off x="11991492" y="3959773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7"/>
                </a:lnTo>
                <a:lnTo>
                  <a:pt x="0" y="62965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613" r="0" b="-5661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7830" y="831306"/>
            <a:ext cx="4571221" cy="4216642"/>
          </a:xfrm>
          <a:custGeom>
            <a:avLst/>
            <a:gdLst/>
            <a:ahLst/>
            <a:cxnLst/>
            <a:rect r="r" b="b" t="t" l="l"/>
            <a:pathLst>
              <a:path h="4216642" w="4571221">
                <a:moveTo>
                  <a:pt x="0" y="0"/>
                </a:moveTo>
                <a:lnTo>
                  <a:pt x="4571221" y="0"/>
                </a:lnTo>
                <a:lnTo>
                  <a:pt x="4571221" y="4216642"/>
                </a:lnTo>
                <a:lnTo>
                  <a:pt x="0" y="4216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299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809597" y="887330"/>
            <a:ext cx="6279061" cy="4190145"/>
          </a:xfrm>
          <a:custGeom>
            <a:avLst/>
            <a:gdLst/>
            <a:ahLst/>
            <a:cxnLst/>
            <a:rect r="r" b="b" t="t" l="l"/>
            <a:pathLst>
              <a:path h="4190145" w="6279061">
                <a:moveTo>
                  <a:pt x="0" y="0"/>
                </a:moveTo>
                <a:lnTo>
                  <a:pt x="6279061" y="0"/>
                </a:lnTo>
                <a:lnTo>
                  <a:pt x="6279061" y="4190146"/>
                </a:lnTo>
                <a:lnTo>
                  <a:pt x="0" y="4190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619" b="-251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01926" y="831306"/>
            <a:ext cx="6369255" cy="4246170"/>
          </a:xfrm>
          <a:custGeom>
            <a:avLst/>
            <a:gdLst/>
            <a:ahLst/>
            <a:cxnLst/>
            <a:rect r="r" b="b" t="t" l="l"/>
            <a:pathLst>
              <a:path h="4246170" w="6369255">
                <a:moveTo>
                  <a:pt x="0" y="0"/>
                </a:moveTo>
                <a:lnTo>
                  <a:pt x="6369254" y="0"/>
                </a:lnTo>
                <a:lnTo>
                  <a:pt x="6369254" y="4246170"/>
                </a:lnTo>
                <a:lnTo>
                  <a:pt x="0" y="42461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869313" y="3364003"/>
            <a:ext cx="6436303" cy="1269426"/>
          </a:xfrm>
          <a:custGeom>
            <a:avLst/>
            <a:gdLst/>
            <a:ahLst/>
            <a:cxnLst/>
            <a:rect r="r" b="b" t="t" l="l"/>
            <a:pathLst>
              <a:path h="1269426" w="6436303">
                <a:moveTo>
                  <a:pt x="0" y="0"/>
                </a:moveTo>
                <a:lnTo>
                  <a:pt x="6436303" y="0"/>
                </a:lnTo>
                <a:lnTo>
                  <a:pt x="6436303" y="1269426"/>
                </a:lnTo>
                <a:lnTo>
                  <a:pt x="0" y="126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6304" y="7110171"/>
            <a:ext cx="17463057" cy="3466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1"/>
              </a:lnSpc>
            </a:pPr>
            <a:r>
              <a:rPr lang="en-US" sz="3195">
                <a:solidFill>
                  <a:srgbClr val="000000"/>
                </a:solidFill>
                <a:latin typeface="Times New Roman"/>
              </a:rPr>
              <a:t>Хащувате - село з багатою історією, відоме з 1362 року (можливо, й давніше).</a:t>
            </a:r>
          </a:p>
          <a:p>
            <a:pPr algn="ctr">
              <a:lnSpc>
                <a:spcPts val="3451"/>
              </a:lnSpc>
            </a:pPr>
            <a:r>
              <a:rPr lang="en-US" sz="3195">
                <a:solidFill>
                  <a:srgbClr val="000000"/>
                </a:solidFill>
                <a:latin typeface="Times New Roman"/>
              </a:rPr>
              <a:t> У 14 столітті воно входило до складу Великого Князівства Литовського під назвою Качучинка. </a:t>
            </a:r>
          </a:p>
          <a:p>
            <a:pPr algn="ctr">
              <a:lnSpc>
                <a:spcPts val="3451"/>
              </a:lnSpc>
            </a:pPr>
            <a:r>
              <a:rPr lang="en-US" sz="3195">
                <a:solidFill>
                  <a:srgbClr val="000000"/>
                </a:solidFill>
                <a:latin typeface="Times New Roman"/>
              </a:rPr>
              <a:t>Під час Другої світової війни село окупували німці. Хащувате було єврейським містом, де окупанти жорстоко поводилися з населенням.  Ці події відомі як Хащувацька трагедія. Меморіальний комплекс зберігає пам'ять про ці страшні часи.</a:t>
            </a:r>
          </a:p>
          <a:p>
            <a:pPr algn="ctr">
              <a:lnSpc>
                <a:spcPts val="2820"/>
              </a:lnSpc>
            </a:pPr>
          </a:p>
          <a:p>
            <a:pPr algn="ctr">
              <a:lnSpc>
                <a:spcPts val="3235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4743441" y="203948"/>
            <a:ext cx="2985862" cy="627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3"/>
              </a:lnSpc>
              <a:spcBef>
                <a:spcPct val="0"/>
              </a:spcBef>
            </a:pPr>
            <a:r>
              <a:rPr lang="en-US" sz="3882">
                <a:solidFill>
                  <a:srgbClr val="000000"/>
                </a:solidFill>
                <a:latin typeface="Times New Roman"/>
              </a:rPr>
              <a:t>фото автора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4401444" y="5143500"/>
            <a:ext cx="9295530" cy="1859473"/>
          </a:xfrm>
          <a:custGeom>
            <a:avLst/>
            <a:gdLst/>
            <a:ahLst/>
            <a:cxnLst/>
            <a:rect r="r" b="b" t="t" l="l"/>
            <a:pathLst>
              <a:path h="1859473" w="9295530">
                <a:moveTo>
                  <a:pt x="0" y="0"/>
                </a:moveTo>
                <a:lnTo>
                  <a:pt x="9295529" y="0"/>
                </a:lnTo>
                <a:lnTo>
                  <a:pt x="9295529" y="1859473"/>
                </a:lnTo>
                <a:lnTo>
                  <a:pt x="0" y="1859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514" b="-1122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921786" y="5361340"/>
            <a:ext cx="8444428" cy="1385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8"/>
              </a:lnSpc>
              <a:spcBef>
                <a:spcPct val="0"/>
              </a:spcBef>
            </a:pPr>
            <a:r>
              <a:rPr lang="en-US" sz="4674">
                <a:solidFill>
                  <a:srgbClr val="231F20"/>
                </a:solidFill>
                <a:latin typeface="Times New Roman"/>
              </a:rPr>
              <a:t>Меморіал Хащуватської трагедії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0" y="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11791972" y="3990492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7" y="0"/>
                </a:lnTo>
                <a:lnTo>
                  <a:pt x="6296507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613" r="0" b="-5661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60003"/>
            <a:ext cx="6028787" cy="6028787"/>
          </a:xfrm>
          <a:custGeom>
            <a:avLst/>
            <a:gdLst/>
            <a:ahLst/>
            <a:cxnLst/>
            <a:rect r="r" b="b" t="t" l="l"/>
            <a:pathLst>
              <a:path h="6028787" w="6028787">
                <a:moveTo>
                  <a:pt x="0" y="0"/>
                </a:moveTo>
                <a:lnTo>
                  <a:pt x="6028787" y="0"/>
                </a:lnTo>
                <a:lnTo>
                  <a:pt x="6028787" y="6028787"/>
                </a:lnTo>
                <a:lnTo>
                  <a:pt x="0" y="6028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403293" y="6639627"/>
            <a:ext cx="831659" cy="2125342"/>
          </a:xfrm>
          <a:custGeom>
            <a:avLst/>
            <a:gdLst/>
            <a:ahLst/>
            <a:cxnLst/>
            <a:rect r="r" b="b" t="t" l="l"/>
            <a:pathLst>
              <a:path h="2125342" w="831659">
                <a:moveTo>
                  <a:pt x="0" y="0"/>
                </a:moveTo>
                <a:lnTo>
                  <a:pt x="831659" y="0"/>
                </a:lnTo>
                <a:lnTo>
                  <a:pt x="831659" y="2125342"/>
                </a:lnTo>
                <a:lnTo>
                  <a:pt x="0" y="2125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4883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466646" y="459249"/>
            <a:ext cx="4915138" cy="747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8"/>
              </a:lnSpc>
              <a:spcBef>
                <a:spcPct val="0"/>
              </a:spcBef>
            </a:pPr>
            <a:r>
              <a:rPr lang="en-US" sz="4674">
                <a:solidFill>
                  <a:srgbClr val="FFFFFF"/>
                </a:solidFill>
                <a:latin typeface="Times New Roman Italics"/>
              </a:rPr>
              <a:t>Чумацький хрест</a:t>
            </a:r>
          </a:p>
        </p:txBody>
      </p:sp>
      <p:sp>
        <p:nvSpPr>
          <p:cNvPr name="TextBox 6" id="6"/>
          <p:cNvSpPr txBox="true"/>
          <p:nvPr/>
        </p:nvSpPr>
        <p:spPr>
          <a:xfrm rot="-5400000">
            <a:off x="-216822" y="3209450"/>
            <a:ext cx="3056334" cy="1175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2"/>
              </a:lnSpc>
            </a:pPr>
            <a:r>
              <a:rPr lang="en-US" sz="3974">
                <a:solidFill>
                  <a:srgbClr val="000000"/>
                </a:solidFill>
                <a:latin typeface="Times New Roman"/>
              </a:rPr>
              <a:t>фото автора</a:t>
            </a:r>
          </a:p>
          <a:p>
            <a:pPr algn="ctr">
              <a:lnSpc>
                <a:spcPts val="4292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-5400000">
            <a:off x="13674006" y="3484384"/>
            <a:ext cx="7093317" cy="1054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0"/>
              </a:lnSpc>
            </a:pPr>
            <a:r>
              <a:rPr lang="en-US" sz="3574">
                <a:solidFill>
                  <a:srgbClr val="000000"/>
                </a:solidFill>
                <a:latin typeface="Times New Roman"/>
              </a:rPr>
              <a:t>Фото з книги </a:t>
            </a:r>
          </a:p>
          <a:p>
            <a:pPr algn="ctr">
              <a:lnSpc>
                <a:spcPts val="3860"/>
              </a:lnSpc>
              <a:spcBef>
                <a:spcPct val="0"/>
              </a:spcBef>
            </a:pPr>
            <a:r>
              <a:rPr lang="en-US" sz="3574">
                <a:solidFill>
                  <a:srgbClr val="000000"/>
                </a:solidFill>
                <a:latin typeface="Times New Roman"/>
              </a:rPr>
              <a:t>“Казавчин моя колиска і надія”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52421" y="7510721"/>
            <a:ext cx="16482531" cy="1254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8"/>
              </a:lnSpc>
              <a:spcBef>
                <a:spcPct val="0"/>
              </a:spcBef>
            </a:pPr>
            <a:r>
              <a:rPr lang="en-US" sz="4174">
                <a:solidFill>
                  <a:srgbClr val="000000"/>
                </a:solidFill>
                <a:latin typeface="Times New Roman Italics"/>
              </a:rPr>
              <a:t>Біля села казавчин  проходив шлях з міста Балти до міста Умань, яким колись їздили чумаки в Крим по сіль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895764" y="666202"/>
            <a:ext cx="7597574" cy="6690971"/>
          </a:xfrm>
          <a:custGeom>
            <a:avLst/>
            <a:gdLst/>
            <a:ahLst/>
            <a:cxnLst/>
            <a:rect r="r" b="b" t="t" l="l"/>
            <a:pathLst>
              <a:path h="6690971" w="7597574">
                <a:moveTo>
                  <a:pt x="0" y="0"/>
                </a:moveTo>
                <a:lnTo>
                  <a:pt x="7597573" y="0"/>
                </a:lnTo>
                <a:lnTo>
                  <a:pt x="7597573" y="6690971"/>
                </a:lnTo>
                <a:lnTo>
                  <a:pt x="0" y="6690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909" t="0" r="-8772" b="-949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55422" y="666202"/>
            <a:ext cx="7109157" cy="6690971"/>
          </a:xfrm>
          <a:custGeom>
            <a:avLst/>
            <a:gdLst/>
            <a:ahLst/>
            <a:cxnLst/>
            <a:rect r="r" b="b" t="t" l="l"/>
            <a:pathLst>
              <a:path h="6690971" w="7109157">
                <a:moveTo>
                  <a:pt x="0" y="0"/>
                </a:moveTo>
                <a:lnTo>
                  <a:pt x="7109158" y="0"/>
                </a:lnTo>
                <a:lnTo>
                  <a:pt x="7109158" y="6690971"/>
                </a:lnTo>
                <a:lnTo>
                  <a:pt x="0" y="66909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110001" y="8764969"/>
            <a:ext cx="7537728" cy="1507843"/>
          </a:xfrm>
          <a:custGeom>
            <a:avLst/>
            <a:gdLst/>
            <a:ahLst/>
            <a:cxnLst/>
            <a:rect r="r" b="b" t="t" l="l"/>
            <a:pathLst>
              <a:path h="1507843" w="7537728">
                <a:moveTo>
                  <a:pt x="0" y="0"/>
                </a:moveTo>
                <a:lnTo>
                  <a:pt x="7537728" y="0"/>
                </a:lnTo>
                <a:lnTo>
                  <a:pt x="7537728" y="1507844"/>
                </a:lnTo>
                <a:lnTo>
                  <a:pt x="0" y="1507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514" b="-1122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432900" y="8917369"/>
            <a:ext cx="6922770" cy="1022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51"/>
              </a:lnSpc>
              <a:spcBef>
                <a:spcPct val="0"/>
              </a:spcBef>
            </a:pPr>
            <a:r>
              <a:rPr lang="en-US" sz="6436">
                <a:solidFill>
                  <a:srgbClr val="231F20"/>
                </a:solidFill>
                <a:latin typeface="Times New Roman"/>
              </a:rPr>
              <a:t>Чумацький хрест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10800000">
            <a:off x="11791972" y="3990492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7" y="0"/>
                </a:lnTo>
                <a:lnTo>
                  <a:pt x="6296507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613" r="0" b="-5661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33610" y="-28575"/>
            <a:ext cx="3715822" cy="600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6"/>
              </a:lnSpc>
              <a:spcBef>
                <a:spcPct val="0"/>
              </a:spcBef>
            </a:pPr>
            <a:r>
              <a:rPr lang="en-US" sz="3774">
                <a:solidFill>
                  <a:srgbClr val="000000"/>
                </a:solidFill>
                <a:latin typeface="Times New Roman"/>
              </a:rPr>
              <a:t>фото автора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833919" y="512770"/>
            <a:ext cx="5179512" cy="6906016"/>
          </a:xfrm>
          <a:custGeom>
            <a:avLst/>
            <a:gdLst/>
            <a:ahLst/>
            <a:cxnLst/>
            <a:rect r="r" b="b" t="t" l="l"/>
            <a:pathLst>
              <a:path h="6906016" w="5179512">
                <a:moveTo>
                  <a:pt x="0" y="0"/>
                </a:moveTo>
                <a:lnTo>
                  <a:pt x="5179512" y="0"/>
                </a:lnTo>
                <a:lnTo>
                  <a:pt x="5179512" y="6906016"/>
                </a:lnTo>
                <a:lnTo>
                  <a:pt x="0" y="6906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81572" y="512770"/>
            <a:ext cx="5124855" cy="6833141"/>
          </a:xfrm>
          <a:custGeom>
            <a:avLst/>
            <a:gdLst/>
            <a:ahLst/>
            <a:cxnLst/>
            <a:rect r="r" b="b" t="t" l="l"/>
            <a:pathLst>
              <a:path h="6833141" w="5124855">
                <a:moveTo>
                  <a:pt x="0" y="0"/>
                </a:moveTo>
                <a:lnTo>
                  <a:pt x="5124856" y="0"/>
                </a:lnTo>
                <a:lnTo>
                  <a:pt x="5124856" y="6833140"/>
                </a:lnTo>
                <a:lnTo>
                  <a:pt x="0" y="6833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6785" y="439894"/>
            <a:ext cx="5179512" cy="6906016"/>
          </a:xfrm>
          <a:custGeom>
            <a:avLst/>
            <a:gdLst/>
            <a:ahLst/>
            <a:cxnLst/>
            <a:rect r="r" b="b" t="t" l="l"/>
            <a:pathLst>
              <a:path h="6906016" w="5179512">
                <a:moveTo>
                  <a:pt x="0" y="0"/>
                </a:moveTo>
                <a:lnTo>
                  <a:pt x="5179512" y="0"/>
                </a:lnTo>
                <a:lnTo>
                  <a:pt x="5179512" y="6906016"/>
                </a:lnTo>
                <a:lnTo>
                  <a:pt x="0" y="6906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1791972" y="3990492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7" y="0"/>
                </a:lnTo>
                <a:lnTo>
                  <a:pt x="6296507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66581" y="7418786"/>
            <a:ext cx="14082852" cy="2817126"/>
          </a:xfrm>
          <a:custGeom>
            <a:avLst/>
            <a:gdLst/>
            <a:ahLst/>
            <a:cxnLst/>
            <a:rect r="r" b="b" t="t" l="l"/>
            <a:pathLst>
              <a:path h="2817126" w="14082852">
                <a:moveTo>
                  <a:pt x="0" y="0"/>
                </a:moveTo>
                <a:lnTo>
                  <a:pt x="14082851" y="0"/>
                </a:lnTo>
                <a:lnTo>
                  <a:pt x="14082851" y="2817126"/>
                </a:lnTo>
                <a:lnTo>
                  <a:pt x="0" y="28171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514" b="-1122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40305" y="7624338"/>
            <a:ext cx="13633275" cy="1905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8"/>
              </a:lnSpc>
            </a:pPr>
            <a:r>
              <a:rPr lang="en-US" sz="4415">
                <a:solidFill>
                  <a:srgbClr val="000000"/>
                </a:solidFill>
                <a:latin typeface="Times New Roman Italics"/>
              </a:rPr>
              <a:t>Місце зруйнованої церкви с. Казавчин</a:t>
            </a:r>
          </a:p>
          <a:p>
            <a:pPr algn="ctr">
              <a:lnSpc>
                <a:spcPts val="4768"/>
              </a:lnSpc>
            </a:pPr>
            <a:r>
              <a:rPr lang="en-US" sz="4415">
                <a:solidFill>
                  <a:srgbClr val="000000"/>
                </a:solidFill>
                <a:latin typeface="Times New Roman Italics"/>
              </a:rPr>
              <a:t> і її  паркан, який зберігся:</a:t>
            </a:r>
          </a:p>
          <a:p>
            <a:pPr algn="ctr">
              <a:lnSpc>
                <a:spcPts val="4768"/>
              </a:lnSpc>
              <a:spcBef>
                <a:spcPct val="0"/>
              </a:spcBef>
            </a:pPr>
            <a:r>
              <a:rPr lang="en-US" sz="4415">
                <a:solidFill>
                  <a:srgbClr val="000000"/>
                </a:solidFill>
                <a:latin typeface="Times New Roman Italics"/>
              </a:rPr>
              <a:t>шедевр ковальського мистецтва  початку ХІХ ст.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0" y="-60003"/>
            <a:ext cx="6028787" cy="6028787"/>
          </a:xfrm>
          <a:custGeom>
            <a:avLst/>
            <a:gdLst/>
            <a:ahLst/>
            <a:cxnLst/>
            <a:rect r="r" b="b" t="t" l="l"/>
            <a:pathLst>
              <a:path h="6028787" w="6028787">
                <a:moveTo>
                  <a:pt x="0" y="0"/>
                </a:moveTo>
                <a:lnTo>
                  <a:pt x="6028787" y="0"/>
                </a:lnTo>
                <a:lnTo>
                  <a:pt x="6028787" y="6028787"/>
                </a:lnTo>
                <a:lnTo>
                  <a:pt x="0" y="6028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00094" y="404186"/>
            <a:ext cx="9212039" cy="1842771"/>
          </a:xfrm>
          <a:custGeom>
            <a:avLst/>
            <a:gdLst/>
            <a:ahLst/>
            <a:cxnLst/>
            <a:rect r="r" b="b" t="t" l="l"/>
            <a:pathLst>
              <a:path h="1842771" w="9212039">
                <a:moveTo>
                  <a:pt x="0" y="0"/>
                </a:moveTo>
                <a:lnTo>
                  <a:pt x="9212039" y="0"/>
                </a:lnTo>
                <a:lnTo>
                  <a:pt x="9212039" y="1842772"/>
                </a:lnTo>
                <a:lnTo>
                  <a:pt x="0" y="1842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514" b="-11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553326" y="-6387381"/>
            <a:ext cx="22674204" cy="18830435"/>
          </a:xfrm>
          <a:custGeom>
            <a:avLst/>
            <a:gdLst/>
            <a:ahLst/>
            <a:cxnLst/>
            <a:rect r="r" b="b" t="t" l="l"/>
            <a:pathLst>
              <a:path h="18830435" w="22674204">
                <a:moveTo>
                  <a:pt x="0" y="0"/>
                </a:moveTo>
                <a:lnTo>
                  <a:pt x="22674204" y="0"/>
                </a:lnTo>
                <a:lnTo>
                  <a:pt x="22674204" y="18830435"/>
                </a:lnTo>
                <a:lnTo>
                  <a:pt x="0" y="18830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-22211" r="0" b="-222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5314873" cy="5314873"/>
          </a:xfrm>
          <a:custGeom>
            <a:avLst/>
            <a:gdLst/>
            <a:ahLst/>
            <a:cxnLst/>
            <a:rect r="r" b="b" t="t" l="l"/>
            <a:pathLst>
              <a:path h="5314873" w="5314873">
                <a:moveTo>
                  <a:pt x="0" y="0"/>
                </a:moveTo>
                <a:lnTo>
                  <a:pt x="5314873" y="0"/>
                </a:lnTo>
                <a:lnTo>
                  <a:pt x="5314873" y="5314873"/>
                </a:lnTo>
                <a:lnTo>
                  <a:pt x="0" y="5314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2973127" y="4972127"/>
            <a:ext cx="5314873" cy="5314873"/>
          </a:xfrm>
          <a:custGeom>
            <a:avLst/>
            <a:gdLst/>
            <a:ahLst/>
            <a:cxnLst/>
            <a:rect r="r" b="b" t="t" l="l"/>
            <a:pathLst>
              <a:path h="5314873" w="5314873">
                <a:moveTo>
                  <a:pt x="0" y="0"/>
                </a:moveTo>
                <a:lnTo>
                  <a:pt x="5314873" y="0"/>
                </a:lnTo>
                <a:lnTo>
                  <a:pt x="5314873" y="5314873"/>
                </a:lnTo>
                <a:lnTo>
                  <a:pt x="0" y="5314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09923" y="9258300"/>
            <a:ext cx="7965536" cy="1571035"/>
          </a:xfrm>
          <a:custGeom>
            <a:avLst/>
            <a:gdLst/>
            <a:ahLst/>
            <a:cxnLst/>
            <a:rect r="r" b="b" t="t" l="l"/>
            <a:pathLst>
              <a:path h="1571035" w="7965536">
                <a:moveTo>
                  <a:pt x="0" y="0"/>
                </a:moveTo>
                <a:lnTo>
                  <a:pt x="7965536" y="0"/>
                </a:lnTo>
                <a:lnTo>
                  <a:pt x="7965536" y="1571035"/>
                </a:lnTo>
                <a:lnTo>
                  <a:pt x="0" y="15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4867980"/>
            <a:ext cx="4812255" cy="4848620"/>
          </a:xfrm>
          <a:custGeom>
            <a:avLst/>
            <a:gdLst/>
            <a:ahLst/>
            <a:cxnLst/>
            <a:rect r="r" b="b" t="t" l="l"/>
            <a:pathLst>
              <a:path h="4848620" w="4812255">
                <a:moveTo>
                  <a:pt x="0" y="0"/>
                </a:moveTo>
                <a:lnTo>
                  <a:pt x="4812255" y="0"/>
                </a:lnTo>
                <a:lnTo>
                  <a:pt x="4812255" y="4848620"/>
                </a:lnTo>
                <a:lnTo>
                  <a:pt x="0" y="48486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99972" y="0"/>
            <a:ext cx="2009651" cy="4009279"/>
          </a:xfrm>
          <a:custGeom>
            <a:avLst/>
            <a:gdLst/>
            <a:ahLst/>
            <a:cxnLst/>
            <a:rect r="r" b="b" t="t" l="l"/>
            <a:pathLst>
              <a:path h="4009279" w="2009651">
                <a:moveTo>
                  <a:pt x="0" y="0"/>
                </a:moveTo>
                <a:lnTo>
                  <a:pt x="2009651" y="0"/>
                </a:lnTo>
                <a:lnTo>
                  <a:pt x="2009651" y="4009279"/>
                </a:lnTo>
                <a:lnTo>
                  <a:pt x="0" y="40092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21784" y="2246958"/>
            <a:ext cx="2368687" cy="3067916"/>
          </a:xfrm>
          <a:custGeom>
            <a:avLst/>
            <a:gdLst/>
            <a:ahLst/>
            <a:cxnLst/>
            <a:rect r="r" b="b" t="t" l="l"/>
            <a:pathLst>
              <a:path h="3067916" w="2368687">
                <a:moveTo>
                  <a:pt x="0" y="0"/>
                </a:moveTo>
                <a:lnTo>
                  <a:pt x="2368687" y="0"/>
                </a:lnTo>
                <a:lnTo>
                  <a:pt x="2368687" y="3067915"/>
                </a:lnTo>
                <a:lnTo>
                  <a:pt x="0" y="30679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292529" y="791983"/>
            <a:ext cx="4027170" cy="1010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6274">
                <a:solidFill>
                  <a:srgbClr val="000000"/>
                </a:solidFill>
                <a:latin typeface="Times New Roman Bold"/>
              </a:rPr>
              <a:t>Висновок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148269" y="2413744"/>
            <a:ext cx="10315690" cy="766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3499">
                <a:solidFill>
                  <a:srgbClr val="000000"/>
                </a:solidFill>
                <a:latin typeface="Times New Roman"/>
              </a:rPr>
              <a:t>• Дослідження історії та культурної спадщини с. Казавчин є цінним внеском у збереження місцевої ідентичності.</a:t>
            </a:r>
          </a:p>
          <a:p>
            <a:pPr>
              <a:lnSpc>
                <a:spcPts val="3779"/>
              </a:lnSpc>
            </a:pPr>
            <a:r>
              <a:rPr lang="en-US" sz="3499">
                <a:solidFill>
                  <a:srgbClr val="000000"/>
                </a:solidFill>
                <a:latin typeface="Times New Roman"/>
              </a:rPr>
              <a:t>• Зібрані та проаналізовані історичні джерела описують багату історію краю.</a:t>
            </a:r>
          </a:p>
          <a:p>
            <a:pPr>
              <a:lnSpc>
                <a:spcPts val="3779"/>
              </a:lnSpc>
            </a:pPr>
            <a:r>
              <a:rPr lang="en-US" sz="3499">
                <a:solidFill>
                  <a:srgbClr val="000000"/>
                </a:solidFill>
                <a:latin typeface="Times New Roman"/>
              </a:rPr>
              <a:t>• Розроблено історико-туристичний маршрут "На коні до історії Казавчина" та карту пам'яток для популяризації регіону.</a:t>
            </a:r>
          </a:p>
          <a:p>
            <a:pPr>
              <a:lnSpc>
                <a:spcPts val="3779"/>
              </a:lnSpc>
            </a:pPr>
            <a:r>
              <a:rPr lang="en-US" sz="3499">
                <a:solidFill>
                  <a:srgbClr val="000000"/>
                </a:solidFill>
                <a:latin typeface="Times New Roman"/>
              </a:rPr>
              <a:t>• Усі завдання дослідження виконано успішно, що підтверджує ефективність методології.</a:t>
            </a:r>
          </a:p>
          <a:p>
            <a:pPr>
              <a:lnSpc>
                <a:spcPts val="3779"/>
              </a:lnSpc>
            </a:pPr>
            <a:r>
              <a:rPr lang="en-US" sz="3499">
                <a:solidFill>
                  <a:srgbClr val="000000"/>
                </a:solidFill>
                <a:latin typeface="Times New Roman"/>
              </a:rPr>
              <a:t>• Пам'ятки Казавчина потребують збереження та реставрації.</a:t>
            </a:r>
          </a:p>
          <a:p>
            <a:pPr>
              <a:lnSpc>
                <a:spcPts val="3779"/>
              </a:lnSpc>
            </a:pPr>
            <a:r>
              <a:rPr lang="en-US" sz="3499">
                <a:solidFill>
                  <a:srgbClr val="000000"/>
                </a:solidFill>
                <a:latin typeface="Times New Roman"/>
              </a:rPr>
              <a:t>• Дослідження може слугувати базою для подальших наукових робіт та розвитку туризму в регіоні.</a:t>
            </a:r>
          </a:p>
          <a:p>
            <a:pPr>
              <a:lnSpc>
                <a:spcPts val="345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613" r="0" b="-5661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553326" y="-6387381"/>
            <a:ext cx="22674204" cy="18830435"/>
          </a:xfrm>
          <a:custGeom>
            <a:avLst/>
            <a:gdLst/>
            <a:ahLst/>
            <a:cxnLst/>
            <a:rect r="r" b="b" t="t" l="l"/>
            <a:pathLst>
              <a:path h="18830435" w="22674204">
                <a:moveTo>
                  <a:pt x="0" y="0"/>
                </a:moveTo>
                <a:lnTo>
                  <a:pt x="22674204" y="0"/>
                </a:lnTo>
                <a:lnTo>
                  <a:pt x="22674204" y="18830435"/>
                </a:lnTo>
                <a:lnTo>
                  <a:pt x="0" y="18830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-22211" r="0" b="-222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8616" y="70496"/>
            <a:ext cx="5914681" cy="5914681"/>
          </a:xfrm>
          <a:custGeom>
            <a:avLst/>
            <a:gdLst/>
            <a:ahLst/>
            <a:cxnLst/>
            <a:rect r="r" b="b" t="t" l="l"/>
            <a:pathLst>
              <a:path h="5914681" w="5914681">
                <a:moveTo>
                  <a:pt x="0" y="0"/>
                </a:moveTo>
                <a:lnTo>
                  <a:pt x="5914681" y="0"/>
                </a:lnTo>
                <a:lnTo>
                  <a:pt x="5914681" y="5914681"/>
                </a:lnTo>
                <a:lnTo>
                  <a:pt x="0" y="5914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53494" y="0"/>
            <a:ext cx="4756083" cy="3603093"/>
          </a:xfrm>
          <a:custGeom>
            <a:avLst/>
            <a:gdLst/>
            <a:ahLst/>
            <a:cxnLst/>
            <a:rect r="r" b="b" t="t" l="l"/>
            <a:pathLst>
              <a:path h="3603093" w="4756083">
                <a:moveTo>
                  <a:pt x="0" y="0"/>
                </a:moveTo>
                <a:lnTo>
                  <a:pt x="4756084" y="0"/>
                </a:lnTo>
                <a:lnTo>
                  <a:pt x="4756084" y="3603093"/>
                </a:lnTo>
                <a:lnTo>
                  <a:pt x="0" y="36030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2839916" y="4737943"/>
            <a:ext cx="5549057" cy="5549057"/>
          </a:xfrm>
          <a:custGeom>
            <a:avLst/>
            <a:gdLst/>
            <a:ahLst/>
            <a:cxnLst/>
            <a:rect r="r" b="b" t="t" l="l"/>
            <a:pathLst>
              <a:path h="5549057" w="5549057">
                <a:moveTo>
                  <a:pt x="0" y="0"/>
                </a:moveTo>
                <a:lnTo>
                  <a:pt x="5549057" y="0"/>
                </a:lnTo>
                <a:lnTo>
                  <a:pt x="5549057" y="5549057"/>
                </a:lnTo>
                <a:lnTo>
                  <a:pt x="0" y="55490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4411045"/>
            <a:ext cx="14365110" cy="1846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16"/>
              </a:lnSpc>
              <a:spcBef>
                <a:spcPct val="0"/>
              </a:spcBef>
            </a:pPr>
            <a:r>
              <a:rPr lang="en-US" sz="4274">
                <a:solidFill>
                  <a:srgbClr val="000000"/>
                </a:solidFill>
                <a:latin typeface="Times New Roman"/>
              </a:rPr>
              <a:t>2. </a:t>
            </a:r>
            <a:r>
              <a:rPr lang="en-US" sz="4274">
                <a:solidFill>
                  <a:srgbClr val="1A73C2"/>
                </a:solidFill>
                <a:latin typeface="Times New Roman"/>
              </a:rPr>
              <a:t>https://e-kolosok.org/naukova-robota-sil-s-kyy-zelenyy-turyzm-iak-perspektyvnyy-napriam-rozvytku-sela-kazavchyn/#google_vignette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678923" y="871810"/>
            <a:ext cx="9295530" cy="1859473"/>
          </a:xfrm>
          <a:custGeom>
            <a:avLst/>
            <a:gdLst/>
            <a:ahLst/>
            <a:cxnLst/>
            <a:rect r="r" b="b" t="t" l="l"/>
            <a:pathLst>
              <a:path h="1859473" w="9295530">
                <a:moveTo>
                  <a:pt x="0" y="0"/>
                </a:moveTo>
                <a:lnTo>
                  <a:pt x="9295530" y="0"/>
                </a:lnTo>
                <a:lnTo>
                  <a:pt x="9295530" y="1859473"/>
                </a:lnTo>
                <a:lnTo>
                  <a:pt x="0" y="18594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514" b="-1122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38725" y="1089650"/>
            <a:ext cx="8775927" cy="1385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8"/>
              </a:lnSpc>
              <a:spcBef>
                <a:spcPct val="0"/>
              </a:spcBef>
            </a:pPr>
            <a:r>
              <a:rPr lang="en-US" sz="4674">
                <a:solidFill>
                  <a:srgbClr val="000000"/>
                </a:solidFill>
                <a:latin typeface="Times New Roman"/>
              </a:rPr>
              <a:t>Список використаної літератури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26645" y="3183847"/>
            <a:ext cx="13490428" cy="1265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22926" indent="-461463" lvl="1">
              <a:lnSpc>
                <a:spcPts val="4616"/>
              </a:lnSpc>
              <a:spcBef>
                <a:spcPct val="0"/>
              </a:spcBef>
              <a:buAutoNum type="arabicPeriod" startAt="1"/>
            </a:pPr>
            <a:r>
              <a:rPr lang="en-US" sz="4274">
                <a:solidFill>
                  <a:srgbClr val="000000"/>
                </a:solidFill>
                <a:latin typeface="Times New Roman"/>
              </a:rPr>
              <a:t>Аніконова Г. Казавчин моя колиска і надія. -   2007 рік. -  262 С.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35843" y="7617648"/>
            <a:ext cx="16924565" cy="1149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70">
                <a:solidFill>
                  <a:srgbClr val="000000"/>
                </a:solidFill>
                <a:latin typeface="Times New Roman"/>
              </a:rPr>
              <a:t>4. </a:t>
            </a:r>
            <a:r>
              <a:rPr lang="en-US" sz="3870">
                <a:solidFill>
                  <a:srgbClr val="1A73C2"/>
                </a:solidFill>
                <a:latin typeface="Times New Roman"/>
              </a:rPr>
              <a:t>https://haivoron-miskrada.gov.ua/turistichnij-marshrut-№4-11-44-27-03-08-2021/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35843" y="6401494"/>
            <a:ext cx="15895865" cy="1254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sz="4175">
                <a:solidFill>
                  <a:srgbClr val="000000"/>
                </a:solidFill>
                <a:latin typeface="Times New Roman"/>
              </a:rPr>
              <a:t>3 </a:t>
            </a:r>
            <a:r>
              <a:rPr lang="en-US" sz="4175">
                <a:solidFill>
                  <a:srgbClr val="1A73C2"/>
                </a:solidFill>
                <a:latin typeface="Times New Roman"/>
              </a:rPr>
              <a:t>https://haivoron-miskrada.gov.ua/turistichnij-marshrut-№6-11-44-27-03-08-2021/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613" r="0" b="-5661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00000">
            <a:off x="1417689" y="1234126"/>
            <a:ext cx="5455690" cy="7711223"/>
          </a:xfrm>
          <a:custGeom>
            <a:avLst/>
            <a:gdLst/>
            <a:ahLst/>
            <a:cxnLst/>
            <a:rect r="r" b="b" t="t" l="l"/>
            <a:pathLst>
              <a:path h="7711223" w="5455690">
                <a:moveTo>
                  <a:pt x="0" y="0"/>
                </a:moveTo>
                <a:lnTo>
                  <a:pt x="5455690" y="0"/>
                </a:lnTo>
                <a:lnTo>
                  <a:pt x="5455690" y="7711223"/>
                </a:lnTo>
                <a:lnTo>
                  <a:pt x="0" y="7711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60959" y="5089738"/>
            <a:ext cx="3670081" cy="4984830"/>
          </a:xfrm>
          <a:custGeom>
            <a:avLst/>
            <a:gdLst/>
            <a:ahLst/>
            <a:cxnLst/>
            <a:rect r="r" b="b" t="t" l="l"/>
            <a:pathLst>
              <a:path h="4984830" w="3670081">
                <a:moveTo>
                  <a:pt x="0" y="0"/>
                </a:moveTo>
                <a:lnTo>
                  <a:pt x="3670081" y="0"/>
                </a:lnTo>
                <a:lnTo>
                  <a:pt x="3670081" y="4984830"/>
                </a:lnTo>
                <a:lnTo>
                  <a:pt x="0" y="4984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1991492" y="377806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367663" y="2337301"/>
            <a:ext cx="6550992" cy="4195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2"/>
              </a:lnSpc>
            </a:pPr>
            <a:r>
              <a:rPr lang="en-US" sz="4021">
                <a:solidFill>
                  <a:srgbClr val="000000"/>
                </a:solidFill>
                <a:latin typeface="Times New Roman"/>
              </a:rPr>
              <a:t>Зберегти та популяризувати історію козацьких степів  та історичних пам'яток Хащуватського старостинського округу.</a:t>
            </a:r>
          </a:p>
          <a:p>
            <a:pPr algn="just">
              <a:lnSpc>
                <a:spcPts val="3592"/>
              </a:lnSpc>
            </a:pPr>
          </a:p>
          <a:p>
            <a:pPr algn="just">
              <a:lnSpc>
                <a:spcPts val="3592"/>
              </a:lnSpc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9144000" y="1028700"/>
            <a:ext cx="6722551" cy="1337176"/>
            <a:chOff x="0" y="0"/>
            <a:chExt cx="8963401" cy="178290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2131" y="0"/>
              <a:ext cx="8859139" cy="1782902"/>
            </a:xfrm>
            <a:custGeom>
              <a:avLst/>
              <a:gdLst/>
              <a:ahLst/>
              <a:cxnLst/>
              <a:rect r="r" b="b" t="t" l="l"/>
              <a:pathLst>
                <a:path h="1782902" w="8859139">
                  <a:moveTo>
                    <a:pt x="0" y="0"/>
                  </a:moveTo>
                  <a:lnTo>
                    <a:pt x="8859139" y="0"/>
                  </a:lnTo>
                  <a:lnTo>
                    <a:pt x="8859139" y="1782902"/>
                  </a:lnTo>
                  <a:lnTo>
                    <a:pt x="0" y="1782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483212"/>
              <a:ext cx="8963401" cy="11071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690"/>
                </a:lnSpc>
                <a:spcBef>
                  <a:spcPct val="0"/>
                </a:spcBef>
              </a:pPr>
              <a:r>
                <a:rPr lang="en-US" sz="5268">
                  <a:solidFill>
                    <a:srgbClr val="47353F"/>
                  </a:solidFill>
                  <a:latin typeface="Times New Roman Bold Italics"/>
                </a:rPr>
                <a:t>Актуальність 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8847675" y="0"/>
            <a:ext cx="7315200" cy="1545336"/>
          </a:xfrm>
          <a:custGeom>
            <a:avLst/>
            <a:gdLst/>
            <a:ahLst/>
            <a:cxnLst/>
            <a:rect r="r" b="b" t="t" l="l"/>
            <a:pathLst>
              <a:path h="1545336" w="7315200">
                <a:moveTo>
                  <a:pt x="0" y="0"/>
                </a:moveTo>
                <a:lnTo>
                  <a:pt x="7315200" y="0"/>
                </a:lnTo>
                <a:lnTo>
                  <a:pt x="7315200" y="1545336"/>
                </a:lnTo>
                <a:lnTo>
                  <a:pt x="0" y="154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91326" y="7173964"/>
            <a:ext cx="6327329" cy="227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Times New Roman"/>
              </a:rPr>
              <a:t>Новизною роботи є проходження маршруту верхи на коні, в дусі минулого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9367663" y="5589138"/>
            <a:ext cx="6722551" cy="1337176"/>
            <a:chOff x="0" y="0"/>
            <a:chExt cx="8963401" cy="178290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2131" y="0"/>
              <a:ext cx="8859139" cy="1782902"/>
            </a:xfrm>
            <a:custGeom>
              <a:avLst/>
              <a:gdLst/>
              <a:ahLst/>
              <a:cxnLst/>
              <a:rect r="r" b="b" t="t" l="l"/>
              <a:pathLst>
                <a:path h="1782902" w="8859139">
                  <a:moveTo>
                    <a:pt x="0" y="0"/>
                  </a:moveTo>
                  <a:lnTo>
                    <a:pt x="8859139" y="0"/>
                  </a:lnTo>
                  <a:lnTo>
                    <a:pt x="8859139" y="1782902"/>
                  </a:lnTo>
                  <a:lnTo>
                    <a:pt x="0" y="1782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483212"/>
              <a:ext cx="8963401" cy="11071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690"/>
                </a:lnSpc>
                <a:spcBef>
                  <a:spcPct val="0"/>
                </a:spcBef>
              </a:pPr>
              <a:r>
                <a:rPr lang="en-US" sz="5268">
                  <a:solidFill>
                    <a:srgbClr val="47353F"/>
                  </a:solidFill>
                  <a:latin typeface="Times New Roman Bold Italics"/>
                </a:rPr>
                <a:t>Новизна роботи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53326" y="-6460827"/>
            <a:ext cx="22674204" cy="18830435"/>
          </a:xfrm>
          <a:custGeom>
            <a:avLst/>
            <a:gdLst/>
            <a:ahLst/>
            <a:cxnLst/>
            <a:rect r="r" b="b" t="t" l="l"/>
            <a:pathLst>
              <a:path h="18830435" w="22674204">
                <a:moveTo>
                  <a:pt x="0" y="0"/>
                </a:moveTo>
                <a:lnTo>
                  <a:pt x="22674204" y="0"/>
                </a:lnTo>
                <a:lnTo>
                  <a:pt x="22674204" y="18830435"/>
                </a:lnTo>
                <a:lnTo>
                  <a:pt x="0" y="18830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-22211" r="0" b="-22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1765718" y="3876309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7" y="0"/>
                </a:lnTo>
                <a:lnTo>
                  <a:pt x="6296507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845668" y="2147523"/>
            <a:ext cx="7990130" cy="7990130"/>
          </a:xfrm>
          <a:custGeom>
            <a:avLst/>
            <a:gdLst/>
            <a:ahLst/>
            <a:cxnLst/>
            <a:rect r="r" b="b" t="t" l="l"/>
            <a:pathLst>
              <a:path h="7990130" w="7990130">
                <a:moveTo>
                  <a:pt x="0" y="0"/>
                </a:moveTo>
                <a:lnTo>
                  <a:pt x="7990130" y="0"/>
                </a:lnTo>
                <a:lnTo>
                  <a:pt x="7990130" y="7990129"/>
                </a:lnTo>
                <a:lnTo>
                  <a:pt x="0" y="7990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3206" y="5143500"/>
            <a:ext cx="2572736" cy="5132640"/>
          </a:xfrm>
          <a:custGeom>
            <a:avLst/>
            <a:gdLst/>
            <a:ahLst/>
            <a:cxnLst/>
            <a:rect r="r" b="b" t="t" l="l"/>
            <a:pathLst>
              <a:path h="5132640" w="2572736">
                <a:moveTo>
                  <a:pt x="0" y="0"/>
                </a:moveTo>
                <a:lnTo>
                  <a:pt x="2572736" y="0"/>
                </a:lnTo>
                <a:lnTo>
                  <a:pt x="2572736" y="5132640"/>
                </a:lnTo>
                <a:lnTo>
                  <a:pt x="0" y="5132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48254" y="5095875"/>
            <a:ext cx="9840860" cy="2553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60756" indent="-480378" lvl="1">
              <a:lnSpc>
                <a:spcPts val="4806"/>
              </a:lnSpc>
              <a:buFont typeface="Arial"/>
              <a:buChar char="•"/>
            </a:pPr>
            <a:r>
              <a:rPr lang="en-US" sz="4450">
                <a:solidFill>
                  <a:srgbClr val="000000"/>
                </a:solidFill>
                <a:latin typeface="Times New Roman Italics"/>
              </a:rPr>
              <a:t>як туристичний маршрут</a:t>
            </a:r>
          </a:p>
          <a:p>
            <a:pPr marL="960756" indent="-480378" lvl="1">
              <a:lnSpc>
                <a:spcPts val="4806"/>
              </a:lnSpc>
              <a:buFont typeface="Arial"/>
              <a:buChar char="•"/>
            </a:pPr>
            <a:r>
              <a:rPr lang="en-US" sz="4450">
                <a:solidFill>
                  <a:srgbClr val="000000"/>
                </a:solidFill>
                <a:latin typeface="Times New Roman Italics"/>
              </a:rPr>
              <a:t>на уроках історії та мистецтва</a:t>
            </a:r>
          </a:p>
          <a:p>
            <a:pPr marL="960756" indent="-480378" lvl="1">
              <a:lnSpc>
                <a:spcPts val="4806"/>
              </a:lnSpc>
              <a:buFont typeface="Arial"/>
              <a:buChar char="•"/>
            </a:pPr>
            <a:r>
              <a:rPr lang="en-US" sz="4450">
                <a:solidFill>
                  <a:srgbClr val="000000"/>
                </a:solidFill>
                <a:latin typeface="Times New Roman Italics"/>
              </a:rPr>
              <a:t>на виховних годинах </a:t>
            </a:r>
          </a:p>
          <a:p>
            <a:pPr marL="960756" indent="-480378" lvl="1">
              <a:lnSpc>
                <a:spcPts val="4806"/>
              </a:lnSpc>
              <a:buFont typeface="Arial"/>
              <a:buChar char="•"/>
            </a:pPr>
            <a:r>
              <a:rPr lang="en-US" sz="4450">
                <a:solidFill>
                  <a:srgbClr val="000000"/>
                </a:solidFill>
                <a:latin typeface="Times New Roman Italics"/>
              </a:rPr>
              <a:t>лекціях з краєзнавства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08898" y="2954391"/>
            <a:ext cx="9375220" cy="1886763"/>
          </a:xfrm>
          <a:custGeom>
            <a:avLst/>
            <a:gdLst/>
            <a:ahLst/>
            <a:cxnLst/>
            <a:rect r="r" b="b" t="t" l="l"/>
            <a:pathLst>
              <a:path h="1886763" w="9375220">
                <a:moveTo>
                  <a:pt x="0" y="0"/>
                </a:moveTo>
                <a:lnTo>
                  <a:pt x="9375220" y="0"/>
                </a:lnTo>
                <a:lnTo>
                  <a:pt x="9375220" y="1886763"/>
                </a:lnTo>
                <a:lnTo>
                  <a:pt x="0" y="18867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787083" y="175035"/>
            <a:ext cx="9375220" cy="1886763"/>
            <a:chOff x="0" y="0"/>
            <a:chExt cx="12500293" cy="25156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500293" cy="2515684"/>
            </a:xfrm>
            <a:custGeom>
              <a:avLst/>
              <a:gdLst/>
              <a:ahLst/>
              <a:cxnLst/>
              <a:rect r="r" b="b" t="t" l="l"/>
              <a:pathLst>
                <a:path h="2515684" w="12500293">
                  <a:moveTo>
                    <a:pt x="0" y="0"/>
                  </a:moveTo>
                  <a:lnTo>
                    <a:pt x="12500293" y="0"/>
                  </a:lnTo>
                  <a:lnTo>
                    <a:pt x="12500293" y="2515684"/>
                  </a:lnTo>
                  <a:lnTo>
                    <a:pt x="0" y="251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007130" y="687993"/>
              <a:ext cx="10486033" cy="10920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61"/>
                </a:lnSpc>
                <a:spcBef>
                  <a:spcPct val="0"/>
                </a:spcBef>
              </a:pPr>
              <a:r>
                <a:rPr lang="en-US" sz="5149">
                  <a:solidFill>
                    <a:srgbClr val="000000"/>
                  </a:solidFill>
                  <a:latin typeface="Times New Roman Bold"/>
                </a:rPr>
                <a:t>ПРАКТИЧНЕ ЗНАЧЕННЯ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608898" y="3195879"/>
            <a:ext cx="9236770" cy="1333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2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Helvetica World Italics"/>
              </a:rPr>
              <a:t>Результати дослідження можуть бути використаними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613" r="0" b="-5661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1991492" y="3990492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73772" y="218010"/>
            <a:ext cx="16485528" cy="9850980"/>
            <a:chOff x="0" y="0"/>
            <a:chExt cx="21980704" cy="13134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39904" y="2515684"/>
              <a:ext cx="21268392" cy="4683016"/>
            </a:xfrm>
            <a:custGeom>
              <a:avLst/>
              <a:gdLst/>
              <a:ahLst/>
              <a:cxnLst/>
              <a:rect r="r" b="b" t="t" l="l"/>
              <a:pathLst>
                <a:path h="4683016" w="21268392">
                  <a:moveTo>
                    <a:pt x="0" y="0"/>
                  </a:moveTo>
                  <a:lnTo>
                    <a:pt x="21268392" y="0"/>
                  </a:lnTo>
                  <a:lnTo>
                    <a:pt x="21268392" y="4683016"/>
                  </a:lnTo>
                  <a:lnTo>
                    <a:pt x="0" y="4683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3079" r="0" b="-3079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959132"/>
              <a:ext cx="7149414" cy="7175507"/>
            </a:xfrm>
            <a:custGeom>
              <a:avLst/>
              <a:gdLst/>
              <a:ahLst/>
              <a:cxnLst/>
              <a:rect r="r" b="b" t="t" l="l"/>
              <a:pathLst>
                <a:path h="7175507" w="7149414">
                  <a:moveTo>
                    <a:pt x="0" y="0"/>
                  </a:moveTo>
                  <a:lnTo>
                    <a:pt x="7149414" y="0"/>
                  </a:lnTo>
                  <a:lnTo>
                    <a:pt x="7149414" y="7175508"/>
                  </a:lnTo>
                  <a:lnTo>
                    <a:pt x="0" y="717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4831290" y="5959132"/>
              <a:ext cx="7149414" cy="7175507"/>
            </a:xfrm>
            <a:custGeom>
              <a:avLst/>
              <a:gdLst/>
              <a:ahLst/>
              <a:cxnLst/>
              <a:rect r="r" b="b" t="t" l="l"/>
              <a:pathLst>
                <a:path h="7175507" w="7149414">
                  <a:moveTo>
                    <a:pt x="0" y="0"/>
                  </a:moveTo>
                  <a:lnTo>
                    <a:pt x="7149414" y="0"/>
                  </a:lnTo>
                  <a:lnTo>
                    <a:pt x="7149414" y="7175508"/>
                  </a:lnTo>
                  <a:lnTo>
                    <a:pt x="0" y="717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416114" y="5959132"/>
              <a:ext cx="7149414" cy="7175507"/>
            </a:xfrm>
            <a:custGeom>
              <a:avLst/>
              <a:gdLst/>
              <a:ahLst/>
              <a:cxnLst/>
              <a:rect r="r" b="b" t="t" l="l"/>
              <a:pathLst>
                <a:path h="7175507" w="7149414">
                  <a:moveTo>
                    <a:pt x="0" y="0"/>
                  </a:moveTo>
                  <a:lnTo>
                    <a:pt x="7149415" y="0"/>
                  </a:lnTo>
                  <a:lnTo>
                    <a:pt x="7149415" y="7175508"/>
                  </a:lnTo>
                  <a:lnTo>
                    <a:pt x="0" y="717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39904" y="2757722"/>
              <a:ext cx="21640800" cy="26471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22"/>
                </a:lnSpc>
                <a:spcBef>
                  <a:spcPct val="0"/>
                </a:spcBef>
              </a:pPr>
              <a:r>
                <a:rPr lang="en-US" sz="4650">
                  <a:solidFill>
                    <a:srgbClr val="000000"/>
                  </a:solidFill>
                  <a:latin typeface="Times New Roman Italics"/>
                </a:rPr>
                <a:t>В роботі автор ставив собі за мету опрацювати наукові матеріали та дослідити пам'ятки Хащуватського старостинського округу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334173" y="7440000"/>
              <a:ext cx="6358042" cy="3868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61"/>
                </a:lnSpc>
              </a:pPr>
              <a:r>
                <a:rPr lang="en-US" sz="4130">
                  <a:solidFill>
                    <a:srgbClr val="000000"/>
                  </a:solidFill>
                  <a:latin typeface="Times New Roman"/>
                </a:rPr>
                <a:t>1.</a:t>
              </a:r>
            </a:p>
            <a:p>
              <a:pPr algn="ctr">
                <a:lnSpc>
                  <a:spcPts val="4461"/>
                </a:lnSpc>
                <a:spcBef>
                  <a:spcPct val="0"/>
                </a:spcBef>
              </a:pPr>
              <a:r>
                <a:rPr lang="en-US" sz="4130">
                  <a:solidFill>
                    <a:srgbClr val="000000"/>
                  </a:solidFill>
                  <a:latin typeface="Times New Roman"/>
                </a:rPr>
                <a:t>зібрати і проаналізувати краєзнавчі джерела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7833828" y="7440000"/>
              <a:ext cx="5861579" cy="31192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60"/>
                </a:lnSpc>
              </a:pPr>
              <a:r>
                <a:rPr lang="en-US" sz="4130">
                  <a:solidFill>
                    <a:srgbClr val="000000"/>
                  </a:solidFill>
                  <a:latin typeface="Times New Roman"/>
                </a:rPr>
                <a:t>2.</a:t>
              </a:r>
            </a:p>
            <a:p>
              <a:pPr algn="ctr">
                <a:lnSpc>
                  <a:spcPts val="4460"/>
                </a:lnSpc>
                <a:spcBef>
                  <a:spcPct val="0"/>
                </a:spcBef>
              </a:pPr>
              <a:r>
                <a:rPr lang="en-US" sz="4130">
                  <a:solidFill>
                    <a:srgbClr val="000000"/>
                  </a:solidFill>
                  <a:latin typeface="Times New Roman"/>
                </a:rPr>
                <a:t>описати історію культурної спадщини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5289429" y="7440000"/>
              <a:ext cx="6318867" cy="46182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1"/>
                </a:lnSpc>
              </a:pPr>
              <a:r>
                <a:rPr lang="en-US" sz="4149">
                  <a:solidFill>
                    <a:srgbClr val="000000"/>
                  </a:solidFill>
                  <a:latin typeface="Times New Roman"/>
                </a:rPr>
                <a:t>3.</a:t>
              </a:r>
            </a:p>
            <a:p>
              <a:pPr algn="ctr">
                <a:lnSpc>
                  <a:spcPts val="4481"/>
                </a:lnSpc>
                <a:spcBef>
                  <a:spcPct val="0"/>
                </a:spcBef>
              </a:pPr>
              <a:r>
                <a:rPr lang="en-US" sz="4149">
                  <a:solidFill>
                    <a:srgbClr val="000000"/>
                  </a:solidFill>
                  <a:latin typeface="Times New Roman"/>
                </a:rPr>
                <a:t>розробити карту пам'яток та історико-туристичний маршрут краєм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4537750" y="0"/>
              <a:ext cx="12500293" cy="2515684"/>
            </a:xfrm>
            <a:custGeom>
              <a:avLst/>
              <a:gdLst/>
              <a:ahLst/>
              <a:cxnLst/>
              <a:rect r="r" b="b" t="t" l="l"/>
              <a:pathLst>
                <a:path h="2515684" w="12500293">
                  <a:moveTo>
                    <a:pt x="0" y="0"/>
                  </a:moveTo>
                  <a:lnTo>
                    <a:pt x="12500293" y="0"/>
                  </a:lnTo>
                  <a:lnTo>
                    <a:pt x="12500293" y="2515684"/>
                  </a:lnTo>
                  <a:lnTo>
                    <a:pt x="0" y="251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5544880" y="687993"/>
              <a:ext cx="10486033" cy="10920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61"/>
                </a:lnSpc>
                <a:spcBef>
                  <a:spcPct val="0"/>
                </a:spcBef>
              </a:pPr>
              <a:r>
                <a:rPr lang="en-US" sz="5149">
                  <a:solidFill>
                    <a:srgbClr val="000000"/>
                  </a:solidFill>
                  <a:latin typeface="Times New Roman Bold"/>
                </a:rPr>
                <a:t>МЕТА І ЗАВДАННЯ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613" r="0" b="-5661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2950" y="429041"/>
            <a:ext cx="8158384" cy="9428917"/>
          </a:xfrm>
          <a:custGeom>
            <a:avLst/>
            <a:gdLst/>
            <a:ahLst/>
            <a:cxnLst/>
            <a:rect r="r" b="b" t="t" l="l"/>
            <a:pathLst>
              <a:path h="9428917" w="8158384">
                <a:moveTo>
                  <a:pt x="0" y="0"/>
                </a:moveTo>
                <a:lnTo>
                  <a:pt x="8158384" y="0"/>
                </a:lnTo>
                <a:lnTo>
                  <a:pt x="8158384" y="9428918"/>
                </a:lnTo>
                <a:lnTo>
                  <a:pt x="0" y="9428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144" t="-1333" r="-105587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721567" y="429041"/>
            <a:ext cx="6024948" cy="1630299"/>
            <a:chOff x="0" y="0"/>
            <a:chExt cx="8033264" cy="217373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30659" y="0"/>
              <a:ext cx="2804411" cy="564388"/>
            </a:xfrm>
            <a:custGeom>
              <a:avLst/>
              <a:gdLst/>
              <a:ahLst/>
              <a:cxnLst/>
              <a:rect r="r" b="b" t="t" l="l"/>
              <a:pathLst>
                <a:path h="564388" w="2804411">
                  <a:moveTo>
                    <a:pt x="0" y="0"/>
                  </a:moveTo>
                  <a:lnTo>
                    <a:pt x="2804411" y="0"/>
                  </a:lnTo>
                  <a:lnTo>
                    <a:pt x="2804411" y="564388"/>
                  </a:lnTo>
                  <a:lnTo>
                    <a:pt x="0" y="56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0" y="-38100"/>
              <a:ext cx="8033264" cy="22118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58"/>
                </a:lnSpc>
                <a:spcBef>
                  <a:spcPct val="0"/>
                </a:spcBef>
              </a:pPr>
              <a:r>
                <a:rPr lang="en-US" sz="3850">
                  <a:solidFill>
                    <a:srgbClr val="000000"/>
                  </a:solidFill>
                  <a:latin typeface="Times New Roman Bold"/>
                </a:rPr>
                <a:t> Об'єкт </a:t>
              </a:r>
              <a:r>
                <a:rPr lang="en-US" sz="3850">
                  <a:solidFill>
                    <a:srgbClr val="000000"/>
                  </a:solidFill>
                  <a:latin typeface="Times New Roman"/>
                </a:rPr>
                <a:t>дослідження: історія села Казавчин та його околиць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9721567" y="5958081"/>
            <a:ext cx="7187006" cy="330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48"/>
              </a:lnSpc>
            </a:pPr>
            <a:r>
              <a:rPr lang="en-US" sz="4674">
                <a:solidFill>
                  <a:srgbClr val="000000"/>
                </a:solidFill>
                <a:latin typeface="Times New Roman Bold"/>
              </a:rPr>
              <a:t>Методи дослідження:</a:t>
            </a:r>
          </a:p>
          <a:p>
            <a:pPr algn="just" marL="1009283" indent="-504642" lvl="1">
              <a:lnSpc>
                <a:spcPts val="5048"/>
              </a:lnSpc>
              <a:buAutoNum type="arabicPeriod" startAt="1"/>
            </a:pPr>
            <a:r>
              <a:rPr lang="en-US" sz="4674">
                <a:solidFill>
                  <a:srgbClr val="000000"/>
                </a:solidFill>
                <a:latin typeface="Times New Roman"/>
              </a:rPr>
              <a:t>Історичний метод</a:t>
            </a:r>
          </a:p>
          <a:p>
            <a:pPr algn="just" marL="1009283" indent="-504642" lvl="1">
              <a:lnSpc>
                <a:spcPts val="5048"/>
              </a:lnSpc>
              <a:buAutoNum type="arabicPeriod" startAt="1"/>
            </a:pPr>
            <a:r>
              <a:rPr lang="en-US" sz="4674">
                <a:solidFill>
                  <a:srgbClr val="000000"/>
                </a:solidFill>
                <a:latin typeface="Times New Roman"/>
              </a:rPr>
              <a:t>Аналіз джерел </a:t>
            </a:r>
          </a:p>
          <a:p>
            <a:pPr algn="just" marL="1009283" indent="-504642" lvl="1">
              <a:lnSpc>
                <a:spcPts val="5048"/>
              </a:lnSpc>
              <a:buAutoNum type="arabicPeriod" startAt="1"/>
            </a:pPr>
            <a:r>
              <a:rPr lang="en-US" sz="4674">
                <a:solidFill>
                  <a:srgbClr val="000000"/>
                </a:solidFill>
                <a:latin typeface="Times New Roman"/>
              </a:rPr>
              <a:t>Узагальнення </a:t>
            </a:r>
          </a:p>
          <a:p>
            <a:pPr algn="just" marL="1009283" indent="-504642" lvl="1">
              <a:lnSpc>
                <a:spcPts val="5048"/>
              </a:lnSpc>
              <a:spcBef>
                <a:spcPct val="0"/>
              </a:spcBef>
              <a:buAutoNum type="arabicPeriod" startAt="1"/>
            </a:pPr>
            <a:r>
              <a:rPr lang="en-US" sz="4674">
                <a:solidFill>
                  <a:srgbClr val="000000"/>
                </a:solidFill>
                <a:latin typeface="Times New Roman"/>
              </a:rPr>
              <a:t>Картогрофування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601513" y="9819859"/>
            <a:ext cx="2441258" cy="515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3174">
                <a:solidFill>
                  <a:srgbClr val="000000"/>
                </a:solidFill>
                <a:latin typeface="Times New Roman"/>
              </a:rPr>
              <a:t>фото автора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320157" y="2368642"/>
            <a:ext cx="7537733" cy="2581062"/>
            <a:chOff x="0" y="0"/>
            <a:chExt cx="10050311" cy="344141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420949" y="0"/>
              <a:ext cx="3211237" cy="646261"/>
            </a:xfrm>
            <a:custGeom>
              <a:avLst/>
              <a:gdLst/>
              <a:ahLst/>
              <a:cxnLst/>
              <a:rect r="r" b="b" t="t" l="l"/>
              <a:pathLst>
                <a:path h="646261" w="3211237">
                  <a:moveTo>
                    <a:pt x="0" y="0"/>
                  </a:moveTo>
                  <a:lnTo>
                    <a:pt x="3211236" y="0"/>
                  </a:lnTo>
                  <a:lnTo>
                    <a:pt x="3211236" y="646261"/>
                  </a:lnTo>
                  <a:lnTo>
                    <a:pt x="0" y="64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0" y="-38100"/>
              <a:ext cx="10050311" cy="34795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34"/>
                </a:lnSpc>
                <a:spcBef>
                  <a:spcPct val="0"/>
                </a:spcBef>
              </a:pPr>
              <a:r>
                <a:rPr lang="en-US" sz="3736">
                  <a:solidFill>
                    <a:srgbClr val="000000"/>
                  </a:solidFill>
                  <a:latin typeface="Times New Roman Bold"/>
                </a:rPr>
                <a:t>Предмет</a:t>
              </a:r>
              <a:r>
                <a:rPr lang="en-US" sz="3736">
                  <a:solidFill>
                    <a:srgbClr val="000000"/>
                  </a:solidFill>
                  <a:latin typeface="Times New Roman"/>
                </a:rPr>
                <a:t> дослідження: історичні пам'ятки, що збереглися на околицях села Казавчин Голованівського району Кіровоградської області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9144000" y="4949704"/>
            <a:ext cx="8574848" cy="5241376"/>
          </a:xfrm>
          <a:custGeom>
            <a:avLst/>
            <a:gdLst/>
            <a:ahLst/>
            <a:cxnLst/>
            <a:rect r="r" b="b" t="t" l="l"/>
            <a:pathLst>
              <a:path h="5241376" w="8574848">
                <a:moveTo>
                  <a:pt x="0" y="0"/>
                </a:moveTo>
                <a:lnTo>
                  <a:pt x="8574848" y="0"/>
                </a:lnTo>
                <a:lnTo>
                  <a:pt x="8574848" y="5241376"/>
                </a:lnTo>
                <a:lnTo>
                  <a:pt x="0" y="52413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0" y="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0800000">
            <a:off x="11991492" y="3990492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613" r="0" b="-5661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90597" y="8743695"/>
            <a:ext cx="9521840" cy="1877983"/>
          </a:xfrm>
          <a:custGeom>
            <a:avLst/>
            <a:gdLst/>
            <a:ahLst/>
            <a:cxnLst/>
            <a:rect r="r" b="b" t="t" l="l"/>
            <a:pathLst>
              <a:path h="1877983" w="9521840">
                <a:moveTo>
                  <a:pt x="0" y="0"/>
                </a:moveTo>
                <a:lnTo>
                  <a:pt x="9521840" y="0"/>
                </a:lnTo>
                <a:lnTo>
                  <a:pt x="9521840" y="1877983"/>
                </a:lnTo>
                <a:lnTo>
                  <a:pt x="0" y="1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46339" y="3141202"/>
            <a:ext cx="3646058" cy="4835896"/>
          </a:xfrm>
          <a:custGeom>
            <a:avLst/>
            <a:gdLst/>
            <a:ahLst/>
            <a:cxnLst/>
            <a:rect r="r" b="b" t="t" l="l"/>
            <a:pathLst>
              <a:path h="4835896" w="3646058">
                <a:moveTo>
                  <a:pt x="0" y="0"/>
                </a:moveTo>
                <a:lnTo>
                  <a:pt x="3646058" y="0"/>
                </a:lnTo>
                <a:lnTo>
                  <a:pt x="3646058" y="4835896"/>
                </a:lnTo>
                <a:lnTo>
                  <a:pt x="0" y="4835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0282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59489" y="4422404"/>
            <a:ext cx="3646058" cy="4835896"/>
          </a:xfrm>
          <a:custGeom>
            <a:avLst/>
            <a:gdLst/>
            <a:ahLst/>
            <a:cxnLst/>
            <a:rect r="r" b="b" t="t" l="l"/>
            <a:pathLst>
              <a:path h="4835896" w="3646058">
                <a:moveTo>
                  <a:pt x="0" y="0"/>
                </a:moveTo>
                <a:lnTo>
                  <a:pt x="3646059" y="0"/>
                </a:lnTo>
                <a:lnTo>
                  <a:pt x="3646059" y="4835896"/>
                </a:lnTo>
                <a:lnTo>
                  <a:pt x="0" y="4835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0282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59489" y="3076088"/>
            <a:ext cx="3646058" cy="4835896"/>
          </a:xfrm>
          <a:custGeom>
            <a:avLst/>
            <a:gdLst/>
            <a:ahLst/>
            <a:cxnLst/>
            <a:rect r="r" b="b" t="t" l="l"/>
            <a:pathLst>
              <a:path h="4835896" w="3646058">
                <a:moveTo>
                  <a:pt x="0" y="0"/>
                </a:moveTo>
                <a:lnTo>
                  <a:pt x="3646059" y="0"/>
                </a:lnTo>
                <a:lnTo>
                  <a:pt x="3646059" y="4835897"/>
                </a:lnTo>
                <a:lnTo>
                  <a:pt x="0" y="48358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0282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46339" y="4422404"/>
            <a:ext cx="3646058" cy="4835896"/>
          </a:xfrm>
          <a:custGeom>
            <a:avLst/>
            <a:gdLst/>
            <a:ahLst/>
            <a:cxnLst/>
            <a:rect r="r" b="b" t="t" l="l"/>
            <a:pathLst>
              <a:path h="4835896" w="3646058">
                <a:moveTo>
                  <a:pt x="0" y="0"/>
                </a:moveTo>
                <a:lnTo>
                  <a:pt x="3646058" y="0"/>
                </a:lnTo>
                <a:lnTo>
                  <a:pt x="3646058" y="4835896"/>
                </a:lnTo>
                <a:lnTo>
                  <a:pt x="0" y="4835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0282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32720" y="3437001"/>
            <a:ext cx="3744138" cy="5574206"/>
          </a:xfrm>
          <a:custGeom>
            <a:avLst/>
            <a:gdLst/>
            <a:ahLst/>
            <a:cxnLst/>
            <a:rect r="r" b="b" t="t" l="l"/>
            <a:pathLst>
              <a:path h="5574206" w="3744138">
                <a:moveTo>
                  <a:pt x="0" y="0"/>
                </a:moveTo>
                <a:lnTo>
                  <a:pt x="3744138" y="0"/>
                </a:lnTo>
                <a:lnTo>
                  <a:pt x="3744138" y="5574206"/>
                </a:lnTo>
                <a:lnTo>
                  <a:pt x="0" y="5574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006" t="0" r="0" b="-538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08983" y="163601"/>
            <a:ext cx="14885068" cy="2977601"/>
          </a:xfrm>
          <a:custGeom>
            <a:avLst/>
            <a:gdLst/>
            <a:ahLst/>
            <a:cxnLst/>
            <a:rect r="r" b="b" t="t" l="l"/>
            <a:pathLst>
              <a:path h="2977601" w="14885068">
                <a:moveTo>
                  <a:pt x="0" y="0"/>
                </a:moveTo>
                <a:lnTo>
                  <a:pt x="14885068" y="0"/>
                </a:lnTo>
                <a:lnTo>
                  <a:pt x="14885068" y="2977601"/>
                </a:lnTo>
                <a:lnTo>
                  <a:pt x="0" y="2977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514" b="-1122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030" y="8743695"/>
            <a:ext cx="2201517" cy="1029209"/>
          </a:xfrm>
          <a:custGeom>
            <a:avLst/>
            <a:gdLst/>
            <a:ahLst/>
            <a:cxnLst/>
            <a:rect r="r" b="b" t="t" l="l"/>
            <a:pathLst>
              <a:path h="1029209" w="2201517">
                <a:moveTo>
                  <a:pt x="0" y="0"/>
                </a:moveTo>
                <a:lnTo>
                  <a:pt x="2201518" y="0"/>
                </a:lnTo>
                <a:lnTo>
                  <a:pt x="2201518" y="1029210"/>
                </a:lnTo>
                <a:lnTo>
                  <a:pt x="0" y="1029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198453" y="3398901"/>
            <a:ext cx="12413240" cy="585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58"/>
              </a:lnSpc>
            </a:pPr>
            <a:r>
              <a:rPr lang="en-US" sz="3850">
                <a:solidFill>
                  <a:srgbClr val="000000"/>
                </a:solidFill>
                <a:latin typeface="Times New Roman Italics"/>
              </a:rPr>
              <a:t>• Розташоване у Південно-Східному Поділлі.</a:t>
            </a:r>
          </a:p>
          <a:p>
            <a:pPr algn="just">
              <a:lnSpc>
                <a:spcPts val="4158"/>
              </a:lnSpc>
            </a:pPr>
            <a:r>
              <a:rPr lang="en-US" sz="3850">
                <a:solidFill>
                  <a:srgbClr val="000000"/>
                </a:solidFill>
                <a:latin typeface="Times New Roman Italics"/>
              </a:rPr>
              <a:t>• Археологічні знахідки свідчать про давнє козацьке поселення.</a:t>
            </a:r>
          </a:p>
          <a:p>
            <a:pPr algn="just">
              <a:lnSpc>
                <a:spcPts val="4158"/>
              </a:lnSpc>
            </a:pPr>
            <a:r>
              <a:rPr lang="en-US" sz="3850">
                <a:solidFill>
                  <a:srgbClr val="000000"/>
                </a:solidFill>
                <a:latin typeface="Times New Roman Italics"/>
              </a:rPr>
              <a:t>• Перша писемна згадка про село датується 1674 роком.</a:t>
            </a:r>
          </a:p>
          <a:p>
            <a:pPr algn="just">
              <a:lnSpc>
                <a:spcPts val="4158"/>
              </a:lnSpc>
            </a:pPr>
            <a:r>
              <a:rPr lang="en-US" sz="3850">
                <a:solidFill>
                  <a:srgbClr val="000000"/>
                </a:solidFill>
                <a:latin typeface="Times New Roman Italics"/>
              </a:rPr>
              <a:t>• Назва села має козацьке коріння.</a:t>
            </a:r>
          </a:p>
          <a:p>
            <a:pPr algn="just">
              <a:lnSpc>
                <a:spcPts val="4158"/>
              </a:lnSpc>
            </a:pPr>
            <a:r>
              <a:rPr lang="en-US" sz="3850">
                <a:solidFill>
                  <a:srgbClr val="000000"/>
                </a:solidFill>
                <a:latin typeface="Times New Roman Italics"/>
              </a:rPr>
              <a:t>• Колись територія Казавчина належала князю Потоцькому.</a:t>
            </a:r>
          </a:p>
          <a:p>
            <a:pPr algn="just">
              <a:lnSpc>
                <a:spcPts val="4158"/>
              </a:lnSpc>
            </a:pPr>
            <a:r>
              <a:rPr lang="en-US" sz="3850">
                <a:solidFill>
                  <a:srgbClr val="000000"/>
                </a:solidFill>
                <a:latin typeface="Times New Roman Italics"/>
              </a:rPr>
              <a:t>• Сьогодні Казавчин - це чудове місце для відпочинку та дослідження історії.</a:t>
            </a:r>
          </a:p>
          <a:p>
            <a:pPr algn="just">
              <a:lnSpc>
                <a:spcPts val="4158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2319147" y="708567"/>
            <a:ext cx="14016027" cy="1535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61"/>
              </a:lnSpc>
            </a:pPr>
            <a:r>
              <a:rPr lang="en-US" sz="5149">
                <a:solidFill>
                  <a:srgbClr val="000000"/>
                </a:solidFill>
                <a:latin typeface="Times New Roman Bold"/>
              </a:rPr>
              <a:t>КАЗАВЧИН:</a:t>
            </a:r>
          </a:p>
          <a:p>
            <a:pPr algn="ctr">
              <a:lnSpc>
                <a:spcPts val="5561"/>
              </a:lnSpc>
              <a:spcBef>
                <a:spcPct val="0"/>
              </a:spcBef>
            </a:pPr>
            <a:r>
              <a:rPr lang="en-US" sz="5149">
                <a:solidFill>
                  <a:srgbClr val="000000"/>
                </a:solidFill>
                <a:latin typeface="Times New Roman Bold"/>
              </a:rPr>
              <a:t> мальовниче село з багатою історією</a:t>
            </a:r>
            <a:r>
              <a:rPr lang="en-US" sz="5149">
                <a:solidFill>
                  <a:srgbClr val="000000"/>
                </a:solidFill>
                <a:latin typeface="Times New Roman Bold"/>
              </a:rPr>
              <a:t>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10800000">
            <a:off x="11991492" y="377806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999" y="-5372718"/>
            <a:ext cx="22674204" cy="18830435"/>
          </a:xfrm>
          <a:custGeom>
            <a:avLst/>
            <a:gdLst/>
            <a:ahLst/>
            <a:cxnLst/>
            <a:rect r="r" b="b" t="t" l="l"/>
            <a:pathLst>
              <a:path h="18830435" w="22674204">
                <a:moveTo>
                  <a:pt x="0" y="0"/>
                </a:moveTo>
                <a:lnTo>
                  <a:pt x="22674204" y="0"/>
                </a:lnTo>
                <a:lnTo>
                  <a:pt x="22674204" y="18830434"/>
                </a:lnTo>
                <a:lnTo>
                  <a:pt x="0" y="18830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-22211" r="0" b="-22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0002" y="547449"/>
            <a:ext cx="10461832" cy="9523578"/>
          </a:xfrm>
          <a:custGeom>
            <a:avLst/>
            <a:gdLst/>
            <a:ahLst/>
            <a:cxnLst/>
            <a:rect r="r" b="b" t="t" l="l"/>
            <a:pathLst>
              <a:path h="9523578" w="10461832">
                <a:moveTo>
                  <a:pt x="0" y="0"/>
                </a:moveTo>
                <a:lnTo>
                  <a:pt x="10461832" y="0"/>
                </a:lnTo>
                <a:lnTo>
                  <a:pt x="10461832" y="9523578"/>
                </a:lnTo>
                <a:lnTo>
                  <a:pt x="0" y="9523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840" r="0" b="-484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413248" y="1635063"/>
            <a:ext cx="6874752" cy="2397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8"/>
              </a:lnSpc>
            </a:pPr>
            <a:r>
              <a:rPr lang="en-US" sz="4174">
                <a:solidFill>
                  <a:srgbClr val="000000"/>
                </a:solidFill>
                <a:latin typeface="Times New Roman"/>
              </a:rPr>
              <a:t>Мапа історико-туристичної екскурсії </a:t>
            </a:r>
          </a:p>
          <a:p>
            <a:pPr algn="ctr">
              <a:lnSpc>
                <a:spcPts val="4508"/>
              </a:lnSpc>
              <a:spcBef>
                <a:spcPct val="0"/>
              </a:spcBef>
            </a:pPr>
            <a:r>
              <a:rPr lang="en-US" sz="4174">
                <a:solidFill>
                  <a:srgbClr val="000000"/>
                </a:solidFill>
                <a:latin typeface="Times New Roman"/>
              </a:rPr>
              <a:t>“На коні до історії Казавчина”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917731" y="4957173"/>
            <a:ext cx="3880833" cy="4545871"/>
          </a:xfrm>
          <a:custGeom>
            <a:avLst/>
            <a:gdLst/>
            <a:ahLst/>
            <a:cxnLst/>
            <a:rect r="r" b="b" t="t" l="l"/>
            <a:pathLst>
              <a:path h="4545871" w="3880833">
                <a:moveTo>
                  <a:pt x="0" y="0"/>
                </a:moveTo>
                <a:lnTo>
                  <a:pt x="3880833" y="0"/>
                </a:lnTo>
                <a:lnTo>
                  <a:pt x="3880833" y="4545871"/>
                </a:lnTo>
                <a:lnTo>
                  <a:pt x="0" y="4545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254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81074" y="4457023"/>
            <a:ext cx="2961908" cy="2773086"/>
          </a:xfrm>
          <a:custGeom>
            <a:avLst/>
            <a:gdLst/>
            <a:ahLst/>
            <a:cxnLst/>
            <a:rect r="r" b="b" t="t" l="l"/>
            <a:pathLst>
              <a:path h="2773086" w="2961908">
                <a:moveTo>
                  <a:pt x="0" y="0"/>
                </a:moveTo>
                <a:lnTo>
                  <a:pt x="2961908" y="0"/>
                </a:lnTo>
                <a:lnTo>
                  <a:pt x="2961908" y="2773086"/>
                </a:lnTo>
                <a:lnTo>
                  <a:pt x="0" y="2773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28928" y="598734"/>
            <a:ext cx="6904293" cy="4220249"/>
          </a:xfrm>
          <a:custGeom>
            <a:avLst/>
            <a:gdLst/>
            <a:ahLst/>
            <a:cxnLst/>
            <a:rect r="r" b="b" t="t" l="l"/>
            <a:pathLst>
              <a:path h="4220249" w="6904293">
                <a:moveTo>
                  <a:pt x="0" y="0"/>
                </a:moveTo>
                <a:lnTo>
                  <a:pt x="6904293" y="0"/>
                </a:lnTo>
                <a:lnTo>
                  <a:pt x="6904293" y="4220249"/>
                </a:lnTo>
                <a:lnTo>
                  <a:pt x="0" y="4220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23767" y="6220134"/>
            <a:ext cx="2657930" cy="2672508"/>
          </a:xfrm>
          <a:custGeom>
            <a:avLst/>
            <a:gdLst/>
            <a:ahLst/>
            <a:cxnLst/>
            <a:rect r="r" b="b" t="t" l="l"/>
            <a:pathLst>
              <a:path h="2672508" w="2657930">
                <a:moveTo>
                  <a:pt x="0" y="0"/>
                </a:moveTo>
                <a:lnTo>
                  <a:pt x="2657930" y="0"/>
                </a:lnTo>
                <a:lnTo>
                  <a:pt x="2657930" y="2672507"/>
                </a:lnTo>
                <a:lnTo>
                  <a:pt x="0" y="2672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279783" y="6457160"/>
            <a:ext cx="1545897" cy="154589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16666" r="0" b="-16666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5393145" y="6575325"/>
            <a:ext cx="2657930" cy="2672508"/>
          </a:xfrm>
          <a:custGeom>
            <a:avLst/>
            <a:gdLst/>
            <a:ahLst/>
            <a:cxnLst/>
            <a:rect r="r" b="b" t="t" l="l"/>
            <a:pathLst>
              <a:path h="2672508" w="2657930">
                <a:moveTo>
                  <a:pt x="0" y="0"/>
                </a:moveTo>
                <a:lnTo>
                  <a:pt x="2657930" y="0"/>
                </a:lnTo>
                <a:lnTo>
                  <a:pt x="2657930" y="2672508"/>
                </a:lnTo>
                <a:lnTo>
                  <a:pt x="0" y="2672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5949161" y="6783439"/>
            <a:ext cx="1545897" cy="1545897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-7317" r="0" b="-42682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4581070" y="598734"/>
            <a:ext cx="2657930" cy="2672508"/>
          </a:xfrm>
          <a:custGeom>
            <a:avLst/>
            <a:gdLst/>
            <a:ahLst/>
            <a:cxnLst/>
            <a:rect r="r" b="b" t="t" l="l"/>
            <a:pathLst>
              <a:path h="2672508" w="2657930">
                <a:moveTo>
                  <a:pt x="0" y="0"/>
                </a:moveTo>
                <a:lnTo>
                  <a:pt x="2657930" y="0"/>
                </a:lnTo>
                <a:lnTo>
                  <a:pt x="2657930" y="2672507"/>
                </a:lnTo>
                <a:lnTo>
                  <a:pt x="0" y="2672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-178743">
            <a:off x="5137086" y="909740"/>
            <a:ext cx="1545897" cy="1545897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25000" t="0" r="-2500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923140" y="870613"/>
            <a:ext cx="2657930" cy="2672508"/>
          </a:xfrm>
          <a:custGeom>
            <a:avLst/>
            <a:gdLst/>
            <a:ahLst/>
            <a:cxnLst/>
            <a:rect r="r" b="b" t="t" l="l"/>
            <a:pathLst>
              <a:path h="2672508" w="2657930">
                <a:moveTo>
                  <a:pt x="0" y="0"/>
                </a:moveTo>
                <a:lnTo>
                  <a:pt x="2657930" y="0"/>
                </a:lnTo>
                <a:lnTo>
                  <a:pt x="2657930" y="2672508"/>
                </a:lnTo>
                <a:lnTo>
                  <a:pt x="0" y="2672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2479156" y="1162039"/>
            <a:ext cx="1545897" cy="154589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3125" t="0" r="-3125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0" y="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-96014" y="3026521"/>
            <a:ext cx="2657930" cy="2672508"/>
          </a:xfrm>
          <a:custGeom>
            <a:avLst/>
            <a:gdLst/>
            <a:ahLst/>
            <a:cxnLst/>
            <a:rect r="r" b="b" t="t" l="l"/>
            <a:pathLst>
              <a:path h="2672508" w="2657930">
                <a:moveTo>
                  <a:pt x="0" y="0"/>
                </a:moveTo>
                <a:lnTo>
                  <a:pt x="2657930" y="0"/>
                </a:lnTo>
                <a:lnTo>
                  <a:pt x="2657930" y="2672507"/>
                </a:lnTo>
                <a:lnTo>
                  <a:pt x="0" y="2672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460002" y="3271241"/>
            <a:ext cx="1545897" cy="1545897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 l="0" t="-17739" r="0" b="-17739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-10800000">
            <a:off x="11917731" y="3990492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53326" y="-6460827"/>
            <a:ext cx="22674204" cy="18830435"/>
          </a:xfrm>
          <a:custGeom>
            <a:avLst/>
            <a:gdLst/>
            <a:ahLst/>
            <a:cxnLst/>
            <a:rect r="r" b="b" t="t" l="l"/>
            <a:pathLst>
              <a:path h="18830435" w="22674204">
                <a:moveTo>
                  <a:pt x="0" y="0"/>
                </a:moveTo>
                <a:lnTo>
                  <a:pt x="22674204" y="0"/>
                </a:lnTo>
                <a:lnTo>
                  <a:pt x="22674204" y="18830435"/>
                </a:lnTo>
                <a:lnTo>
                  <a:pt x="0" y="18830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-22211" r="0" b="-22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4269" y="1252382"/>
            <a:ext cx="9517567" cy="7736861"/>
          </a:xfrm>
          <a:custGeom>
            <a:avLst/>
            <a:gdLst/>
            <a:ahLst/>
            <a:cxnLst/>
            <a:rect r="r" b="b" t="t" l="l"/>
            <a:pathLst>
              <a:path h="7736861" w="9517567">
                <a:moveTo>
                  <a:pt x="0" y="0"/>
                </a:moveTo>
                <a:lnTo>
                  <a:pt x="9517567" y="0"/>
                </a:lnTo>
                <a:lnTo>
                  <a:pt x="9517567" y="7736861"/>
                </a:lnTo>
                <a:lnTo>
                  <a:pt x="0" y="773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581743" y="9229725"/>
            <a:ext cx="2862620" cy="56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0"/>
              </a:lnSpc>
              <a:spcBef>
                <a:spcPct val="0"/>
              </a:spcBef>
            </a:pPr>
            <a:r>
              <a:rPr lang="en-US" sz="3574">
                <a:solidFill>
                  <a:srgbClr val="000000"/>
                </a:solidFill>
                <a:latin typeface="Times New Roman"/>
              </a:rPr>
              <a:t>фото автора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010587" y="2896365"/>
            <a:ext cx="7462909" cy="6361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20"/>
              </a:lnSpc>
            </a:pPr>
            <a:r>
              <a:rPr lang="en-US" sz="3074">
                <a:solidFill>
                  <a:srgbClr val="000000"/>
                </a:solidFill>
                <a:latin typeface="Times New Roman"/>
              </a:rPr>
              <a:t>• Попова левада – мальовничий куточок села Казавчин.</a:t>
            </a:r>
          </a:p>
          <a:p>
            <a:pPr algn="just">
              <a:lnSpc>
                <a:spcPts val="3320"/>
              </a:lnSpc>
            </a:pPr>
            <a:r>
              <a:rPr lang="en-US" sz="3074">
                <a:solidFill>
                  <a:srgbClr val="000000"/>
                </a:solidFill>
                <a:latin typeface="Times New Roman"/>
              </a:rPr>
              <a:t>• Тут знаходиться легендарна казавчинська криниця.</a:t>
            </a:r>
          </a:p>
          <a:p>
            <a:pPr algn="just">
              <a:lnSpc>
                <a:spcPts val="3320"/>
              </a:lnSpc>
            </a:pPr>
            <a:r>
              <a:rPr lang="en-US" sz="3074">
                <a:solidFill>
                  <a:srgbClr val="000000"/>
                </a:solidFill>
                <a:latin typeface="Times New Roman"/>
              </a:rPr>
              <a:t>• За легендою, під час жахливої засухи криниця врятувала село від голоду.</a:t>
            </a:r>
          </a:p>
          <a:p>
            <a:pPr algn="just">
              <a:lnSpc>
                <a:spcPts val="3320"/>
              </a:lnSpc>
            </a:pPr>
            <a:r>
              <a:rPr lang="en-US" sz="3074">
                <a:solidFill>
                  <a:srgbClr val="000000"/>
                </a:solidFill>
                <a:latin typeface="Times New Roman"/>
              </a:rPr>
              <a:t>• Дівчина Галина, помолившись біля криниці, побачила чудо – вода в ній почала підніматися.</a:t>
            </a:r>
          </a:p>
          <a:p>
            <a:pPr algn="just">
              <a:lnSpc>
                <a:spcPts val="3320"/>
              </a:lnSpc>
            </a:pPr>
            <a:r>
              <a:rPr lang="en-US" sz="3074">
                <a:solidFill>
                  <a:srgbClr val="000000"/>
                </a:solidFill>
                <a:latin typeface="Times New Roman"/>
              </a:rPr>
              <a:t>• З того часу криниця стала "Пам'ятником Надії" і символом віри.</a:t>
            </a:r>
          </a:p>
          <a:p>
            <a:pPr algn="just">
              <a:lnSpc>
                <a:spcPts val="3320"/>
              </a:lnSpc>
            </a:pPr>
            <a:r>
              <a:rPr lang="en-US" sz="3074">
                <a:solidFill>
                  <a:srgbClr val="000000"/>
                </a:solidFill>
                <a:latin typeface="Times New Roman"/>
              </a:rPr>
              <a:t>• Сьогодні криниця є популярним місцем паломництва та джерелом цілющої води.</a:t>
            </a:r>
          </a:p>
          <a:p>
            <a:pPr algn="ctr">
              <a:lnSpc>
                <a:spcPts val="3320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9139238" y="4750691"/>
            <a:ext cx="9525" cy="747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8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0010587" y="778066"/>
            <a:ext cx="7714429" cy="1951061"/>
            <a:chOff x="0" y="0"/>
            <a:chExt cx="10285905" cy="260141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285905" cy="2601415"/>
            </a:xfrm>
            <a:custGeom>
              <a:avLst/>
              <a:gdLst/>
              <a:ahLst/>
              <a:cxnLst/>
              <a:rect r="r" b="b" t="t" l="l"/>
              <a:pathLst>
                <a:path h="2601415" w="10285905">
                  <a:moveTo>
                    <a:pt x="0" y="0"/>
                  </a:moveTo>
                  <a:lnTo>
                    <a:pt x="10285905" y="0"/>
                  </a:lnTo>
                  <a:lnTo>
                    <a:pt x="10285905" y="2601415"/>
                  </a:lnTo>
                  <a:lnTo>
                    <a:pt x="0" y="260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834" t="0" r="-12834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28720" y="576731"/>
              <a:ext cx="8628465" cy="14193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49"/>
                </a:lnSpc>
              </a:pPr>
              <a:r>
                <a:rPr lang="en-US" sz="3656">
                  <a:solidFill>
                    <a:srgbClr val="000000"/>
                  </a:solidFill>
                  <a:latin typeface="Times New Roman Bold"/>
                </a:rPr>
                <a:t>Криниця - </a:t>
              </a:r>
            </a:p>
            <a:p>
              <a:pPr algn="ctr">
                <a:lnSpc>
                  <a:spcPts val="3949"/>
                </a:lnSpc>
                <a:spcBef>
                  <a:spcPct val="0"/>
                </a:spcBef>
              </a:pPr>
              <a:r>
                <a:rPr lang="en-US" sz="3656">
                  <a:solidFill>
                    <a:srgbClr val="000000"/>
                  </a:solidFill>
                  <a:latin typeface="Times New Roman Bold"/>
                </a:rPr>
                <a:t>пам'ятник Надії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9771836" y="-226368"/>
            <a:ext cx="2171750" cy="3507193"/>
          </a:xfrm>
          <a:custGeom>
            <a:avLst/>
            <a:gdLst/>
            <a:ahLst/>
            <a:cxnLst/>
            <a:rect r="r" b="b" t="t" l="l"/>
            <a:pathLst>
              <a:path h="3507193" w="2171750">
                <a:moveTo>
                  <a:pt x="0" y="0"/>
                </a:moveTo>
                <a:lnTo>
                  <a:pt x="2171751" y="0"/>
                </a:lnTo>
                <a:lnTo>
                  <a:pt x="2171751" y="3507194"/>
                </a:lnTo>
                <a:lnTo>
                  <a:pt x="0" y="3507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936" t="0" r="-22787" b="-53339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11791972" y="3990492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7" y="0"/>
                </a:lnTo>
                <a:lnTo>
                  <a:pt x="6296507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613" r="0" b="-5661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94040" y="187905"/>
            <a:ext cx="9295530" cy="1859473"/>
          </a:xfrm>
          <a:custGeom>
            <a:avLst/>
            <a:gdLst/>
            <a:ahLst/>
            <a:cxnLst/>
            <a:rect r="r" b="b" t="t" l="l"/>
            <a:pathLst>
              <a:path h="1859473" w="9295530">
                <a:moveTo>
                  <a:pt x="0" y="0"/>
                </a:moveTo>
                <a:lnTo>
                  <a:pt x="9295529" y="0"/>
                </a:lnTo>
                <a:lnTo>
                  <a:pt x="9295529" y="1859473"/>
                </a:lnTo>
                <a:lnTo>
                  <a:pt x="0" y="18594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514" b="-112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52058" y="4934797"/>
            <a:ext cx="5810568" cy="3714645"/>
          </a:xfrm>
          <a:custGeom>
            <a:avLst/>
            <a:gdLst/>
            <a:ahLst/>
            <a:cxnLst/>
            <a:rect r="r" b="b" t="t" l="l"/>
            <a:pathLst>
              <a:path h="3714645" w="5810568">
                <a:moveTo>
                  <a:pt x="0" y="0"/>
                </a:moveTo>
                <a:lnTo>
                  <a:pt x="5810568" y="0"/>
                </a:lnTo>
                <a:lnTo>
                  <a:pt x="5810568" y="3714645"/>
                </a:lnTo>
                <a:lnTo>
                  <a:pt x="0" y="3714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0856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112907" y="2222210"/>
            <a:ext cx="4856631" cy="6448639"/>
          </a:xfrm>
          <a:custGeom>
            <a:avLst/>
            <a:gdLst/>
            <a:ahLst/>
            <a:cxnLst/>
            <a:rect r="r" b="b" t="t" l="l"/>
            <a:pathLst>
              <a:path h="6448639" w="4856631">
                <a:moveTo>
                  <a:pt x="0" y="0"/>
                </a:moveTo>
                <a:lnTo>
                  <a:pt x="4856631" y="0"/>
                </a:lnTo>
                <a:lnTo>
                  <a:pt x="4856631" y="6448639"/>
                </a:lnTo>
                <a:lnTo>
                  <a:pt x="0" y="64486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0355" y="914239"/>
            <a:ext cx="5156802" cy="7735203"/>
          </a:xfrm>
          <a:custGeom>
            <a:avLst/>
            <a:gdLst/>
            <a:ahLst/>
            <a:cxnLst/>
            <a:rect r="r" b="b" t="t" l="l"/>
            <a:pathLst>
              <a:path h="7735203" w="5156802">
                <a:moveTo>
                  <a:pt x="0" y="0"/>
                </a:moveTo>
                <a:lnTo>
                  <a:pt x="5156802" y="0"/>
                </a:lnTo>
                <a:lnTo>
                  <a:pt x="5156802" y="7735203"/>
                </a:lnTo>
                <a:lnTo>
                  <a:pt x="0" y="7735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031002" y="667041"/>
            <a:ext cx="6677160" cy="4114800"/>
          </a:xfrm>
          <a:custGeom>
            <a:avLst/>
            <a:gdLst/>
            <a:ahLst/>
            <a:cxnLst/>
            <a:rect r="r" b="b" t="t" l="l"/>
            <a:pathLst>
              <a:path h="4114800" w="6677160">
                <a:moveTo>
                  <a:pt x="0" y="0"/>
                </a:moveTo>
                <a:lnTo>
                  <a:pt x="6677160" y="0"/>
                </a:lnTo>
                <a:lnTo>
                  <a:pt x="66771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089783" y="8929735"/>
            <a:ext cx="8714188" cy="994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2"/>
              </a:lnSpc>
            </a:pPr>
            <a:r>
              <a:rPr lang="en-US" sz="3400">
                <a:solidFill>
                  <a:srgbClr val="000000"/>
                </a:solidFill>
                <a:latin typeface="Times New Roman"/>
              </a:rPr>
              <a:t>Залишки кладки стін </a:t>
            </a:r>
          </a:p>
          <a:p>
            <a:pPr algn="ctr">
              <a:lnSpc>
                <a:spcPts val="3672"/>
              </a:lnSpc>
              <a:spcBef>
                <a:spcPct val="0"/>
              </a:spcBef>
            </a:pPr>
            <a:r>
              <a:rPr lang="en-US" sz="3400">
                <a:solidFill>
                  <a:srgbClr val="000000"/>
                </a:solidFill>
                <a:latin typeface="Times New Roman"/>
              </a:rPr>
              <a:t>фото автора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21535" y="8950693"/>
            <a:ext cx="5054441" cy="973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6"/>
              </a:lnSpc>
            </a:pPr>
            <a:r>
              <a:rPr lang="en-US" sz="3274">
                <a:solidFill>
                  <a:srgbClr val="000000"/>
                </a:solidFill>
                <a:latin typeface="Times New Roman"/>
              </a:rPr>
              <a:t>Макет водного млина </a:t>
            </a:r>
          </a:p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3274">
                <a:solidFill>
                  <a:srgbClr val="000000"/>
                </a:solidFill>
                <a:latin typeface="Times New Roman"/>
              </a:rPr>
              <a:t>фото з відкритих джерел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94218" y="437663"/>
            <a:ext cx="5095173" cy="1124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9"/>
              </a:lnSpc>
              <a:spcBef>
                <a:spcPct val="0"/>
              </a:spcBef>
            </a:pPr>
            <a:r>
              <a:rPr lang="en-US" sz="7036">
                <a:solidFill>
                  <a:srgbClr val="231F20"/>
                </a:solidFill>
                <a:latin typeface="Times New Roman"/>
              </a:rPr>
              <a:t>Силів Млин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10800000">
            <a:off x="11791972" y="3990492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7" y="0"/>
                </a:lnTo>
                <a:lnTo>
                  <a:pt x="6296507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0"/>
            <a:ext cx="6296508" cy="6296508"/>
          </a:xfrm>
          <a:custGeom>
            <a:avLst/>
            <a:gdLst/>
            <a:ahLst/>
            <a:cxnLst/>
            <a:rect r="r" b="b" t="t" l="l"/>
            <a:pathLst>
              <a:path h="6296508" w="6296508">
                <a:moveTo>
                  <a:pt x="0" y="0"/>
                </a:moveTo>
                <a:lnTo>
                  <a:pt x="6296508" y="0"/>
                </a:lnTo>
                <a:lnTo>
                  <a:pt x="6296508" y="6296508"/>
                </a:lnTo>
                <a:lnTo>
                  <a:pt x="0" y="629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DAGB9IHADqY</dc:identifier>
  <dcterms:modified xsi:type="dcterms:W3CDTF">2011-08-01T06:04:30Z</dcterms:modified>
  <cp:revision>1</cp:revision>
  <dc:title>Для Ксенії</dc:title>
</cp:coreProperties>
</file>