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10287000" cx="18288000"/>
  <p:notesSz cx="6858000" cy="9144000"/>
  <p:embeddedFontLst>
    <p:embeddedFont>
      <p:font typeface="DM Sans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DMSans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font" Target="fonts/DMSans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DMSans-bold.fntdata"/><Relationship Id="rId6" Type="http://schemas.openxmlformats.org/officeDocument/2006/relationships/slide" Target="slides/slide1.xml"/><Relationship Id="rId18" Type="http://schemas.openxmlformats.org/officeDocument/2006/relationships/font" Target="fonts/DMSans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0" name="Google Shape;19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2" name="Google Shape;20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0" name="Google Shape;210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2" name="Google Shape;92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1" name="Google Shape;10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0" name="Google Shape;11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6" name="Google Shape;12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0" name="Google Shape;14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4" name="Google Shape;15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5" name="Google Shape;16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7" name="Google Shape;177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6.png"/><Relationship Id="rId4" Type="http://schemas.openxmlformats.org/officeDocument/2006/relationships/image" Target="../media/image7.png"/><Relationship Id="rId5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Relationship Id="rId4" Type="http://schemas.openxmlformats.org/officeDocument/2006/relationships/image" Target="../media/image7.png"/><Relationship Id="rId5" Type="http://schemas.openxmlformats.org/officeDocument/2006/relationships/image" Target="../media/image13.png"/><Relationship Id="rId6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Relationship Id="rId4" Type="http://schemas.openxmlformats.org/officeDocument/2006/relationships/image" Target="../media/image7.png"/><Relationship Id="rId11" Type="http://schemas.openxmlformats.org/officeDocument/2006/relationships/image" Target="../media/image23.png"/><Relationship Id="rId10" Type="http://schemas.openxmlformats.org/officeDocument/2006/relationships/image" Target="../media/image27.png"/><Relationship Id="rId9" Type="http://schemas.openxmlformats.org/officeDocument/2006/relationships/image" Target="../media/image31.png"/><Relationship Id="rId5" Type="http://schemas.openxmlformats.org/officeDocument/2006/relationships/image" Target="../media/image34.png"/><Relationship Id="rId6" Type="http://schemas.openxmlformats.org/officeDocument/2006/relationships/image" Target="../media/image32.png"/><Relationship Id="rId7" Type="http://schemas.openxmlformats.org/officeDocument/2006/relationships/image" Target="../media/image25.png"/><Relationship Id="rId8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png"/><Relationship Id="rId4" Type="http://schemas.openxmlformats.org/officeDocument/2006/relationships/image" Target="../media/image7.png"/><Relationship Id="rId5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png"/><Relationship Id="rId4" Type="http://schemas.openxmlformats.org/officeDocument/2006/relationships/image" Target="../media/image7.png"/><Relationship Id="rId5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png"/><Relationship Id="rId4" Type="http://schemas.openxmlformats.org/officeDocument/2006/relationships/image" Target="../media/image7.png"/><Relationship Id="rId5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png"/><Relationship Id="rId4" Type="http://schemas.openxmlformats.org/officeDocument/2006/relationships/image" Target="../media/image7.png"/><Relationship Id="rId5" Type="http://schemas.openxmlformats.org/officeDocument/2006/relationships/image" Target="../media/image1.png"/><Relationship Id="rId6" Type="http://schemas.openxmlformats.org/officeDocument/2006/relationships/image" Target="../media/image18.png"/><Relationship Id="rId7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11.png"/><Relationship Id="rId7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Relationship Id="rId4" Type="http://schemas.openxmlformats.org/officeDocument/2006/relationships/image" Target="../media/image7.png"/><Relationship Id="rId5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png"/><Relationship Id="rId4" Type="http://schemas.openxmlformats.org/officeDocument/2006/relationships/image" Target="../media/image7.png"/><Relationship Id="rId5" Type="http://schemas.openxmlformats.org/officeDocument/2006/relationships/image" Target="../media/image35.png"/><Relationship Id="rId6" Type="http://schemas.openxmlformats.org/officeDocument/2006/relationships/image" Target="../media/image2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Relationship Id="rId4" Type="http://schemas.openxmlformats.org/officeDocument/2006/relationships/image" Target="../media/image7.png"/><Relationship Id="rId5" Type="http://schemas.openxmlformats.org/officeDocument/2006/relationships/image" Target="../media/image16.png"/><Relationship Id="rId6" Type="http://schemas.openxmlformats.org/officeDocument/2006/relationships/image" Target="../media/image15.png"/><Relationship Id="rId7" Type="http://schemas.openxmlformats.org/officeDocument/2006/relationships/image" Target="../media/image21.png"/><Relationship Id="rId8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 rot="-5400000">
            <a:off x="4000500" y="-4000500"/>
            <a:ext cx="10287000" cy="18288000"/>
          </a:xfrm>
          <a:custGeom>
            <a:rect b="b" l="l" r="r" t="t"/>
            <a:pathLst>
              <a:path extrusionOk="0"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5234" l="-20318" r="-13751" t="-4461"/>
            </a:stretch>
          </a:blipFill>
          <a:ln>
            <a:noFill/>
          </a:ln>
        </p:spPr>
      </p:sp>
      <p:sp>
        <p:nvSpPr>
          <p:cNvPr id="85" name="Google Shape;85;p13"/>
          <p:cNvSpPr/>
          <p:nvPr/>
        </p:nvSpPr>
        <p:spPr>
          <a:xfrm>
            <a:off x="1028700" y="1028700"/>
            <a:ext cx="12422038" cy="8229600"/>
          </a:xfrm>
          <a:custGeom>
            <a:rect b="b" l="l" r="r" t="t"/>
            <a:pathLst>
              <a:path extrusionOk="0" h="8229600" w="12422038">
                <a:moveTo>
                  <a:pt x="0" y="0"/>
                </a:moveTo>
                <a:lnTo>
                  <a:pt x="12422038" y="0"/>
                </a:lnTo>
                <a:lnTo>
                  <a:pt x="1242203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6" name="Google Shape;86;p13"/>
          <p:cNvSpPr txBox="1"/>
          <p:nvPr/>
        </p:nvSpPr>
        <p:spPr>
          <a:xfrm>
            <a:off x="1930995" y="1965321"/>
            <a:ext cx="9939300" cy="37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7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1"/>
              <a:buFont typeface="Arial"/>
              <a:buNone/>
            </a:pPr>
            <a:r>
              <a:rPr b="1" i="0" lang="en-US" sz="7001" u="none" cap="none" strike="noStrike">
                <a:solidFill>
                  <a:srgbClr val="764D3A"/>
                </a:solidFill>
                <a:latin typeface="Times"/>
                <a:ea typeface="Times"/>
                <a:cs typeface="Times"/>
                <a:sym typeface="Times"/>
              </a:rPr>
              <a:t>Антисемітизм та єврейські погроми в </a:t>
            </a:r>
            <a:r>
              <a:rPr i="0" lang="en-US" sz="7001" u="none" cap="none" strike="noStrike">
                <a:solidFill>
                  <a:srgbClr val="764D3A"/>
                </a:solidFill>
                <a:latin typeface="Times"/>
                <a:ea typeface="Times"/>
                <a:cs typeface="Times"/>
                <a:sym typeface="Times"/>
              </a:rPr>
              <a:t>Голті, Ольвіополі та Богополі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3"/>
          <p:cNvSpPr/>
          <p:nvPr/>
        </p:nvSpPr>
        <p:spPr>
          <a:xfrm rot="-2223524">
            <a:off x="10799011" y="1183681"/>
            <a:ext cx="6499406" cy="7670973"/>
          </a:xfrm>
          <a:custGeom>
            <a:rect b="b" l="l" r="r" t="t"/>
            <a:pathLst>
              <a:path extrusionOk="0" h="7670973" w="6499406">
                <a:moveTo>
                  <a:pt x="0" y="0"/>
                </a:moveTo>
                <a:lnTo>
                  <a:pt x="6499406" y="0"/>
                </a:lnTo>
                <a:lnTo>
                  <a:pt x="6499406" y="7670973"/>
                </a:lnTo>
                <a:lnTo>
                  <a:pt x="0" y="76709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8" name="Google Shape;88;p13"/>
          <p:cNvSpPr txBox="1"/>
          <p:nvPr/>
        </p:nvSpPr>
        <p:spPr>
          <a:xfrm>
            <a:off x="2075451" y="1369400"/>
            <a:ext cx="7242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i="0" lang="en-US" sz="3000" u="none" cap="none" strike="noStrike">
                <a:solidFill>
                  <a:srgbClr val="764D3A"/>
                </a:solidFill>
                <a:latin typeface="Times"/>
                <a:ea typeface="Times"/>
                <a:cs typeface="Times"/>
                <a:sym typeface="Times"/>
              </a:rPr>
              <a:t>Робота Усатенка Антона Юрійовича, 10-Б</a:t>
            </a:r>
            <a:r>
              <a:rPr b="1" i="0" lang="en-US" sz="3000" u="none" cap="none" strike="noStrike">
                <a:solidFill>
                  <a:srgbClr val="764D3A"/>
                </a:solidFill>
                <a:latin typeface="Times"/>
                <a:ea typeface="Times"/>
                <a:cs typeface="Times"/>
                <a:sym typeface="Times"/>
              </a:rPr>
              <a:t> </a:t>
            </a:r>
            <a:endParaRPr b="0" i="0" sz="1400" u="none" cap="none" strike="noStrike">
              <a:solidFill>
                <a:srgbClr val="764D3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3"/>
          <p:cNvSpPr txBox="1"/>
          <p:nvPr/>
        </p:nvSpPr>
        <p:spPr>
          <a:xfrm>
            <a:off x="1930999" y="6297071"/>
            <a:ext cx="9261000" cy="9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6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-US" sz="2700" u="none" cap="none" strike="noStrike">
                <a:solidFill>
                  <a:srgbClr val="60311B"/>
                </a:solidFill>
                <a:latin typeface="Times"/>
                <a:ea typeface="Times"/>
                <a:cs typeface="Times"/>
                <a:sym typeface="Times"/>
              </a:rPr>
              <a:t>Первомайський ліцей “Ерудит” Первомайської міської ради Миколаївської області, місто Первомайськ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2"/>
          <p:cNvSpPr/>
          <p:nvPr/>
        </p:nvSpPr>
        <p:spPr>
          <a:xfrm rot="-5400000">
            <a:off x="4000500" y="-4000500"/>
            <a:ext cx="10287000" cy="18288000"/>
          </a:xfrm>
          <a:custGeom>
            <a:rect b="b" l="l" r="r" t="t"/>
            <a:pathLst>
              <a:path extrusionOk="0"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5234" l="-20318" r="-13751" t="-4461"/>
            </a:stretch>
          </a:blipFill>
          <a:ln>
            <a:noFill/>
          </a:ln>
        </p:spPr>
      </p:sp>
      <p:sp>
        <p:nvSpPr>
          <p:cNvPr id="193" name="Google Shape;193;p22"/>
          <p:cNvSpPr/>
          <p:nvPr/>
        </p:nvSpPr>
        <p:spPr>
          <a:xfrm>
            <a:off x="2932981" y="1028700"/>
            <a:ext cx="12422038" cy="8229600"/>
          </a:xfrm>
          <a:custGeom>
            <a:rect b="b" l="l" r="r" t="t"/>
            <a:pathLst>
              <a:path extrusionOk="0" h="8229600" w="12422038">
                <a:moveTo>
                  <a:pt x="0" y="0"/>
                </a:moveTo>
                <a:lnTo>
                  <a:pt x="12422038" y="0"/>
                </a:lnTo>
                <a:lnTo>
                  <a:pt x="1242203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4" name="Google Shape;194;p22"/>
          <p:cNvSpPr/>
          <p:nvPr/>
        </p:nvSpPr>
        <p:spPr>
          <a:xfrm>
            <a:off x="13598388" y="1525412"/>
            <a:ext cx="5854953" cy="7612824"/>
          </a:xfrm>
          <a:custGeom>
            <a:rect b="b" l="l" r="r" t="t"/>
            <a:pathLst>
              <a:path extrusionOk="0" h="7612824" w="5854953">
                <a:moveTo>
                  <a:pt x="0" y="0"/>
                </a:moveTo>
                <a:lnTo>
                  <a:pt x="5854954" y="0"/>
                </a:lnTo>
                <a:lnTo>
                  <a:pt x="5854954" y="7612824"/>
                </a:lnTo>
                <a:lnTo>
                  <a:pt x="0" y="76128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5" name="Google Shape;195;p22"/>
          <p:cNvSpPr/>
          <p:nvPr/>
        </p:nvSpPr>
        <p:spPr>
          <a:xfrm rot="233492">
            <a:off x="1003037" y="3515795"/>
            <a:ext cx="3859888" cy="4835851"/>
          </a:xfrm>
          <a:custGeom>
            <a:rect b="b" l="l" r="r" t="t"/>
            <a:pathLst>
              <a:path extrusionOk="0" h="4835851" w="3859888">
                <a:moveTo>
                  <a:pt x="0" y="0"/>
                </a:moveTo>
                <a:lnTo>
                  <a:pt x="3859888" y="0"/>
                </a:lnTo>
                <a:lnTo>
                  <a:pt x="3859888" y="4835851"/>
                </a:lnTo>
                <a:lnTo>
                  <a:pt x="0" y="48358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6" name="Google Shape;196;p22"/>
          <p:cNvSpPr txBox="1"/>
          <p:nvPr/>
        </p:nvSpPr>
        <p:spPr>
          <a:xfrm>
            <a:off x="4055835" y="1042474"/>
            <a:ext cx="9542700" cy="14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699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1"/>
              <a:buFont typeface="Arial"/>
              <a:buNone/>
            </a:pPr>
            <a:r>
              <a:rPr b="1" i="0" lang="en-US" sz="11001" u="none" cap="none" strike="noStrike">
                <a:solidFill>
                  <a:srgbClr val="764D3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Висновок</a:t>
            </a:r>
            <a:endParaRPr b="1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7" name="Google Shape;197;p22"/>
          <p:cNvSpPr txBox="1"/>
          <p:nvPr/>
        </p:nvSpPr>
        <p:spPr>
          <a:xfrm>
            <a:off x="3513613" y="2515476"/>
            <a:ext cx="8896500" cy="28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99"/>
              <a:buFont typeface="Arial"/>
              <a:buNone/>
            </a:pPr>
            <a:r>
              <a:rPr i="0" lang="en-US" sz="19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Антисемітизм був розповсюдженою проблемою в Україні і в особливості в поселеннях, що зараз утворюють місто Первомайськ. Євреї тут стикалися з регулярним пригнобленням з боку владу та з боку місцевого промонархістського населення та періодично стикалися з погромами, що призводили до великих жертв, проте певна частка християнського населення все ще ставилася до євреїв позитивно та була готова їм допомагати та захищати їх.</a:t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2156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99"/>
              <a:buFont typeface="Arial"/>
              <a:buNone/>
            </a:pPr>
            <a:r>
              <a:t/>
            </a:r>
            <a:endParaRPr b="1" i="0" sz="1999" u="none" cap="none" strike="noStrike">
              <a:solidFill>
                <a:srgbClr val="60311B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98" name="Google Shape;198;p22"/>
          <p:cNvSpPr txBox="1"/>
          <p:nvPr/>
        </p:nvSpPr>
        <p:spPr>
          <a:xfrm>
            <a:off x="7390923" y="5428078"/>
            <a:ext cx="6207600" cy="15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99"/>
              <a:buFont typeface="Arial"/>
              <a:buNone/>
            </a:pPr>
            <a:r>
              <a:rPr lang="en-US" sz="1999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Більше половини</a:t>
            </a:r>
            <a:r>
              <a:rPr i="0" lang="en-US" sz="19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джерел, які  використан</a:t>
            </a:r>
            <a:r>
              <a:rPr lang="en-US" sz="1999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</a:t>
            </a:r>
            <a:r>
              <a:rPr i="0" lang="en-US" sz="19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 роботі знайдені в оцифрованих архівних джерелах та здебільшого написані і</a:t>
            </a:r>
            <a:r>
              <a:rPr lang="en-US" sz="1999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ноземними</a:t>
            </a:r>
            <a:r>
              <a:rPr i="0" lang="en-US" sz="19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мовами, раніше не використовувались у дослідженні регіону та погромів</a:t>
            </a:r>
            <a:r>
              <a:rPr lang="en-US" sz="1999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9" name="Google Shape;199;p22"/>
          <p:cNvSpPr txBox="1"/>
          <p:nvPr/>
        </p:nvSpPr>
        <p:spPr>
          <a:xfrm>
            <a:off x="4666596" y="7486452"/>
            <a:ext cx="6207600" cy="11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99"/>
              <a:buFont typeface="Arial"/>
              <a:buNone/>
            </a:pPr>
            <a:r>
              <a:rPr i="0" lang="en-US" sz="19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 цієї роботи події погрому 1905 року в місті практично ніколи не розглядались.</a:t>
            </a:r>
            <a:endParaRPr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3501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99"/>
              <a:buFont typeface="Arial"/>
              <a:buNone/>
            </a:pPr>
            <a:r>
              <a:t/>
            </a:r>
            <a:endParaRPr b="1" i="0" sz="1999" u="none" cap="none" strike="noStrike">
              <a:solidFill>
                <a:srgbClr val="60311B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3"/>
          <p:cNvSpPr/>
          <p:nvPr/>
        </p:nvSpPr>
        <p:spPr>
          <a:xfrm rot="-5400000">
            <a:off x="4000500" y="-4000500"/>
            <a:ext cx="10287000" cy="18288000"/>
          </a:xfrm>
          <a:custGeom>
            <a:rect b="b" l="l" r="r" t="t"/>
            <a:pathLst>
              <a:path extrusionOk="0"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5234" l="-20318" r="-13751" t="-4461"/>
            </a:stretch>
          </a:blipFill>
          <a:ln>
            <a:noFill/>
          </a:ln>
        </p:spPr>
      </p:sp>
      <p:sp>
        <p:nvSpPr>
          <p:cNvPr id="205" name="Google Shape;205;p23"/>
          <p:cNvSpPr/>
          <p:nvPr/>
        </p:nvSpPr>
        <p:spPr>
          <a:xfrm>
            <a:off x="2932981" y="1028700"/>
            <a:ext cx="12422038" cy="8229600"/>
          </a:xfrm>
          <a:custGeom>
            <a:rect b="b" l="l" r="r" t="t"/>
            <a:pathLst>
              <a:path extrusionOk="0" h="8229600" w="12422038">
                <a:moveTo>
                  <a:pt x="0" y="0"/>
                </a:moveTo>
                <a:lnTo>
                  <a:pt x="12422038" y="0"/>
                </a:lnTo>
                <a:lnTo>
                  <a:pt x="1242203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6" name="Google Shape;206;p23"/>
          <p:cNvSpPr txBox="1"/>
          <p:nvPr/>
        </p:nvSpPr>
        <p:spPr>
          <a:xfrm>
            <a:off x="4049737" y="1343025"/>
            <a:ext cx="9542700" cy="13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69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99"/>
              <a:buFont typeface="Arial"/>
              <a:buNone/>
            </a:pPr>
            <a:r>
              <a:rPr b="1" i="0" lang="en-US" sz="9999" u="none" cap="none" strike="noStrike">
                <a:solidFill>
                  <a:srgbClr val="764D3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Джерела</a:t>
            </a:r>
            <a:endParaRPr b="1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7" name="Google Shape;207;p23"/>
          <p:cNvSpPr txBox="1"/>
          <p:nvPr/>
        </p:nvSpPr>
        <p:spPr>
          <a:xfrm>
            <a:off x="4695709" y="2730785"/>
            <a:ext cx="8896500" cy="69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99"/>
              <a:buFont typeface="Arial"/>
              <a:buNone/>
            </a:pPr>
            <a:r>
              <a:rPr b="1" lang="en-US" sz="2099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1.Матеріали до опису округ УСРР Першомайська округа</a:t>
            </a:r>
            <a:endParaRPr b="1" sz="2099">
              <a:solidFill>
                <a:srgbClr val="60311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35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99"/>
              <a:buFont typeface="Arial"/>
              <a:buNone/>
            </a:pPr>
            <a:r>
              <a:rPr b="1" lang="en-US" sz="2099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b="1" i="0" lang="en-US" sz="20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.“Daily tobacco leaf-chronicle” від 18.12.1890</a:t>
            </a:r>
            <a:endParaRPr b="1" sz="2099">
              <a:solidFill>
                <a:srgbClr val="60311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35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99"/>
              <a:buFont typeface="Arial"/>
              <a:buNone/>
            </a:pPr>
            <a:r>
              <a:rPr b="1" lang="en-US" sz="2099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b="1" i="0" lang="en-US" sz="20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.Шолом Алейхем “Сто один”</a:t>
            </a:r>
            <a:endParaRPr b="0" i="0" sz="11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35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99"/>
              <a:buFont typeface="Arial"/>
              <a:buNone/>
            </a:pPr>
            <a:r>
              <a:rPr b="1" lang="en-US" sz="2099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r>
              <a:rPr b="1" i="0" lang="en-US" sz="20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.“The Indianapolis journal” від 21.11.1901</a:t>
            </a:r>
            <a:endParaRPr b="0" i="0" sz="11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35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99"/>
              <a:buFont typeface="Arial"/>
              <a:buNone/>
            </a:pPr>
            <a:r>
              <a:rPr b="1" lang="en-US" sz="2099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r>
              <a:rPr b="1" i="0" lang="en-US" sz="20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.“New-York tribune” від 02.11.1905</a:t>
            </a:r>
            <a:endParaRPr b="0" i="0" sz="11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35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99"/>
              <a:buFont typeface="Arial"/>
              <a:buNone/>
            </a:pPr>
            <a:r>
              <a:rPr b="1" lang="en-US" sz="2099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r>
            <a:r>
              <a:rPr b="1" i="0" lang="en-US" sz="20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.“Iserhorner Kreisanzeiger und Zeitung” від 18.11.1905</a:t>
            </a:r>
            <a:endParaRPr b="0" i="0" sz="11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35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99"/>
              <a:buFont typeface="Arial"/>
              <a:buNone/>
            </a:pPr>
            <a:r>
              <a:rPr b="1" lang="en-US" sz="2099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r>
              <a:rPr b="1" i="0" lang="en-US" sz="20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.“Селянська газета”(Первомайськ) №161 від 06.12.1925</a:t>
            </a:r>
            <a:endParaRPr b="0" i="0" sz="11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35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99"/>
              <a:buFont typeface="Arial"/>
              <a:buNone/>
            </a:pPr>
            <a:r>
              <a:rPr b="1" lang="en-US" sz="2099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r>
              <a:rPr b="1" i="0" lang="en-US" sz="20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.Книга “Die Judenpogrome in Russland” (1910 рік)</a:t>
            </a:r>
            <a:endParaRPr b="0" i="0" sz="11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35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99"/>
              <a:buFont typeface="Arial"/>
              <a:buNone/>
            </a:pPr>
            <a:r>
              <a:rPr b="1" lang="en-US" sz="2099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r>
            <a:r>
              <a:rPr b="1" i="0" lang="en-US" sz="20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.“Одесские новости” №6876 від 11.03.1906</a:t>
            </a:r>
            <a:endParaRPr b="0" i="0" sz="11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35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99"/>
              <a:buFont typeface="Arial"/>
              <a:buNone/>
            </a:pPr>
            <a:r>
              <a:rPr b="1" lang="en-US" sz="2099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r>
              <a:rPr b="1" i="0" lang="en-US" sz="20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.“Одесские новости” №6861 від 22.02.1906</a:t>
            </a:r>
            <a:endParaRPr b="0" i="0" sz="11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35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99"/>
              <a:buFont typeface="Arial"/>
              <a:buNone/>
            </a:pPr>
            <a:r>
              <a:rPr b="1" i="0" lang="en-US" sz="20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b="1" lang="en-US" sz="2099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b="1" i="0" lang="en-US" sz="20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“Утро”(Харків) №242 від 20.09.1907</a:t>
            </a:r>
            <a:endParaRPr b="0" i="0" sz="11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35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99"/>
              <a:buFont typeface="Arial"/>
              <a:buNone/>
            </a:pPr>
            <a:r>
              <a:rPr b="1" i="0" lang="en-US" sz="20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b="1" lang="en-US" sz="2099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b="1" i="0" lang="en-US" sz="20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“The Washington times” від 26.02.1920</a:t>
            </a:r>
            <a:endParaRPr b="0" i="0" sz="11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35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99"/>
              <a:buFont typeface="Arial"/>
              <a:buNone/>
            </a:pPr>
            <a:r>
              <a:rPr b="1" i="0" lang="en-US" sz="20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b="1" lang="en-US" sz="2099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b="1" i="0" lang="en-US" sz="20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“The Jewish daily news” від 22.02.1920</a:t>
            </a:r>
            <a:endParaRPr b="0" i="0" sz="11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35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99"/>
              <a:buFont typeface="Arial"/>
              <a:buNone/>
            </a:pPr>
            <a:r>
              <a:rPr b="1" i="0" lang="en-US" sz="20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b="1" lang="en-US" sz="2099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r>
              <a:rPr b="1" i="0" lang="en-US" sz="20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“Svět/World” від 23.01.1924</a:t>
            </a:r>
            <a:endParaRPr b="0" i="0" sz="11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35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99"/>
              <a:buFont typeface="Arial"/>
              <a:buNone/>
            </a:pPr>
            <a:r>
              <a:rPr b="1" i="0" lang="en-US" sz="20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b="1" lang="en-US" sz="2099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r>
              <a:rPr b="1" i="0" lang="en-US" sz="20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“Велика Україна” №11 від 17.01.1924</a:t>
            </a:r>
            <a:endParaRPr b="0" i="0" sz="11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2938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9"/>
              <a:buFont typeface="Arial"/>
              <a:buNone/>
            </a:pPr>
            <a:r>
              <a:t/>
            </a:r>
            <a:endParaRPr b="1" i="0" sz="2399" u="none" cap="none" strike="noStrike">
              <a:solidFill>
                <a:srgbClr val="60311B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4"/>
          <p:cNvSpPr/>
          <p:nvPr/>
        </p:nvSpPr>
        <p:spPr>
          <a:xfrm rot="-5400000">
            <a:off x="4000500" y="-4000500"/>
            <a:ext cx="10287000" cy="18288000"/>
          </a:xfrm>
          <a:custGeom>
            <a:rect b="b" l="l" r="r" t="t"/>
            <a:pathLst>
              <a:path extrusionOk="0"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5234" l="-20318" r="-13751" t="-4461"/>
            </a:stretch>
          </a:blipFill>
          <a:ln>
            <a:noFill/>
          </a:ln>
        </p:spPr>
      </p:sp>
      <p:sp>
        <p:nvSpPr>
          <p:cNvPr id="213" name="Google Shape;213;p24"/>
          <p:cNvSpPr/>
          <p:nvPr/>
        </p:nvSpPr>
        <p:spPr>
          <a:xfrm>
            <a:off x="2932981" y="1028700"/>
            <a:ext cx="12422038" cy="8229600"/>
          </a:xfrm>
          <a:custGeom>
            <a:rect b="b" l="l" r="r" t="t"/>
            <a:pathLst>
              <a:path extrusionOk="0" h="8229600" w="12422038">
                <a:moveTo>
                  <a:pt x="0" y="0"/>
                </a:moveTo>
                <a:lnTo>
                  <a:pt x="12422038" y="0"/>
                </a:lnTo>
                <a:lnTo>
                  <a:pt x="1242203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4" name="Google Shape;214;p24"/>
          <p:cNvSpPr txBox="1"/>
          <p:nvPr/>
        </p:nvSpPr>
        <p:spPr>
          <a:xfrm>
            <a:off x="4372723" y="3849805"/>
            <a:ext cx="9542700" cy="35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100"/>
              <a:buFont typeface="Arial"/>
              <a:buNone/>
            </a:pPr>
            <a:r>
              <a:rPr b="1" i="0" lang="en-US" sz="13100" u="none" cap="none" strike="noStrike">
                <a:solidFill>
                  <a:srgbClr val="764D3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Дякую за увагу!</a:t>
            </a:r>
            <a:endParaRPr b="1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5" name="Google Shape;215;p24"/>
          <p:cNvSpPr/>
          <p:nvPr/>
        </p:nvSpPr>
        <p:spPr>
          <a:xfrm>
            <a:off x="13877733" y="4639362"/>
            <a:ext cx="3381567" cy="5000469"/>
          </a:xfrm>
          <a:custGeom>
            <a:rect b="b" l="l" r="r" t="t"/>
            <a:pathLst>
              <a:path extrusionOk="0" h="5000469" w="3381567">
                <a:moveTo>
                  <a:pt x="0" y="0"/>
                </a:moveTo>
                <a:lnTo>
                  <a:pt x="3381567" y="0"/>
                </a:lnTo>
                <a:lnTo>
                  <a:pt x="3381567" y="5000469"/>
                </a:lnTo>
                <a:lnTo>
                  <a:pt x="0" y="50004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16" name="Google Shape;216;p24"/>
          <p:cNvGrpSpPr/>
          <p:nvPr/>
        </p:nvGrpSpPr>
        <p:grpSpPr>
          <a:xfrm>
            <a:off x="1028700" y="5143500"/>
            <a:ext cx="4446675" cy="4998621"/>
            <a:chOff x="1" y="0"/>
            <a:chExt cx="5928901" cy="6664828"/>
          </a:xfrm>
        </p:grpSpPr>
        <p:sp>
          <p:nvSpPr>
            <p:cNvPr id="217" name="Google Shape;217;p24"/>
            <p:cNvSpPr/>
            <p:nvPr/>
          </p:nvSpPr>
          <p:spPr>
            <a:xfrm rot="-932322">
              <a:off x="672042" y="510988"/>
              <a:ext cx="4584818" cy="5642853"/>
            </a:xfrm>
            <a:custGeom>
              <a:rect b="b" l="l" r="r" t="t"/>
              <a:pathLst>
                <a:path extrusionOk="0" h="5642853" w="4584818">
                  <a:moveTo>
                    <a:pt x="0" y="0"/>
                  </a:moveTo>
                  <a:lnTo>
                    <a:pt x="4584818" y="0"/>
                  </a:lnTo>
                  <a:lnTo>
                    <a:pt x="4584818" y="5642854"/>
                  </a:lnTo>
                  <a:lnTo>
                    <a:pt x="0" y="564285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18" name="Google Shape;218;p24"/>
            <p:cNvSpPr/>
            <p:nvPr/>
          </p:nvSpPr>
          <p:spPr>
            <a:xfrm rot="-1111422">
              <a:off x="2471249" y="1311614"/>
              <a:ext cx="1838276" cy="921436"/>
            </a:xfrm>
            <a:custGeom>
              <a:rect b="b" l="l" r="r" t="t"/>
              <a:pathLst>
                <a:path extrusionOk="0" h="921436" w="1838276">
                  <a:moveTo>
                    <a:pt x="0" y="0"/>
                  </a:moveTo>
                  <a:lnTo>
                    <a:pt x="1838275" y="0"/>
                  </a:lnTo>
                  <a:lnTo>
                    <a:pt x="1838275" y="921436"/>
                  </a:lnTo>
                  <a:lnTo>
                    <a:pt x="0" y="9214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19" name="Google Shape;219;p24"/>
            <p:cNvSpPr/>
            <p:nvPr/>
          </p:nvSpPr>
          <p:spPr>
            <a:xfrm rot="-1104735">
              <a:off x="1651490" y="4600338"/>
              <a:ext cx="2095839" cy="1050539"/>
            </a:xfrm>
            <a:custGeom>
              <a:rect b="b" l="l" r="r" t="t"/>
              <a:pathLst>
                <a:path extrusionOk="0" h="1050539" w="2095839">
                  <a:moveTo>
                    <a:pt x="0" y="0"/>
                  </a:moveTo>
                  <a:lnTo>
                    <a:pt x="2095838" y="0"/>
                  </a:lnTo>
                  <a:lnTo>
                    <a:pt x="2095838" y="1050539"/>
                  </a:lnTo>
                  <a:lnTo>
                    <a:pt x="0" y="105053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0" name="Google Shape;220;p24"/>
            <p:cNvSpPr/>
            <p:nvPr/>
          </p:nvSpPr>
          <p:spPr>
            <a:xfrm rot="-962937">
              <a:off x="1277152" y="1105959"/>
              <a:ext cx="3091978" cy="4349330"/>
            </a:xfrm>
            <a:custGeom>
              <a:rect b="b" l="l" r="r" t="t"/>
              <a:pathLst>
                <a:path extrusionOk="0" h="4349330" w="3091978">
                  <a:moveTo>
                    <a:pt x="0" y="0"/>
                  </a:moveTo>
                  <a:lnTo>
                    <a:pt x="3091978" y="0"/>
                  </a:lnTo>
                  <a:lnTo>
                    <a:pt x="3091978" y="4349330"/>
                  </a:lnTo>
                  <a:lnTo>
                    <a:pt x="0" y="434933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221" name="Google Shape;221;p24"/>
          <p:cNvGrpSpPr/>
          <p:nvPr/>
        </p:nvGrpSpPr>
        <p:grpSpPr>
          <a:xfrm rot="-724426">
            <a:off x="11832757" y="-281511"/>
            <a:ext cx="4962597" cy="4960864"/>
            <a:chOff x="0" y="0"/>
            <a:chExt cx="6616796" cy="6614486"/>
          </a:xfrm>
        </p:grpSpPr>
        <p:sp>
          <p:nvSpPr>
            <p:cNvPr id="222" name="Google Shape;222;p24"/>
            <p:cNvSpPr/>
            <p:nvPr/>
          </p:nvSpPr>
          <p:spPr>
            <a:xfrm>
              <a:off x="886205" y="978569"/>
              <a:ext cx="4755548" cy="4746186"/>
            </a:xfrm>
            <a:custGeom>
              <a:rect b="b" l="l" r="r" t="t"/>
              <a:pathLst>
                <a:path extrusionOk="0" h="4746186" w="4755548">
                  <a:moveTo>
                    <a:pt x="0" y="0"/>
                  </a:moveTo>
                  <a:lnTo>
                    <a:pt x="4755547" y="0"/>
                  </a:lnTo>
                  <a:lnTo>
                    <a:pt x="4755547" y="4746187"/>
                  </a:lnTo>
                  <a:lnTo>
                    <a:pt x="0" y="474618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3" name="Google Shape;223;p24"/>
            <p:cNvSpPr/>
            <p:nvPr/>
          </p:nvSpPr>
          <p:spPr>
            <a:xfrm rot="2096982">
              <a:off x="930624" y="934150"/>
              <a:ext cx="4755548" cy="4746186"/>
            </a:xfrm>
            <a:custGeom>
              <a:rect b="b" l="l" r="r" t="t"/>
              <a:pathLst>
                <a:path extrusionOk="0" h="4746186" w="4755548">
                  <a:moveTo>
                    <a:pt x="0" y="0"/>
                  </a:moveTo>
                  <a:lnTo>
                    <a:pt x="4755548" y="0"/>
                  </a:lnTo>
                  <a:lnTo>
                    <a:pt x="4755548" y="4746186"/>
                  </a:lnTo>
                  <a:lnTo>
                    <a:pt x="0" y="474618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4" name="Google Shape;224;p24"/>
            <p:cNvSpPr/>
            <p:nvPr/>
          </p:nvSpPr>
          <p:spPr>
            <a:xfrm>
              <a:off x="3119634" y="3546276"/>
              <a:ext cx="2921367" cy="1464335"/>
            </a:xfrm>
            <a:custGeom>
              <a:rect b="b" l="l" r="r" t="t"/>
              <a:pathLst>
                <a:path extrusionOk="0" h="1464335" w="2921367">
                  <a:moveTo>
                    <a:pt x="0" y="0"/>
                  </a:moveTo>
                  <a:lnTo>
                    <a:pt x="2921368" y="0"/>
                  </a:lnTo>
                  <a:lnTo>
                    <a:pt x="2921368" y="1464335"/>
                  </a:lnTo>
                  <a:lnTo>
                    <a:pt x="0" y="1464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5" name="Google Shape;225;p24"/>
            <p:cNvSpPr/>
            <p:nvPr/>
          </p:nvSpPr>
          <p:spPr>
            <a:xfrm>
              <a:off x="605189" y="1599957"/>
              <a:ext cx="2921367" cy="1464335"/>
            </a:xfrm>
            <a:custGeom>
              <a:rect b="b" l="l" r="r" t="t"/>
              <a:pathLst>
                <a:path extrusionOk="0" h="1464335" w="2921367">
                  <a:moveTo>
                    <a:pt x="0" y="0"/>
                  </a:moveTo>
                  <a:lnTo>
                    <a:pt x="2921367" y="0"/>
                  </a:lnTo>
                  <a:lnTo>
                    <a:pt x="2921367" y="1464335"/>
                  </a:lnTo>
                  <a:lnTo>
                    <a:pt x="0" y="146433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6" name="Google Shape;226;p24"/>
            <p:cNvSpPr/>
            <p:nvPr/>
          </p:nvSpPr>
          <p:spPr>
            <a:xfrm rot="-105584">
              <a:off x="1951709" y="300730"/>
              <a:ext cx="2713378" cy="6013026"/>
            </a:xfrm>
            <a:custGeom>
              <a:rect b="b" l="l" r="r" t="t"/>
              <a:pathLst>
                <a:path extrusionOk="0" h="6013026" w="2713378">
                  <a:moveTo>
                    <a:pt x="0" y="0"/>
                  </a:moveTo>
                  <a:lnTo>
                    <a:pt x="2713378" y="0"/>
                  </a:lnTo>
                  <a:lnTo>
                    <a:pt x="2713378" y="6013026"/>
                  </a:lnTo>
                  <a:lnTo>
                    <a:pt x="0" y="60130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27" name="Google Shape;227;p24"/>
          <p:cNvSpPr/>
          <p:nvPr/>
        </p:nvSpPr>
        <p:spPr>
          <a:xfrm rot="950483">
            <a:off x="2091387" y="673633"/>
            <a:ext cx="3315713" cy="4420950"/>
          </a:xfrm>
          <a:custGeom>
            <a:rect b="b" l="l" r="r" t="t"/>
            <a:pathLst>
              <a:path extrusionOk="0" h="4420950" w="3315713">
                <a:moveTo>
                  <a:pt x="0" y="0"/>
                </a:moveTo>
                <a:lnTo>
                  <a:pt x="3315713" y="0"/>
                </a:lnTo>
                <a:lnTo>
                  <a:pt x="3315713" y="4420950"/>
                </a:lnTo>
                <a:lnTo>
                  <a:pt x="0" y="44209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-5400000">
            <a:off x="4000500" y="-4000500"/>
            <a:ext cx="10287000" cy="18288000"/>
          </a:xfrm>
          <a:custGeom>
            <a:rect b="b" l="l" r="r" t="t"/>
            <a:pathLst>
              <a:path extrusionOk="0"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5234" l="-20318" r="-13751" t="-4461"/>
            </a:stretch>
          </a:blipFill>
          <a:ln>
            <a:noFill/>
          </a:ln>
        </p:spPr>
      </p:sp>
      <p:sp>
        <p:nvSpPr>
          <p:cNvPr id="95" name="Google Shape;95;p14"/>
          <p:cNvSpPr/>
          <p:nvPr/>
        </p:nvSpPr>
        <p:spPr>
          <a:xfrm>
            <a:off x="1028700" y="1028700"/>
            <a:ext cx="12422038" cy="8229600"/>
          </a:xfrm>
          <a:custGeom>
            <a:rect b="b" l="l" r="r" t="t"/>
            <a:pathLst>
              <a:path extrusionOk="0" h="8229600" w="12422038">
                <a:moveTo>
                  <a:pt x="0" y="0"/>
                </a:moveTo>
                <a:lnTo>
                  <a:pt x="12422038" y="0"/>
                </a:lnTo>
                <a:lnTo>
                  <a:pt x="1242203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6" name="Google Shape;96;p14"/>
          <p:cNvSpPr/>
          <p:nvPr/>
        </p:nvSpPr>
        <p:spPr>
          <a:xfrm>
            <a:off x="11594969" y="1772435"/>
            <a:ext cx="5895404" cy="6596257"/>
          </a:xfrm>
          <a:custGeom>
            <a:rect b="b" l="l" r="r" t="t"/>
            <a:pathLst>
              <a:path extrusionOk="0" h="6596257" w="5895404">
                <a:moveTo>
                  <a:pt x="0" y="0"/>
                </a:moveTo>
                <a:lnTo>
                  <a:pt x="5895404" y="0"/>
                </a:lnTo>
                <a:lnTo>
                  <a:pt x="5895404" y="6596257"/>
                </a:lnTo>
                <a:lnTo>
                  <a:pt x="0" y="65962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7" name="Google Shape;97;p14"/>
          <p:cNvSpPr txBox="1"/>
          <p:nvPr/>
        </p:nvSpPr>
        <p:spPr>
          <a:xfrm>
            <a:off x="1899777" y="1331258"/>
            <a:ext cx="7946100" cy="22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100"/>
              <a:buFont typeface="Arial"/>
              <a:buNone/>
            </a:pPr>
            <a:r>
              <a:rPr b="1" i="0" lang="en-US" sz="7100" u="none" cap="none" strike="noStrike">
                <a:solidFill>
                  <a:srgbClr val="764D3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Мета та завдання дослідження</a:t>
            </a:r>
            <a:endParaRPr b="1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8" name="Google Shape;98;p14"/>
          <p:cNvSpPr txBox="1"/>
          <p:nvPr/>
        </p:nvSpPr>
        <p:spPr>
          <a:xfrm>
            <a:off x="1649631" y="3748053"/>
            <a:ext cx="9663900" cy="53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9"/>
              <a:buFont typeface="Arial"/>
              <a:buNone/>
            </a:pPr>
            <a:r>
              <a:rPr b="1" i="0" lang="en-US" sz="23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Дослідження явища антисемітизму та єврейських погромів, у громадах Ольвіополя, Богополя та Голти на початку 20 сторіччя. Пролиття світла на події найкраще задокументованого погрому жовтня 1905 року.</a:t>
            </a:r>
            <a:endParaRPr b="0" i="0" sz="13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35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9"/>
              <a:buFont typeface="Arial"/>
              <a:buNone/>
            </a:pPr>
            <a:r>
              <a:rPr b="1" i="0" lang="en-US" sz="23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 дослідження було проаналізовано більше десятка різних джерел з таких оцифрованих архівних ресурсів як:</a:t>
            </a:r>
            <a:endParaRPr b="0" i="0" sz="13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3521" lvl="1" marL="539746" marR="0" rtl="0" algn="l">
              <a:lnSpc>
                <a:spcPct val="135014"/>
              </a:lnSpc>
              <a:spcBef>
                <a:spcPts val="0"/>
              </a:spcBef>
              <a:spcAft>
                <a:spcPts val="0"/>
              </a:spcAft>
              <a:buClr>
                <a:srgbClr val="60311B"/>
              </a:buClr>
              <a:buSzPts val="2399"/>
              <a:buFont typeface="Times New Roman"/>
              <a:buChar char="•"/>
            </a:pPr>
            <a:r>
              <a:rPr b="1" i="0" lang="en-US" sz="23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archive.org</a:t>
            </a:r>
            <a:endParaRPr b="0" i="0" sz="13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3521" lvl="1" marL="539746" marR="0" rtl="0" algn="l">
              <a:lnSpc>
                <a:spcPct val="135014"/>
              </a:lnSpc>
              <a:spcBef>
                <a:spcPts val="0"/>
              </a:spcBef>
              <a:spcAft>
                <a:spcPts val="0"/>
              </a:spcAft>
              <a:buClr>
                <a:srgbClr val="60311B"/>
              </a:buClr>
              <a:buSzPts val="2399"/>
              <a:buFont typeface="Times New Roman"/>
              <a:buChar char="•"/>
            </a:pPr>
            <a:r>
              <a:rPr b="1" i="0" lang="en-US" sz="23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chroniclingamerica.loc.gov</a:t>
            </a:r>
            <a:endParaRPr b="0" i="0" sz="13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3521" lvl="1" marL="539746" marR="0" rtl="0" algn="l">
              <a:lnSpc>
                <a:spcPct val="135014"/>
              </a:lnSpc>
              <a:spcBef>
                <a:spcPts val="0"/>
              </a:spcBef>
              <a:spcAft>
                <a:spcPts val="0"/>
              </a:spcAft>
              <a:buClr>
                <a:srgbClr val="60311B"/>
              </a:buClr>
              <a:buSzPts val="2399"/>
              <a:buFont typeface="Times New Roman"/>
              <a:buChar char="•"/>
            </a:pPr>
            <a:r>
              <a:rPr b="1" i="0" lang="en-US" sz="23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libraria.ua</a:t>
            </a:r>
            <a:endParaRPr b="0" i="0" sz="13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3521" lvl="1" marL="539746" marR="0" rtl="0" algn="l">
              <a:lnSpc>
                <a:spcPct val="135014"/>
              </a:lnSpc>
              <a:spcBef>
                <a:spcPts val="0"/>
              </a:spcBef>
              <a:spcAft>
                <a:spcPts val="0"/>
              </a:spcAft>
              <a:buClr>
                <a:srgbClr val="60311B"/>
              </a:buClr>
              <a:buSzPts val="2399"/>
              <a:buFont typeface="Times New Roman"/>
              <a:buChar char="•"/>
            </a:pPr>
            <a:r>
              <a:rPr b="1" i="0" lang="en-US" sz="23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deutsche-digitale-bibliothek.de</a:t>
            </a:r>
            <a:endParaRPr b="0" i="0" sz="13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3521" lvl="1" marL="539746" marR="0" rtl="0" algn="l">
              <a:lnSpc>
                <a:spcPct val="135014"/>
              </a:lnSpc>
              <a:spcBef>
                <a:spcPts val="0"/>
              </a:spcBef>
              <a:spcAft>
                <a:spcPts val="0"/>
              </a:spcAft>
              <a:buClr>
                <a:srgbClr val="60311B"/>
              </a:buClr>
              <a:buSzPts val="2399"/>
              <a:buFont typeface="Times New Roman"/>
              <a:buChar char="•"/>
            </a:pPr>
            <a:r>
              <a:rPr b="1" i="0" lang="en-US" sz="23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gallica.bnf.fr</a:t>
            </a:r>
            <a:endParaRPr b="0" i="0" sz="13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/>
          <p:nvPr/>
        </p:nvSpPr>
        <p:spPr>
          <a:xfrm rot="-5400000">
            <a:off x="4000500" y="-4000500"/>
            <a:ext cx="10287000" cy="18288000"/>
          </a:xfrm>
          <a:custGeom>
            <a:rect b="b" l="l" r="r" t="t"/>
            <a:pathLst>
              <a:path extrusionOk="0"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5234" l="-20318" r="-13751" t="-4461"/>
            </a:stretch>
          </a:blipFill>
          <a:ln>
            <a:noFill/>
          </a:ln>
        </p:spPr>
      </p:sp>
      <p:sp>
        <p:nvSpPr>
          <p:cNvPr id="104" name="Google Shape;104;p15"/>
          <p:cNvSpPr/>
          <p:nvPr/>
        </p:nvSpPr>
        <p:spPr>
          <a:xfrm>
            <a:off x="4837262" y="1028700"/>
            <a:ext cx="12422038" cy="8229600"/>
          </a:xfrm>
          <a:custGeom>
            <a:rect b="b" l="l" r="r" t="t"/>
            <a:pathLst>
              <a:path extrusionOk="0" h="8229600" w="12422038">
                <a:moveTo>
                  <a:pt x="0" y="0"/>
                </a:moveTo>
                <a:lnTo>
                  <a:pt x="12422038" y="0"/>
                </a:lnTo>
                <a:lnTo>
                  <a:pt x="1242203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5" name="Google Shape;105;p15"/>
          <p:cNvSpPr/>
          <p:nvPr/>
        </p:nvSpPr>
        <p:spPr>
          <a:xfrm rot="492284">
            <a:off x="-606595" y="2748366"/>
            <a:ext cx="8607630" cy="5926061"/>
          </a:xfrm>
          <a:custGeom>
            <a:rect b="b" l="l" r="r" t="t"/>
            <a:pathLst>
              <a:path extrusionOk="0" h="5926061" w="8607630">
                <a:moveTo>
                  <a:pt x="0" y="0"/>
                </a:moveTo>
                <a:lnTo>
                  <a:pt x="8607630" y="0"/>
                </a:lnTo>
                <a:lnTo>
                  <a:pt x="8607630" y="5926061"/>
                </a:lnTo>
                <a:lnTo>
                  <a:pt x="0" y="59260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6" name="Google Shape;106;p15"/>
          <p:cNvSpPr txBox="1"/>
          <p:nvPr/>
        </p:nvSpPr>
        <p:spPr>
          <a:xfrm>
            <a:off x="6347405" y="1664363"/>
            <a:ext cx="9103200" cy="234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300"/>
              <a:buFont typeface="Arial"/>
              <a:buNone/>
            </a:pPr>
            <a:r>
              <a:rPr b="1" i="0" lang="en-US" sz="7300" u="none" cap="none" strike="noStrike">
                <a:solidFill>
                  <a:srgbClr val="764D3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Вступна, теоретична частина</a:t>
            </a:r>
            <a:endParaRPr b="1" i="0" sz="72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7" name="Google Shape;107;p15"/>
          <p:cNvSpPr txBox="1"/>
          <p:nvPr/>
        </p:nvSpPr>
        <p:spPr>
          <a:xfrm>
            <a:off x="8379840" y="4530813"/>
            <a:ext cx="8196300" cy="298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None/>
            </a:pPr>
            <a:r>
              <a:rPr i="0" lang="en-US" sz="24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 1919 року на території сучасного міста Первомайськ у Миколаївській області існувало 3 чималих населених пункти розділених річками Південний Буг та Синюха: </a:t>
            </a:r>
            <a:r>
              <a:rPr b="1" i="0" lang="en-US" sz="24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містечка Голта та Богопіль, місто Ольвіополь</a:t>
            </a:r>
            <a:r>
              <a:rPr i="0" lang="en-US" sz="24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(в народі – Орлик).</a:t>
            </a:r>
            <a:endParaRPr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800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99"/>
              <a:buFont typeface="Arial"/>
              <a:buNone/>
            </a:pPr>
            <a:r>
              <a:t/>
            </a:r>
            <a:endParaRPr b="1" i="0" sz="2499" u="none" cap="none" strike="noStrike">
              <a:solidFill>
                <a:srgbClr val="60311B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/>
          <p:nvPr/>
        </p:nvSpPr>
        <p:spPr>
          <a:xfrm rot="-5400000">
            <a:off x="4000500" y="-4000500"/>
            <a:ext cx="10287000" cy="18288000"/>
          </a:xfrm>
          <a:custGeom>
            <a:rect b="b" l="l" r="r" t="t"/>
            <a:pathLst>
              <a:path extrusionOk="0"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5234" l="-20318" r="-13751" t="-4461"/>
            </a:stretch>
          </a:blipFill>
          <a:ln>
            <a:noFill/>
          </a:ln>
        </p:spPr>
      </p:sp>
      <p:sp>
        <p:nvSpPr>
          <p:cNvPr id="113" name="Google Shape;113;p16"/>
          <p:cNvSpPr/>
          <p:nvPr/>
        </p:nvSpPr>
        <p:spPr>
          <a:xfrm>
            <a:off x="1028700" y="1028700"/>
            <a:ext cx="12422038" cy="8229600"/>
          </a:xfrm>
          <a:custGeom>
            <a:rect b="b" l="l" r="r" t="t"/>
            <a:pathLst>
              <a:path extrusionOk="0" h="8229600" w="12422038">
                <a:moveTo>
                  <a:pt x="0" y="0"/>
                </a:moveTo>
                <a:lnTo>
                  <a:pt x="12422038" y="0"/>
                </a:lnTo>
                <a:lnTo>
                  <a:pt x="1242203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14" name="Google Shape;114;p16"/>
          <p:cNvSpPr txBox="1"/>
          <p:nvPr/>
        </p:nvSpPr>
        <p:spPr>
          <a:xfrm>
            <a:off x="1647568" y="1887022"/>
            <a:ext cx="7946100" cy="27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1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99"/>
              <a:buFont typeface="Arial"/>
              <a:buNone/>
            </a:pPr>
            <a:r>
              <a:rPr i="0" lang="en-US" sz="22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Через антиюдейську політику, яку проводила Російська імперія та введення смуги осілості, єврейське населення місцевості активно зростало. До початку 20 сторіччя становило в середньому </a:t>
            </a:r>
            <a:r>
              <a:rPr b="1" i="0" lang="en-US" sz="22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близько третини жителів населених пунктів, а в Богополі більше половин</a:t>
            </a:r>
            <a:r>
              <a:rPr b="1" lang="en-US" sz="2299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</a:t>
            </a:r>
            <a:r>
              <a:rPr lang="en-US" sz="2299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загальної</a:t>
            </a:r>
            <a:r>
              <a:rPr i="0" lang="en-US" sz="22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кількості.</a:t>
            </a:r>
            <a:endParaRPr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3501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99"/>
              <a:buFont typeface="Arial"/>
              <a:buNone/>
            </a:pPr>
            <a:r>
              <a:t/>
            </a:r>
            <a:endParaRPr b="1" i="0" sz="2299" u="none" cap="none" strike="noStrike">
              <a:solidFill>
                <a:srgbClr val="60311B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5" name="Google Shape;115;p16"/>
          <p:cNvSpPr txBox="1"/>
          <p:nvPr/>
        </p:nvSpPr>
        <p:spPr>
          <a:xfrm>
            <a:off x="1991519" y="5105400"/>
            <a:ext cx="7946100" cy="26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1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99"/>
              <a:buFont typeface="Arial"/>
              <a:buNone/>
            </a:pPr>
            <a:r>
              <a:rPr i="0" lang="en-US" sz="21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 зв’язку з цим дуже актуальним тут постало питання взаємодії між юдеями та християнами та, </a:t>
            </a:r>
            <a:r>
              <a:rPr b="1" i="0" lang="en-US" sz="21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як наслідок, антисемітизму</a:t>
            </a:r>
            <a:r>
              <a:rPr i="0" lang="en-US" sz="21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Хоч ця проблема і виникала в Україні завжди, проте значну частину часу аж до другої половини 19 сторіччя у нашій місцині юдеї з іншими мешканцями жили у відносній гармонії.</a:t>
            </a:r>
            <a:endParaRPr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3501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99"/>
              <a:buFont typeface="Arial"/>
              <a:buNone/>
            </a:pPr>
            <a:r>
              <a:t/>
            </a:r>
            <a:endParaRPr b="1" i="0" sz="2199" u="none" cap="none" strike="noStrike">
              <a:solidFill>
                <a:srgbClr val="60311B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116" name="Google Shape;116;p16"/>
          <p:cNvGrpSpPr/>
          <p:nvPr/>
        </p:nvGrpSpPr>
        <p:grpSpPr>
          <a:xfrm>
            <a:off x="10236097" y="2060961"/>
            <a:ext cx="8251246" cy="5286637"/>
            <a:chOff x="10459747" y="2375961"/>
            <a:chExt cx="8251246" cy="5286637"/>
          </a:xfrm>
        </p:grpSpPr>
        <p:pic>
          <p:nvPicPr>
            <p:cNvPr id="117" name="Google Shape;117;p1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263749" y="2375961"/>
              <a:ext cx="5815397" cy="52866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" name="Google Shape;118;p16"/>
            <p:cNvSpPr txBox="1"/>
            <p:nvPr/>
          </p:nvSpPr>
          <p:spPr>
            <a:xfrm>
              <a:off x="10459747" y="3647251"/>
              <a:ext cx="1824900" cy="53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3501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299">
                  <a:solidFill>
                    <a:srgbClr val="60311B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Євреї 32,7%</a:t>
              </a:r>
              <a:endParaRPr/>
            </a:p>
          </p:txBody>
        </p:sp>
        <p:sp>
          <p:nvSpPr>
            <p:cNvPr id="119" name="Google Shape;119;p16"/>
            <p:cNvSpPr txBox="1"/>
            <p:nvPr/>
          </p:nvSpPr>
          <p:spPr>
            <a:xfrm>
              <a:off x="15888293" y="3647251"/>
              <a:ext cx="2822700" cy="53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3501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299">
                  <a:solidFill>
                    <a:srgbClr val="60311B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Українці 49,9</a:t>
              </a:r>
              <a:r>
                <a:rPr b="1" lang="en-US" sz="2299">
                  <a:solidFill>
                    <a:srgbClr val="60311B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%</a:t>
              </a:r>
              <a:endParaRPr/>
            </a:p>
          </p:txBody>
        </p:sp>
        <p:sp>
          <p:nvSpPr>
            <p:cNvPr id="120" name="Google Shape;120;p16"/>
            <p:cNvSpPr txBox="1"/>
            <p:nvPr/>
          </p:nvSpPr>
          <p:spPr>
            <a:xfrm>
              <a:off x="11076718" y="7037359"/>
              <a:ext cx="2822700" cy="53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3501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299">
                  <a:solidFill>
                    <a:srgbClr val="60311B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Росіяни 14,7%</a:t>
              </a:r>
              <a:endParaRPr/>
            </a:p>
          </p:txBody>
        </p:sp>
        <p:sp>
          <p:nvSpPr>
            <p:cNvPr id="121" name="Google Shape;121;p16"/>
            <p:cNvSpPr txBox="1"/>
            <p:nvPr/>
          </p:nvSpPr>
          <p:spPr>
            <a:xfrm>
              <a:off x="13042197" y="2375975"/>
              <a:ext cx="1543500" cy="53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3501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299">
                  <a:solidFill>
                    <a:srgbClr val="60311B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Інші 3</a:t>
              </a:r>
              <a:r>
                <a:rPr b="1" lang="en-US" sz="2299">
                  <a:solidFill>
                    <a:srgbClr val="60311B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%</a:t>
              </a:r>
              <a:endParaRPr/>
            </a:p>
          </p:txBody>
        </p:sp>
      </p:grpSp>
      <p:sp>
        <p:nvSpPr>
          <p:cNvPr id="122" name="Google Shape;122;p16"/>
          <p:cNvSpPr txBox="1"/>
          <p:nvPr/>
        </p:nvSpPr>
        <p:spPr>
          <a:xfrm>
            <a:off x="11542800" y="7422325"/>
            <a:ext cx="4807200" cy="9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350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199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 матеріалами перепису 1925 року у місті Первомайськ[1]</a:t>
            </a:r>
            <a:endParaRPr sz="1300"/>
          </a:p>
        </p:txBody>
      </p:sp>
      <p:sp>
        <p:nvSpPr>
          <p:cNvPr id="123" name="Google Shape;123;p16"/>
          <p:cNvSpPr txBox="1"/>
          <p:nvPr/>
        </p:nvSpPr>
        <p:spPr>
          <a:xfrm>
            <a:off x="3242975" y="496250"/>
            <a:ext cx="7993500" cy="9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Витоки антисемітизму</a:t>
            </a:r>
            <a:endParaRPr b="1" sz="3200">
              <a:solidFill>
                <a:srgbClr val="60311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"/>
          <p:cNvSpPr/>
          <p:nvPr/>
        </p:nvSpPr>
        <p:spPr>
          <a:xfrm rot="-5400000">
            <a:off x="4000500" y="-4000500"/>
            <a:ext cx="10287000" cy="18288000"/>
          </a:xfrm>
          <a:custGeom>
            <a:rect b="b" l="l" r="r" t="t"/>
            <a:pathLst>
              <a:path extrusionOk="0"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5234" l="-20318" r="-13751" t="-4461"/>
            </a:stretch>
          </a:blipFill>
          <a:ln>
            <a:noFill/>
          </a:ln>
        </p:spPr>
      </p:sp>
      <p:sp>
        <p:nvSpPr>
          <p:cNvPr id="129" name="Google Shape;129;p17"/>
          <p:cNvSpPr/>
          <p:nvPr/>
        </p:nvSpPr>
        <p:spPr>
          <a:xfrm>
            <a:off x="4837262" y="1028700"/>
            <a:ext cx="12422038" cy="8229600"/>
          </a:xfrm>
          <a:custGeom>
            <a:rect b="b" l="l" r="r" t="t"/>
            <a:pathLst>
              <a:path extrusionOk="0" h="8229600" w="12422038">
                <a:moveTo>
                  <a:pt x="0" y="0"/>
                </a:moveTo>
                <a:lnTo>
                  <a:pt x="12422038" y="0"/>
                </a:lnTo>
                <a:lnTo>
                  <a:pt x="1242203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0" name="Google Shape;130;p17"/>
          <p:cNvSpPr/>
          <p:nvPr/>
        </p:nvSpPr>
        <p:spPr>
          <a:xfrm rot="275120">
            <a:off x="7034" y="242469"/>
            <a:ext cx="5383470" cy="5068340"/>
          </a:xfrm>
          <a:custGeom>
            <a:rect b="b" l="l" r="r" t="t"/>
            <a:pathLst>
              <a:path extrusionOk="0" h="5064780" w="5379689">
                <a:moveTo>
                  <a:pt x="0" y="0"/>
                </a:moveTo>
                <a:lnTo>
                  <a:pt x="5379689" y="0"/>
                </a:lnTo>
                <a:lnTo>
                  <a:pt x="5379689" y="5064780"/>
                </a:lnTo>
                <a:lnTo>
                  <a:pt x="0" y="50647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1" name="Google Shape;131;p17"/>
          <p:cNvSpPr/>
          <p:nvPr/>
        </p:nvSpPr>
        <p:spPr>
          <a:xfrm rot="-675150">
            <a:off x="15120076" y="7832839"/>
            <a:ext cx="2702052" cy="2016406"/>
          </a:xfrm>
          <a:custGeom>
            <a:rect b="b" l="l" r="r" t="t"/>
            <a:pathLst>
              <a:path extrusionOk="0" h="2016406" w="2702052">
                <a:moveTo>
                  <a:pt x="0" y="0"/>
                </a:moveTo>
                <a:lnTo>
                  <a:pt x="2702052" y="0"/>
                </a:lnTo>
                <a:lnTo>
                  <a:pt x="2702052" y="2016406"/>
                </a:lnTo>
                <a:lnTo>
                  <a:pt x="0" y="20164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2" name="Google Shape;132;p17"/>
          <p:cNvSpPr txBox="1"/>
          <p:nvPr/>
        </p:nvSpPr>
        <p:spPr>
          <a:xfrm>
            <a:off x="6647598" y="1155126"/>
            <a:ext cx="88014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00"/>
              <a:buFont typeface="Arial"/>
              <a:buNone/>
            </a:pPr>
            <a:r>
              <a:rPr b="1" i="0" lang="en-US" sz="6800" u="none" cap="none" strike="noStrike">
                <a:solidFill>
                  <a:srgbClr val="764D3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Практична  Частина</a:t>
            </a:r>
            <a:endParaRPr b="1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3" name="Google Shape;133;p17"/>
          <p:cNvSpPr txBox="1"/>
          <p:nvPr/>
        </p:nvSpPr>
        <p:spPr>
          <a:xfrm>
            <a:off x="5584478" y="2678430"/>
            <a:ext cx="7946100" cy="25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99"/>
              <a:buFont typeface="Arial"/>
              <a:buNone/>
            </a:pPr>
            <a:r>
              <a:rPr i="0" lang="en-US" sz="20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Перші проблеми пов’язані з антисемітизмом у Голті, Богополі та Орлику були створені владою Російської імперії. Наприклад, у 1890 році в Ольвіополі сталася подія, подібних до якої до того не було у всій державі: </a:t>
            </a:r>
            <a:r>
              <a:rPr b="1" i="0" lang="en-US" sz="20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батька-юдея покарали за те, що над його сином провели процедуру обрізання та планувалося покарати за це і равина, що його проводив.</a:t>
            </a:r>
            <a:r>
              <a:rPr i="0" lang="en-US" sz="20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</a:t>
            </a:r>
            <a:r>
              <a:rPr lang="en-US" sz="2099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i="0" lang="en-US" sz="20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]</a:t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4" name="Google Shape;134;p17"/>
          <p:cNvSpPr txBox="1"/>
          <p:nvPr/>
        </p:nvSpPr>
        <p:spPr>
          <a:xfrm>
            <a:off x="7940508" y="5517866"/>
            <a:ext cx="7946100" cy="29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99"/>
              <a:buFont typeface="Arial"/>
              <a:buNone/>
            </a:pPr>
            <a:r>
              <a:rPr i="0" lang="en-US" sz="20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Крім того, через згадану вище смугу осілості нові </a:t>
            </a:r>
            <a:r>
              <a:rPr b="1" i="0" lang="en-US" sz="20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євреї могли селитись тільки у Богополі</a:t>
            </a:r>
            <a:r>
              <a:rPr i="0" lang="en-US" sz="20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оскільки він був містечком, на відміну від Голти, що тоді ще була селом та міста Ольвіополя. </a:t>
            </a:r>
            <a:r>
              <a:rPr b="1" i="0" lang="en-US" sz="20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 сіяло в суспільстві розлад та невдовлення єврейського населення владою і монархом</a:t>
            </a:r>
            <a:r>
              <a:rPr i="0" lang="en-US" sz="20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що гарно описав у своєму творі “Сто один” Шолом Алейхем.[</a:t>
            </a:r>
            <a:r>
              <a:rPr lang="en-US" sz="2099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i="0" lang="en-US" sz="20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]</a:t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3501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99"/>
              <a:buFont typeface="Arial"/>
              <a:buNone/>
            </a:pPr>
            <a:r>
              <a:t/>
            </a:r>
            <a:endParaRPr b="1" i="0" sz="2099" u="none" cap="none" strike="noStrike">
              <a:solidFill>
                <a:srgbClr val="60311B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5" name="Google Shape;135;p17"/>
          <p:cNvSpPr/>
          <p:nvPr/>
        </p:nvSpPr>
        <p:spPr>
          <a:xfrm rot="10800000">
            <a:off x="5878450" y="7990775"/>
            <a:ext cx="3972300" cy="1400700"/>
          </a:xfrm>
          <a:prstGeom prst="bentArrow">
            <a:avLst>
              <a:gd fmla="val 14755" name="adj1"/>
              <a:gd fmla="val 27833" name="adj2"/>
              <a:gd fmla="val 42258" name="adj3"/>
              <a:gd fmla="val 70492" name="adj4"/>
            </a:avLst>
          </a:prstGeom>
          <a:solidFill>
            <a:srgbClr val="CEAB83"/>
          </a:solidFill>
          <a:ln cap="flat" cmpd="sng" w="19050">
            <a:solidFill>
              <a:srgbClr val="6031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7"/>
          <p:cNvSpPr/>
          <p:nvPr/>
        </p:nvSpPr>
        <p:spPr>
          <a:xfrm flipH="1">
            <a:off x="3444250" y="5182525"/>
            <a:ext cx="4156200" cy="1935600"/>
          </a:xfrm>
          <a:prstGeom prst="curvedUpArrow">
            <a:avLst>
              <a:gd fmla="val 14552" name="adj1"/>
              <a:gd fmla="val 41146" name="adj2"/>
              <a:gd fmla="val 24083" name="adj3"/>
            </a:avLst>
          </a:prstGeom>
          <a:solidFill>
            <a:srgbClr val="CEAB83"/>
          </a:solidFill>
          <a:ln cap="flat" cmpd="sng" w="19050">
            <a:solidFill>
              <a:srgbClr val="6031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7"/>
          <p:cNvSpPr/>
          <p:nvPr/>
        </p:nvSpPr>
        <p:spPr>
          <a:xfrm rot="-413639">
            <a:off x="1705484" y="6086907"/>
            <a:ext cx="3745639" cy="5508293"/>
          </a:xfrm>
          <a:custGeom>
            <a:rect b="b" l="l" r="r" t="t"/>
            <a:pathLst>
              <a:path extrusionOk="0" h="5509791" w="3746658">
                <a:moveTo>
                  <a:pt x="0" y="0"/>
                </a:moveTo>
                <a:lnTo>
                  <a:pt x="3746658" y="0"/>
                </a:lnTo>
                <a:lnTo>
                  <a:pt x="3746658" y="5509790"/>
                </a:lnTo>
                <a:lnTo>
                  <a:pt x="0" y="55097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/>
          <p:cNvSpPr/>
          <p:nvPr/>
        </p:nvSpPr>
        <p:spPr>
          <a:xfrm rot="-5400000">
            <a:off x="4000500" y="-4000500"/>
            <a:ext cx="10287000" cy="18288000"/>
          </a:xfrm>
          <a:custGeom>
            <a:rect b="b" l="l" r="r" t="t"/>
            <a:pathLst>
              <a:path extrusionOk="0"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5234" l="-20318" r="-13751" t="-4461"/>
            </a:stretch>
          </a:blipFill>
          <a:ln>
            <a:noFill/>
          </a:ln>
        </p:spPr>
      </p:sp>
      <p:sp>
        <p:nvSpPr>
          <p:cNvPr id="143" name="Google Shape;143;p18"/>
          <p:cNvSpPr/>
          <p:nvPr/>
        </p:nvSpPr>
        <p:spPr>
          <a:xfrm>
            <a:off x="2156604" y="514350"/>
            <a:ext cx="13974792" cy="9258300"/>
          </a:xfrm>
          <a:custGeom>
            <a:rect b="b" l="l" r="r" t="t"/>
            <a:pathLst>
              <a:path extrusionOk="0" h="9258300" w="13974792">
                <a:moveTo>
                  <a:pt x="0" y="0"/>
                </a:moveTo>
                <a:lnTo>
                  <a:pt x="13974792" y="0"/>
                </a:lnTo>
                <a:lnTo>
                  <a:pt x="13974792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4" name="Google Shape;144;p18"/>
          <p:cNvSpPr/>
          <p:nvPr/>
        </p:nvSpPr>
        <p:spPr>
          <a:xfrm rot="-989446">
            <a:off x="167474" y="990918"/>
            <a:ext cx="7453020" cy="3252388"/>
          </a:xfrm>
          <a:custGeom>
            <a:rect b="b" l="l" r="r" t="t"/>
            <a:pathLst>
              <a:path extrusionOk="0" h="3252388" w="7453020">
                <a:moveTo>
                  <a:pt x="0" y="0"/>
                </a:moveTo>
                <a:lnTo>
                  <a:pt x="7453020" y="0"/>
                </a:lnTo>
                <a:lnTo>
                  <a:pt x="7453020" y="3252388"/>
                </a:lnTo>
                <a:lnTo>
                  <a:pt x="0" y="32523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5" name="Google Shape;145;p18"/>
          <p:cNvSpPr/>
          <p:nvPr/>
        </p:nvSpPr>
        <p:spPr>
          <a:xfrm rot="506866">
            <a:off x="14289048" y="3239290"/>
            <a:ext cx="3309478" cy="7048472"/>
          </a:xfrm>
          <a:custGeom>
            <a:rect b="b" l="l" r="r" t="t"/>
            <a:pathLst>
              <a:path extrusionOk="0" h="7048472" w="3309478">
                <a:moveTo>
                  <a:pt x="0" y="0"/>
                </a:moveTo>
                <a:lnTo>
                  <a:pt x="3309478" y="0"/>
                </a:lnTo>
                <a:lnTo>
                  <a:pt x="3309478" y="7048472"/>
                </a:lnTo>
                <a:lnTo>
                  <a:pt x="0" y="70484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6" name="Google Shape;146;p18"/>
          <p:cNvSpPr/>
          <p:nvPr/>
        </p:nvSpPr>
        <p:spPr>
          <a:xfrm rot="752659">
            <a:off x="721228" y="6624067"/>
            <a:ext cx="2869310" cy="4089983"/>
          </a:xfrm>
          <a:custGeom>
            <a:rect b="b" l="l" r="r" t="t"/>
            <a:pathLst>
              <a:path extrusionOk="0" h="4084244" w="2865284">
                <a:moveTo>
                  <a:pt x="0" y="0"/>
                </a:moveTo>
                <a:lnTo>
                  <a:pt x="2865284" y="0"/>
                </a:lnTo>
                <a:lnTo>
                  <a:pt x="2865284" y="4084245"/>
                </a:lnTo>
                <a:lnTo>
                  <a:pt x="0" y="40842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sp>
      <p:sp>
        <p:nvSpPr>
          <p:cNvPr id="147" name="Google Shape;147;p18"/>
          <p:cNvSpPr txBox="1"/>
          <p:nvPr/>
        </p:nvSpPr>
        <p:spPr>
          <a:xfrm>
            <a:off x="6213750" y="1509000"/>
            <a:ext cx="86427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26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96"/>
              <a:buFont typeface="Arial"/>
              <a:buNone/>
            </a:pPr>
            <a:r>
              <a:rPr i="0" lang="en-US" sz="2196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Факт того, що значна частина юдеїв негативно ставилась царя призводив до росту антисемітських настроїв серед промонархічного населення громад, що </a:t>
            </a:r>
            <a:r>
              <a:rPr b="1" i="0" lang="en-US" sz="2196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результаті вилилось у антиєврейські погроми.</a:t>
            </a:r>
            <a:r>
              <a:rPr i="0" lang="en-US" sz="2196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Один з перших, відомих нам – це погром що стався в Ольвіополі(а вірогідно одразу в усіх трьох населених пунктах) </a:t>
            </a:r>
            <a:r>
              <a:rPr b="1" i="0" lang="en-US" sz="2196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 листопаді 1901 року</a:t>
            </a:r>
            <a:r>
              <a:rPr i="0" lang="en-US" sz="2196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Ніяких подробиць погрому, окрім того, що</a:t>
            </a:r>
            <a:r>
              <a:rPr b="1" i="0" lang="en-US" sz="2196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було вбито 20 євреїв </a:t>
            </a:r>
            <a:r>
              <a:rPr i="0" lang="en-US" sz="2196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 нашого часу на жаль не дійшло. [</a:t>
            </a:r>
            <a:r>
              <a:rPr lang="en-US" sz="2196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r>
              <a:rPr i="0" lang="en-US" sz="2196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]</a:t>
            </a:r>
            <a:endParaRPr b="0" i="0" sz="13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lnSpc>
                <a:spcPct val="126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96"/>
              <a:buFont typeface="Arial"/>
              <a:buNone/>
            </a:pPr>
            <a:r>
              <a:t/>
            </a:r>
            <a:endParaRPr b="1" i="0" sz="2296" u="none" cap="none" strike="noStrike">
              <a:solidFill>
                <a:srgbClr val="60311B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48" name="Google Shape;148;p18"/>
          <p:cNvSpPr txBox="1"/>
          <p:nvPr/>
        </p:nvSpPr>
        <p:spPr>
          <a:xfrm>
            <a:off x="3848059" y="5292775"/>
            <a:ext cx="8402400" cy="29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26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96"/>
              <a:buFont typeface="Arial"/>
              <a:buNone/>
            </a:pPr>
            <a:r>
              <a:rPr i="0" lang="en-US" sz="2196" u="none" cap="none" strike="noStrike">
                <a:solidFill>
                  <a:srgbClr val="60311B"/>
                </a:solidFill>
                <a:latin typeface="DM Sans"/>
                <a:ea typeface="DM Sans"/>
                <a:cs typeface="DM Sans"/>
                <a:sym typeface="DM Sans"/>
              </a:rPr>
              <a:t>У</a:t>
            </a:r>
            <a:r>
              <a:rPr i="0" lang="en-US" sz="2196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1905 році в Російській імперії сталася революція, яку підтримували і деякі місцеві жителі, проводячи страйки.[</a:t>
            </a:r>
            <a:r>
              <a:rPr lang="en-US" sz="2196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r>
              <a:rPr i="0" lang="en-US" sz="2196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] Проте інша, промонархічна частина населення не підтримувала її та одразу почала звинувачувати у нещодавніх подіях юдеїв, що </a:t>
            </a:r>
            <a:r>
              <a:rPr b="1" i="0" lang="en-US" sz="2196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призвело до численних погромів у багатьох містах України</a:t>
            </a:r>
            <a:r>
              <a:rPr i="0" lang="en-US" sz="2196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b="1" i="0" lang="en-US" sz="2196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Триєдина громада Голти, Богополя та Ольвіополя виключенням не стала.</a:t>
            </a:r>
            <a:r>
              <a:rPr i="0" lang="en-US" sz="2196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[</a:t>
            </a:r>
            <a:r>
              <a:rPr lang="en-US" sz="2196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r>
            <a:r>
              <a:rPr i="0" lang="en-US" sz="2196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] [</a:t>
            </a:r>
            <a:r>
              <a:rPr lang="en-US" sz="2196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r>
              <a:rPr i="0" lang="en-US" sz="2196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]</a:t>
            </a:r>
            <a:endParaRPr b="0" i="0" sz="13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lnSpc>
                <a:spcPct val="126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96"/>
              <a:buFont typeface="Arial"/>
              <a:buNone/>
            </a:pPr>
            <a:r>
              <a:t/>
            </a:r>
            <a:endParaRPr b="1" i="0" sz="2296" u="none" cap="none" strike="noStrike">
              <a:solidFill>
                <a:srgbClr val="60311B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49" name="Google Shape;149;p18"/>
          <p:cNvSpPr/>
          <p:nvPr/>
        </p:nvSpPr>
        <p:spPr>
          <a:xfrm rot="1686751">
            <a:off x="4106338" y="3242818"/>
            <a:ext cx="2096542" cy="571341"/>
          </a:xfrm>
          <a:prstGeom prst="leftArrow">
            <a:avLst>
              <a:gd fmla="val 28144" name="adj1"/>
              <a:gd fmla="val 50000" name="adj2"/>
            </a:avLst>
          </a:prstGeom>
          <a:solidFill>
            <a:srgbClr val="CEAB83"/>
          </a:solidFill>
          <a:ln cap="flat" cmpd="sng" w="19050">
            <a:solidFill>
              <a:srgbClr val="6031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8"/>
          <p:cNvSpPr/>
          <p:nvPr/>
        </p:nvSpPr>
        <p:spPr>
          <a:xfrm flipH="1" rot="10800000">
            <a:off x="5313875" y="8124300"/>
            <a:ext cx="8376000" cy="1121100"/>
          </a:xfrm>
          <a:prstGeom prst="bentArrow">
            <a:avLst>
              <a:gd fmla="val 29116" name="adj1"/>
              <a:gd fmla="val 30844" name="adj2"/>
              <a:gd fmla="val 24591" name="adj3"/>
              <a:gd fmla="val 95807" name="adj4"/>
            </a:avLst>
          </a:prstGeom>
          <a:solidFill>
            <a:srgbClr val="CEAB83"/>
          </a:solidFill>
          <a:ln cap="flat" cmpd="sng" w="19050">
            <a:solidFill>
              <a:srgbClr val="6031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8"/>
          <p:cNvSpPr txBox="1"/>
          <p:nvPr/>
        </p:nvSpPr>
        <p:spPr>
          <a:xfrm>
            <a:off x="7507950" y="429550"/>
            <a:ext cx="5434800" cy="5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Перші погроми</a:t>
            </a:r>
            <a:endParaRPr b="1" sz="3200">
              <a:solidFill>
                <a:srgbClr val="60311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9"/>
          <p:cNvSpPr/>
          <p:nvPr/>
        </p:nvSpPr>
        <p:spPr>
          <a:xfrm rot="-5400000">
            <a:off x="4000500" y="-4000500"/>
            <a:ext cx="10287000" cy="18288000"/>
          </a:xfrm>
          <a:custGeom>
            <a:rect b="b" l="l" r="r" t="t"/>
            <a:pathLst>
              <a:path extrusionOk="0"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5234" l="-20318" r="-13751" t="-4461"/>
            </a:stretch>
          </a:blipFill>
          <a:ln>
            <a:noFill/>
          </a:ln>
        </p:spPr>
      </p:sp>
      <p:sp>
        <p:nvSpPr>
          <p:cNvPr id="157" name="Google Shape;157;p19"/>
          <p:cNvSpPr/>
          <p:nvPr/>
        </p:nvSpPr>
        <p:spPr>
          <a:xfrm>
            <a:off x="2156604" y="514350"/>
            <a:ext cx="13974792" cy="9258300"/>
          </a:xfrm>
          <a:custGeom>
            <a:rect b="b" l="l" r="r" t="t"/>
            <a:pathLst>
              <a:path extrusionOk="0" h="9258300" w="13974792">
                <a:moveTo>
                  <a:pt x="0" y="0"/>
                </a:moveTo>
                <a:lnTo>
                  <a:pt x="13974792" y="0"/>
                </a:lnTo>
                <a:lnTo>
                  <a:pt x="13974792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8" name="Google Shape;158;p19"/>
          <p:cNvSpPr/>
          <p:nvPr/>
        </p:nvSpPr>
        <p:spPr>
          <a:xfrm rot="197947">
            <a:off x="-104414" y="5468700"/>
            <a:ext cx="9100259" cy="4016911"/>
          </a:xfrm>
          <a:custGeom>
            <a:rect b="b" l="l" r="r" t="t"/>
            <a:pathLst>
              <a:path extrusionOk="0" h="4020305" w="9107947">
                <a:moveTo>
                  <a:pt x="0" y="0"/>
                </a:moveTo>
                <a:lnTo>
                  <a:pt x="9107947" y="0"/>
                </a:lnTo>
                <a:lnTo>
                  <a:pt x="9107947" y="4020305"/>
                </a:lnTo>
                <a:lnTo>
                  <a:pt x="0" y="40203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9" name="Google Shape;159;p19"/>
          <p:cNvSpPr txBox="1"/>
          <p:nvPr/>
        </p:nvSpPr>
        <p:spPr>
          <a:xfrm>
            <a:off x="2985400" y="1628775"/>
            <a:ext cx="8818200" cy="3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100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</a:t>
            </a:r>
            <a:r>
              <a:rPr i="0" lang="en-US" sz="2100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 яких вони вирішували чи варто проводити погроми проти євреїв. Після цього почалися активні до них приготування, про які знали абсолютно всі навколо, включно з юдеями, проте поліція не робила нічого щоб їм запобігти. Приблизно через тиждень люди знову зібрались на вокзалі, щось обговорюючи і чекаючи. </a:t>
            </a:r>
            <a:r>
              <a:rPr b="1" i="0" lang="en-US" sz="2100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 станції прибув потяг, на якому приїхали декілька людей з Єлисаветграду, що одразу повели за собою народ і почали громити власність нехристиян.</a:t>
            </a:r>
            <a:r>
              <a:rPr i="0" lang="en-US" sz="2100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[</a:t>
            </a:r>
            <a:r>
              <a:rPr lang="en-US" sz="2100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r>
              <a:rPr i="0" lang="en-US" sz="2100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] [</a:t>
            </a:r>
            <a:r>
              <a:rPr lang="en-US" sz="2100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r>
              <a:rPr i="0" lang="en-US" sz="2100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]</a:t>
            </a:r>
            <a:endParaRPr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1" i="0" sz="2100" u="none" cap="none" strike="noStrike">
              <a:solidFill>
                <a:srgbClr val="60311B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60" name="Google Shape;160;p19"/>
          <p:cNvSpPr txBox="1"/>
          <p:nvPr/>
        </p:nvSpPr>
        <p:spPr>
          <a:xfrm>
            <a:off x="9378512" y="5348557"/>
            <a:ext cx="6157500" cy="31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i="0" lang="en-US" sz="2100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той час </a:t>
            </a:r>
            <a:r>
              <a:rPr b="1" i="0" lang="en-US" sz="2100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Богополі почала організовуватись самооборона з юдеїв</a:t>
            </a:r>
            <a:r>
              <a:rPr i="0" lang="en-US" sz="2100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Деякі місцеві жителі, здебільшого з молоді вирішили перейти в Голту і допомогти місцевим євреям захиститись. Спочатку це їм вдавалося, проте збільшення чисельності людей, що проводили погром заставило їх відступити назад. [</a:t>
            </a:r>
            <a:r>
              <a:rPr lang="en-US" sz="2100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r>
              <a:rPr i="0" lang="en-US" sz="2100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]</a:t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1" i="0" sz="2100" u="none" cap="none" strike="noStrike">
              <a:solidFill>
                <a:srgbClr val="60311B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61" name="Google Shape;161;p19"/>
          <p:cNvSpPr txBox="1"/>
          <p:nvPr/>
        </p:nvSpPr>
        <p:spPr>
          <a:xfrm>
            <a:off x="6275300" y="429550"/>
            <a:ext cx="6200700" cy="5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19"/>
          <p:cNvSpPr txBox="1"/>
          <p:nvPr/>
        </p:nvSpPr>
        <p:spPr>
          <a:xfrm>
            <a:off x="2674050" y="514350"/>
            <a:ext cx="129399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00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Все почалося з великих зборів залізничників на вокзалі у Голті</a:t>
            </a:r>
            <a:endParaRPr b="1" sz="2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0"/>
          <p:cNvSpPr/>
          <p:nvPr/>
        </p:nvSpPr>
        <p:spPr>
          <a:xfrm rot="-5400000">
            <a:off x="4000500" y="-4000500"/>
            <a:ext cx="10287000" cy="18288000"/>
          </a:xfrm>
          <a:custGeom>
            <a:rect b="b" l="l" r="r" t="t"/>
            <a:pathLst>
              <a:path extrusionOk="0"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5234" l="-20318" r="-13751" t="-4461"/>
            </a:stretch>
          </a:blipFill>
          <a:ln>
            <a:noFill/>
          </a:ln>
        </p:spPr>
      </p:sp>
      <p:sp>
        <p:nvSpPr>
          <p:cNvPr id="168" name="Google Shape;168;p20"/>
          <p:cNvSpPr/>
          <p:nvPr/>
        </p:nvSpPr>
        <p:spPr>
          <a:xfrm>
            <a:off x="1028700" y="1028700"/>
            <a:ext cx="12422038" cy="8229600"/>
          </a:xfrm>
          <a:custGeom>
            <a:rect b="b" l="l" r="r" t="t"/>
            <a:pathLst>
              <a:path extrusionOk="0" h="8229600" w="12422038">
                <a:moveTo>
                  <a:pt x="0" y="0"/>
                </a:moveTo>
                <a:lnTo>
                  <a:pt x="12422038" y="0"/>
                </a:lnTo>
                <a:lnTo>
                  <a:pt x="1242203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69" name="Google Shape;169;p20"/>
          <p:cNvGrpSpPr/>
          <p:nvPr/>
        </p:nvGrpSpPr>
        <p:grpSpPr>
          <a:xfrm>
            <a:off x="12137473" y="1853101"/>
            <a:ext cx="4140825" cy="6580797"/>
            <a:chOff x="0" y="0"/>
            <a:chExt cx="5521101" cy="8774396"/>
          </a:xfrm>
        </p:grpSpPr>
        <p:sp>
          <p:nvSpPr>
            <p:cNvPr id="170" name="Google Shape;170;p20"/>
            <p:cNvSpPr/>
            <p:nvPr/>
          </p:nvSpPr>
          <p:spPr>
            <a:xfrm>
              <a:off x="0" y="0"/>
              <a:ext cx="5521101" cy="7949228"/>
            </a:xfrm>
            <a:custGeom>
              <a:rect b="b" l="l" r="r" t="t"/>
              <a:pathLst>
                <a:path extrusionOk="0" h="7949228" w="5521101">
                  <a:moveTo>
                    <a:pt x="0" y="0"/>
                  </a:moveTo>
                  <a:lnTo>
                    <a:pt x="5521101" y="0"/>
                  </a:lnTo>
                  <a:lnTo>
                    <a:pt x="5521101" y="7949228"/>
                  </a:lnTo>
                  <a:lnTo>
                    <a:pt x="0" y="794922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71" name="Google Shape;171;p20"/>
            <p:cNvSpPr/>
            <p:nvPr/>
          </p:nvSpPr>
          <p:spPr>
            <a:xfrm>
              <a:off x="292973" y="3265833"/>
              <a:ext cx="5228127" cy="5508563"/>
            </a:xfrm>
            <a:custGeom>
              <a:rect b="b" l="l" r="r" t="t"/>
              <a:pathLst>
                <a:path extrusionOk="0" h="5508563" w="5228127">
                  <a:moveTo>
                    <a:pt x="0" y="0"/>
                  </a:moveTo>
                  <a:lnTo>
                    <a:pt x="5228128" y="0"/>
                  </a:lnTo>
                  <a:lnTo>
                    <a:pt x="5228128" y="5508563"/>
                  </a:lnTo>
                  <a:lnTo>
                    <a:pt x="0" y="550856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72" name="Google Shape;172;p20"/>
          <p:cNvSpPr txBox="1"/>
          <p:nvPr/>
        </p:nvSpPr>
        <p:spPr>
          <a:xfrm>
            <a:off x="1899777" y="1773949"/>
            <a:ext cx="7946100" cy="26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1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99"/>
              <a:buFont typeface="Arial"/>
              <a:buNone/>
            </a:pPr>
            <a:r>
              <a:rPr i="0" lang="en-US" sz="21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Після цього</a:t>
            </a:r>
            <a:r>
              <a:rPr b="1" i="0" lang="en-US" sz="21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богопольці зруйнували міст</a:t>
            </a:r>
            <a:r>
              <a:rPr i="0" lang="en-US" sz="21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що вів до Голти і частково розібрали міст, що вів до Ольвіополя та вирішили оборонятися на своїй території як у “фортеці”, проте через те, що християни були краще озброєні програли і </a:t>
            </a:r>
            <a:r>
              <a:rPr b="1" i="0" lang="en-US" sz="21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Богопіль теж зазнав величезних руйнувань, найбільших серед трьох поселень.</a:t>
            </a:r>
            <a:r>
              <a:rPr i="0" lang="en-US" sz="21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[</a:t>
            </a:r>
            <a:r>
              <a:rPr lang="en-US" sz="2199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r>
              <a:rPr i="0" lang="en-US" sz="21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]</a:t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3501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99"/>
              <a:buFont typeface="Arial"/>
              <a:buNone/>
            </a:pPr>
            <a:r>
              <a:t/>
            </a:r>
            <a:endParaRPr b="1" i="0" sz="2199" u="none" cap="none" strike="noStrike">
              <a:solidFill>
                <a:srgbClr val="60311B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73" name="Google Shape;173;p20"/>
          <p:cNvSpPr txBox="1"/>
          <p:nvPr/>
        </p:nvSpPr>
        <p:spPr>
          <a:xfrm>
            <a:off x="2896419" y="5105400"/>
            <a:ext cx="7946100" cy="30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1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99"/>
              <a:buFont typeface="Arial"/>
              <a:buNone/>
            </a:pPr>
            <a:r>
              <a:rPr i="0" lang="en-US" sz="21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Погром </a:t>
            </a:r>
            <a:r>
              <a:rPr b="1" i="0" lang="en-US" sz="21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тривав декілька днів і закінчився 23 жовтня</a:t>
            </a:r>
            <a:r>
              <a:rPr i="0" lang="en-US" sz="21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Тільки в Богополі </a:t>
            </a:r>
            <a:r>
              <a:rPr b="1" i="0" lang="en-US" sz="21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загинуло близько 30 євреїв</a:t>
            </a:r>
            <a:r>
              <a:rPr i="0" lang="en-US" sz="21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було </a:t>
            </a:r>
            <a:r>
              <a:rPr b="1" i="0" lang="en-US" sz="21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спалено синагогу</a:t>
            </a:r>
            <a:r>
              <a:rPr i="0" lang="en-US" sz="21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і </a:t>
            </a:r>
            <a:r>
              <a:rPr b="1" i="0" lang="en-US" sz="21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85 сувоїв Тори</a:t>
            </a:r>
            <a:r>
              <a:rPr i="0" lang="en-US" sz="21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Близько </a:t>
            </a:r>
            <a:r>
              <a:rPr b="1" i="0" lang="en-US" sz="21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10 000 людей</a:t>
            </a:r>
            <a:r>
              <a:rPr i="0" lang="en-US" sz="21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з трьох громад з</a:t>
            </a:r>
            <a:r>
              <a:rPr b="1" i="0" lang="en-US" sz="21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азнали збитки на понад 3 000 000 рублів</a:t>
            </a:r>
            <a:r>
              <a:rPr i="0" lang="en-US" sz="21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У одному тільки Богополі було </a:t>
            </a:r>
            <a:r>
              <a:rPr b="1" i="0" lang="en-US" sz="21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спалено 196 будинків</a:t>
            </a:r>
            <a:r>
              <a:rPr i="0" lang="en-US" sz="21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b="1" i="0" lang="en-US" sz="21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127 крамниць</a:t>
            </a:r>
            <a:r>
              <a:rPr i="0" lang="en-US" sz="21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і </a:t>
            </a:r>
            <a:r>
              <a:rPr b="1" i="0" lang="en-US" sz="21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 магазини</a:t>
            </a:r>
            <a:r>
              <a:rPr i="0" lang="en-US" sz="21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b="1" i="0" lang="en-US" sz="21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пограбовано 203 будинки</a:t>
            </a:r>
            <a:r>
              <a:rPr i="0" lang="en-US" sz="21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і </a:t>
            </a:r>
            <a:r>
              <a:rPr b="1" i="0" lang="en-US" sz="21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крамниці</a:t>
            </a:r>
            <a:r>
              <a:rPr i="0" lang="en-US" sz="21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[</a:t>
            </a:r>
            <a:r>
              <a:rPr lang="en-US" sz="2199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r>
              <a:rPr i="0" lang="en-US" sz="21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]</a:t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3501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99"/>
              <a:buFont typeface="Arial"/>
              <a:buNone/>
            </a:pPr>
            <a:r>
              <a:t/>
            </a:r>
            <a:endParaRPr b="1" i="0" sz="2199" u="none" cap="none" strike="noStrike">
              <a:solidFill>
                <a:srgbClr val="60311B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74" name="Google Shape;174;p20"/>
          <p:cNvSpPr txBox="1"/>
          <p:nvPr/>
        </p:nvSpPr>
        <p:spPr>
          <a:xfrm>
            <a:off x="4090175" y="728375"/>
            <a:ext cx="8778000" cy="6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Продовження погрому</a:t>
            </a:r>
            <a:endParaRPr b="1" sz="3200">
              <a:solidFill>
                <a:srgbClr val="60311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1"/>
          <p:cNvSpPr/>
          <p:nvPr/>
        </p:nvSpPr>
        <p:spPr>
          <a:xfrm rot="-5400000">
            <a:off x="4000500" y="-4000500"/>
            <a:ext cx="10287000" cy="18288000"/>
          </a:xfrm>
          <a:custGeom>
            <a:rect b="b" l="l" r="r" t="t"/>
            <a:pathLst>
              <a:path extrusionOk="0"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5234" l="-20318" r="-13751" t="-4461"/>
            </a:stretch>
          </a:blipFill>
          <a:ln>
            <a:noFill/>
          </a:ln>
        </p:spPr>
      </p:sp>
      <p:sp>
        <p:nvSpPr>
          <p:cNvPr id="180" name="Google Shape;180;p21"/>
          <p:cNvSpPr/>
          <p:nvPr/>
        </p:nvSpPr>
        <p:spPr>
          <a:xfrm>
            <a:off x="4837262" y="1028700"/>
            <a:ext cx="12422038" cy="8229600"/>
          </a:xfrm>
          <a:custGeom>
            <a:rect b="b" l="l" r="r" t="t"/>
            <a:pathLst>
              <a:path extrusionOk="0" h="8229600" w="12422038">
                <a:moveTo>
                  <a:pt x="0" y="0"/>
                </a:moveTo>
                <a:lnTo>
                  <a:pt x="12422038" y="0"/>
                </a:lnTo>
                <a:lnTo>
                  <a:pt x="1242203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1" name="Google Shape;181;p21"/>
          <p:cNvSpPr/>
          <p:nvPr/>
        </p:nvSpPr>
        <p:spPr>
          <a:xfrm rot="325319">
            <a:off x="781705" y="724529"/>
            <a:ext cx="4837262" cy="4513213"/>
          </a:xfrm>
          <a:custGeom>
            <a:rect b="b" l="l" r="r" t="t"/>
            <a:pathLst>
              <a:path extrusionOk="0" h="4513213" w="4837262">
                <a:moveTo>
                  <a:pt x="0" y="0"/>
                </a:moveTo>
                <a:lnTo>
                  <a:pt x="4837263" y="0"/>
                </a:lnTo>
                <a:lnTo>
                  <a:pt x="4837263" y="4513212"/>
                </a:lnTo>
                <a:lnTo>
                  <a:pt x="0" y="45132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2" name="Google Shape;182;p21"/>
          <p:cNvSpPr/>
          <p:nvPr/>
        </p:nvSpPr>
        <p:spPr>
          <a:xfrm rot="230068">
            <a:off x="991786" y="6241242"/>
            <a:ext cx="7160439" cy="2413458"/>
          </a:xfrm>
          <a:custGeom>
            <a:rect b="b" l="l" r="r" t="t"/>
            <a:pathLst>
              <a:path extrusionOk="0" h="2744494" w="7661566">
                <a:moveTo>
                  <a:pt x="0" y="0"/>
                </a:moveTo>
                <a:lnTo>
                  <a:pt x="7661566" y="0"/>
                </a:lnTo>
                <a:lnTo>
                  <a:pt x="7661566" y="2744494"/>
                </a:lnTo>
                <a:lnTo>
                  <a:pt x="0" y="27444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1278" l="0" r="0" t="-1278"/>
            </a:stretch>
          </a:blipFill>
          <a:ln>
            <a:noFill/>
          </a:ln>
        </p:spPr>
      </p:sp>
      <p:sp>
        <p:nvSpPr>
          <p:cNvPr id="183" name="Google Shape;183;p21"/>
          <p:cNvSpPr/>
          <p:nvPr/>
        </p:nvSpPr>
        <p:spPr>
          <a:xfrm rot="772765">
            <a:off x="13972209" y="1266647"/>
            <a:ext cx="2392266" cy="2279177"/>
          </a:xfrm>
          <a:custGeom>
            <a:rect b="b" l="l" r="r" t="t"/>
            <a:pathLst>
              <a:path extrusionOk="0" h="2279177" w="2392266">
                <a:moveTo>
                  <a:pt x="0" y="0"/>
                </a:moveTo>
                <a:lnTo>
                  <a:pt x="2392266" y="0"/>
                </a:lnTo>
                <a:lnTo>
                  <a:pt x="2392266" y="2279178"/>
                </a:lnTo>
                <a:lnTo>
                  <a:pt x="0" y="22791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4" name="Google Shape;184;p21"/>
          <p:cNvSpPr/>
          <p:nvPr/>
        </p:nvSpPr>
        <p:spPr>
          <a:xfrm rot="489935">
            <a:off x="15833979" y="7678033"/>
            <a:ext cx="1508835" cy="1744718"/>
          </a:xfrm>
          <a:custGeom>
            <a:rect b="b" l="l" r="r" t="t"/>
            <a:pathLst>
              <a:path extrusionOk="0" h="1744718" w="1508835">
                <a:moveTo>
                  <a:pt x="0" y="0"/>
                </a:moveTo>
                <a:lnTo>
                  <a:pt x="1508835" y="0"/>
                </a:lnTo>
                <a:lnTo>
                  <a:pt x="1508835" y="1744718"/>
                </a:lnTo>
                <a:lnTo>
                  <a:pt x="0" y="17447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5" name="Google Shape;185;p21"/>
          <p:cNvSpPr txBox="1"/>
          <p:nvPr/>
        </p:nvSpPr>
        <p:spPr>
          <a:xfrm>
            <a:off x="6019012" y="1954668"/>
            <a:ext cx="8071200" cy="308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1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99"/>
              <a:buFont typeface="Arial"/>
              <a:buNone/>
            </a:pPr>
            <a:r>
              <a:rPr b="1" i="0" lang="en-US" sz="21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Більшість учасників погрому так і не були покарані</a:t>
            </a:r>
            <a:r>
              <a:rPr i="0" lang="en-US" sz="21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проте багатьох людей, здебільшого робітників залізниці та деяких більш знатних людей </a:t>
            </a:r>
            <a:r>
              <a:rPr b="1" i="0" lang="en-US" sz="21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привели до відповідальності за їх злочини</a:t>
            </a:r>
            <a:r>
              <a:rPr i="0" lang="en-US" sz="21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[</a:t>
            </a:r>
            <a:r>
              <a:rPr lang="en-US" sz="2199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r>
            <a:r>
              <a:rPr i="0" lang="en-US" sz="21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] Наприклад </a:t>
            </a:r>
            <a:r>
              <a:rPr b="1" i="0" lang="en-US" sz="21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покарали стражника С. Пашинського</a:t>
            </a:r>
            <a:r>
              <a:rPr i="0" lang="en-US" sz="21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що стріляв по євреям, що перепливали річку, тікаючи від нього і вбив одного з них. [</a:t>
            </a:r>
            <a:r>
              <a:rPr lang="en-US" sz="2199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r>
              <a:rPr i="0" lang="en-US" sz="21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]</a:t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3501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99"/>
              <a:buFont typeface="Arial"/>
              <a:buNone/>
            </a:pPr>
            <a:r>
              <a:t/>
            </a:r>
            <a:endParaRPr b="1" i="0" sz="2199" u="none" cap="none" strike="noStrike">
              <a:solidFill>
                <a:srgbClr val="60311B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86" name="Google Shape;186;p21"/>
          <p:cNvSpPr txBox="1"/>
          <p:nvPr/>
        </p:nvSpPr>
        <p:spPr>
          <a:xfrm>
            <a:off x="8860479" y="5418082"/>
            <a:ext cx="7289700" cy="26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1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99"/>
              <a:buFont typeface="Arial"/>
              <a:buNone/>
            </a:pPr>
            <a:r>
              <a:rPr i="0" lang="en-US" sz="21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Вже у 1907 році 150 робочих залізничної станції на тлі чуток про нові погроми офіційно заявили, що н</a:t>
            </a:r>
            <a:r>
              <a:rPr b="1" i="0" lang="en-US" sz="21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 допустять подібних у Голті, Ольвіополі та Богополі</a:t>
            </a:r>
            <a:r>
              <a:rPr i="0" lang="en-US" sz="21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[1</a:t>
            </a:r>
            <a:r>
              <a:rPr lang="en-US" sz="2199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i="0" lang="en-US" sz="21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], втім це не допомогло запобігти погромам </a:t>
            </a:r>
            <a:r>
              <a:rPr b="1" i="0" lang="en-US" sz="21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1920</a:t>
            </a:r>
            <a:r>
              <a:rPr i="0" lang="en-US" sz="21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[1</a:t>
            </a:r>
            <a:r>
              <a:rPr lang="en-US" sz="2199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i="0" lang="en-US" sz="21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] [1</a:t>
            </a:r>
            <a:r>
              <a:rPr lang="en-US" sz="2199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i="0" lang="en-US" sz="21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] та </a:t>
            </a:r>
            <a:r>
              <a:rPr b="1" i="0" lang="en-US" sz="21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1924</a:t>
            </a:r>
            <a:r>
              <a:rPr i="0" lang="en-US" sz="21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[1</a:t>
            </a:r>
            <a:r>
              <a:rPr lang="en-US" sz="2199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r>
              <a:rPr i="0" lang="en-US" sz="21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] [1</a:t>
            </a:r>
            <a:r>
              <a:rPr lang="en-US" sz="2199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r>
              <a:rPr i="0" lang="en-US" sz="2199" u="none" cap="none" strike="noStrike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] років.</a:t>
            </a:r>
            <a:endParaRPr b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3501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99"/>
              <a:buFont typeface="Arial"/>
              <a:buNone/>
            </a:pPr>
            <a:r>
              <a:t/>
            </a:r>
            <a:endParaRPr b="1" i="0" sz="2199" u="none" cap="none" strike="noStrike">
              <a:solidFill>
                <a:srgbClr val="60311B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87" name="Google Shape;187;p21"/>
          <p:cNvSpPr txBox="1"/>
          <p:nvPr/>
        </p:nvSpPr>
        <p:spPr>
          <a:xfrm>
            <a:off x="7358525" y="597650"/>
            <a:ext cx="5565600" cy="8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60311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Наслідки погрому</a:t>
            </a:r>
            <a:endParaRPr b="1" sz="3200">
              <a:solidFill>
                <a:srgbClr val="60311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