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5" r:id="rId6"/>
    <p:sldId id="266" r:id="rId7"/>
    <p:sldId id="270" r:id="rId8"/>
    <p:sldId id="271" r:id="rId9"/>
    <p:sldId id="273" r:id="rId10"/>
    <p:sldId id="272" r:id="rId11"/>
    <p:sldId id="275" r:id="rId12"/>
    <p:sldId id="274" r:id="rId13"/>
    <p:sldId id="269" r:id="rId14"/>
    <p:sldId id="267" r:id="rId15"/>
    <p:sldId id="27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A0DD-C660-4477-A6E6-48BC4417D268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FB36F-3574-44B9-9F3D-F00FE589E6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07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78E6-A34A-4CE4-AB66-33B9A0A96B6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4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62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15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13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1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9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55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66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4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5A78-80DE-4171-AB05-2A5DCCBCCDC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9F49-EA55-40A7-A8FE-741B0387A4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86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571625"/>
          </a:xfrm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ОЦІНКА АНТРОПОГЕННОГО ВПЛИВУ НА  р. ЛИПКА МЕТОДОМ БІОІНДИКАЦІЇ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500438" y="2071688"/>
            <a:ext cx="5784850" cy="4425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Роботу виконала: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Тяглова Маргарита Петрівна,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9 класу Конотопського ліцею №10 Конотопської міської ради Сумської області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Гостєв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Олександр Сергійович, учитель біології Конотопського ліцею №10 Конотопської міської ради Сумської області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24336" cy="497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(4 точка обліку)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1100" y="61635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Личинка комара-дзвінця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971929" y="6151378"/>
            <a:ext cx="16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Личинка бабки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155842" cy="404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0" y="1463046"/>
            <a:ext cx="2664296" cy="44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Результати дослідження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58240"/>
              </p:ext>
            </p:extLst>
          </p:nvPr>
        </p:nvGraphicFramePr>
        <p:xfrm>
          <a:off x="2" y="1124744"/>
          <a:ext cx="9144000" cy="458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704"/>
                <a:gridCol w="954849"/>
                <a:gridCol w="1017647"/>
                <a:gridCol w="914400"/>
                <a:gridCol w="914400"/>
                <a:gridCol w="914400"/>
                <a:gridCol w="813790"/>
                <a:gridCol w="1015010"/>
                <a:gridCol w="914400"/>
                <a:gridCol w="914400"/>
              </a:tblGrid>
              <a:tr h="1255291"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Точка </a:t>
                      </a:r>
                      <a:r>
                        <a:rPr lang="uk-UA" dirty="0" err="1" smtClean="0"/>
                        <a:t>облі-ку</a:t>
                      </a:r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Безхребетні</a:t>
                      </a:r>
                      <a:r>
                        <a:rPr lang="uk-UA" baseline="0" dirty="0" smtClean="0"/>
                        <a:t> чистих водойм (А)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uk-UA" dirty="0" smtClean="0"/>
                        <a:t>Безхребетні</a:t>
                      </a:r>
                      <a:r>
                        <a:rPr lang="uk-UA" baseline="0" dirty="0" smtClean="0"/>
                        <a:t> помірно забруднених вод (В)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uk-UA" dirty="0" smtClean="0"/>
                        <a:t>Безхребетні забруднених вод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4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Личинки </a:t>
                      </a:r>
                      <a:r>
                        <a:rPr lang="uk-UA" sz="1600" dirty="0" err="1" smtClean="0"/>
                        <a:t>одноде-нок</a:t>
                      </a:r>
                      <a:endParaRPr lang="uk-U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Личин</a:t>
                      </a:r>
                    </a:p>
                    <a:p>
                      <a:r>
                        <a:rPr lang="uk-UA" sz="1600" dirty="0" err="1" smtClean="0"/>
                        <a:t>ки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волохо-крильців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Боко-плави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Річко-вий</a:t>
                      </a:r>
                      <a:r>
                        <a:rPr lang="uk-UA" sz="1600" dirty="0" smtClean="0"/>
                        <a:t> рак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Личин-ки</a:t>
                      </a:r>
                      <a:r>
                        <a:rPr lang="uk-UA" sz="1600" dirty="0" smtClean="0"/>
                        <a:t> бабок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Живо-родки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Личинки комарів-дзвінців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Водя-ний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віслю-чок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Ставко-вики</a:t>
                      </a:r>
                      <a:r>
                        <a:rPr lang="uk-UA" sz="1600" dirty="0" smtClean="0"/>
                        <a:t>, котушки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1608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</a:tr>
              <a:tr h="391608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</a:tr>
              <a:tr h="391608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/>
                </a:tc>
              </a:tr>
              <a:tr h="386243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9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72400" cy="864096"/>
          </a:xfrm>
        </p:spPr>
        <p:txBody>
          <a:bodyPr/>
          <a:lstStyle/>
          <a:p>
            <a:r>
              <a:rPr lang="uk-UA" dirty="0" smtClean="0"/>
              <a:t>Обрахунок </a:t>
            </a:r>
            <a:r>
              <a:rPr lang="uk-UA" dirty="0" err="1" smtClean="0"/>
              <a:t>Індекса</a:t>
            </a:r>
            <a:r>
              <a:rPr lang="uk-UA" dirty="0" smtClean="0"/>
              <a:t> </a:t>
            </a:r>
            <a:r>
              <a:rPr lang="uk-UA" dirty="0" err="1" smtClean="0"/>
              <a:t>майєра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Загальна формула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S=A*3+B*2+C*1</a:t>
            </a:r>
            <a:r>
              <a:rPr lang="uk-UA" sz="4000" b="1" dirty="0" smtClean="0"/>
              <a:t>,  </a:t>
            </a:r>
            <a:r>
              <a:rPr lang="uk-UA" sz="4000" dirty="0" smtClean="0"/>
              <a:t>де</a:t>
            </a:r>
          </a:p>
          <a:p>
            <a:pPr algn="ctr"/>
            <a:r>
              <a:rPr lang="uk-UA" sz="4000" dirty="0" smtClean="0"/>
              <a:t>А,В,С – індикаторні групи організмів</a:t>
            </a:r>
          </a:p>
          <a:p>
            <a:pPr algn="ctr"/>
            <a:endParaRPr lang="uk-UA" sz="4000" dirty="0" smtClean="0"/>
          </a:p>
          <a:p>
            <a:pPr marL="742950" indent="-742950" algn="ctr">
              <a:buAutoNum type="arabicPeriod"/>
            </a:pPr>
            <a:r>
              <a:rPr lang="en-US" sz="4000" i="1" dirty="0" smtClean="0"/>
              <a:t>S=2*3</a:t>
            </a:r>
            <a:r>
              <a:rPr lang="uk-UA" sz="4000" i="1" dirty="0" smtClean="0"/>
              <a:t>+4*2+3*1=17</a:t>
            </a:r>
          </a:p>
          <a:p>
            <a:pPr marL="742950" indent="-742950" algn="ctr">
              <a:buAutoNum type="arabicPeriod"/>
            </a:pPr>
            <a:r>
              <a:rPr lang="en-US" sz="4000" i="1" dirty="0" smtClean="0"/>
              <a:t>S</a:t>
            </a:r>
            <a:r>
              <a:rPr lang="uk-UA" sz="4000" i="1" dirty="0" smtClean="0"/>
              <a:t>= 2*3+3*2+3*1=15</a:t>
            </a:r>
          </a:p>
          <a:p>
            <a:pPr marL="742950" indent="-742950" algn="ctr">
              <a:buAutoNum type="arabicPeriod"/>
            </a:pPr>
            <a:r>
              <a:rPr lang="en-US" sz="4000" i="1" dirty="0" smtClean="0"/>
              <a:t>S</a:t>
            </a:r>
            <a:r>
              <a:rPr lang="uk-UA" sz="4000" i="1" dirty="0" smtClean="0"/>
              <a:t>=1*3+3*2+3*1=12</a:t>
            </a:r>
          </a:p>
          <a:p>
            <a:pPr marL="742950" indent="-742950" algn="ctr">
              <a:buAutoNum type="arabicPeriod"/>
            </a:pPr>
            <a:r>
              <a:rPr lang="en-US" sz="4000" i="1" dirty="0" smtClean="0"/>
              <a:t>S</a:t>
            </a:r>
            <a:r>
              <a:rPr lang="uk-UA" sz="4000" i="1" dirty="0" smtClean="0"/>
              <a:t>=2*2+3*1=7</a:t>
            </a:r>
            <a:endParaRPr lang="uk-UA" sz="4000" i="1" dirty="0"/>
          </a:p>
        </p:txBody>
      </p:sp>
    </p:spTree>
    <p:extLst>
      <p:ext uri="{BB962C8B-B14F-4D97-AF65-F5344CB8AC3E}">
        <p14:creationId xmlns:p14="http://schemas.microsoft.com/office/powerpoint/2010/main" val="15122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772400" cy="1008112"/>
          </a:xfrm>
        </p:spPr>
        <p:txBody>
          <a:bodyPr/>
          <a:lstStyle/>
          <a:p>
            <a:r>
              <a:rPr lang="uk-UA" dirty="0" smtClean="0"/>
              <a:t>Загальні результати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18187"/>
              </p:ext>
            </p:extLst>
          </p:nvPr>
        </p:nvGraphicFramePr>
        <p:xfrm>
          <a:off x="251520" y="1397000"/>
          <a:ext cx="8568952" cy="458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412"/>
                <a:gridCol w="1558924"/>
                <a:gridCol w="2376264"/>
                <a:gridCol w="1512168"/>
                <a:gridCol w="1656184"/>
              </a:tblGrid>
              <a:tr h="1688351"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обліку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Індекс </a:t>
                      </a:r>
                      <a:r>
                        <a:rPr lang="uk-UA" dirty="0" err="1" smtClean="0"/>
                        <a:t>Майєра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Сапробність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r>
                        <a:rPr lang="uk-UA" baseline="0" dirty="0" smtClean="0"/>
                        <a:t> якості води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Ступінь забруднення</a:t>
                      </a: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Олігосапробна</a:t>
                      </a:r>
                      <a:r>
                        <a:rPr lang="uk-UA" dirty="0" smtClean="0"/>
                        <a:t> зона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 водойма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-мезосапробна</a:t>
                      </a:r>
                      <a:r>
                        <a:rPr lang="uk-U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зона</a:t>
                      </a: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Помірно-забруднена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-мезосапробна</a:t>
                      </a:r>
                      <a:r>
                        <a:rPr lang="uk-U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ІІІ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Помірно-забруднена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мезосапробна</a:t>
                      </a:r>
                      <a:r>
                        <a:rPr lang="uk-U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або </a:t>
                      </a:r>
                      <a:r>
                        <a:rPr lang="uk-U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полісапробна</a:t>
                      </a:r>
                      <a:r>
                        <a:rPr lang="uk-U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IV-V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Водойма</a:t>
                      </a:r>
                      <a:r>
                        <a:rPr lang="uk-UA" baseline="0" dirty="0" smtClean="0"/>
                        <a:t> забруднена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/>
          <a:lstStyle/>
          <a:p>
            <a:pPr algn="ctr">
              <a:defRPr/>
            </a:pPr>
            <a:r>
              <a:rPr lang="uk-UA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90601"/>
            <a:ext cx="843506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дослідження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точки обліку на р. Липка були розміщені таким чином, щоб максимально охопити територію села Підлипне та околиці промислового району міста Конотоп, щоб дослідити антропогенний вплив на річку Липка.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 час дослідження виявлені наступні види – індикатори, що належать до групи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макробезхребетних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вузькопалий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Astacus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leptodactylus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Живородка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річкова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Viviparus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viviparus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ичинки одноденок, 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ичинки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волохокрильців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бокоплави, личинки бабок, личинки комарів-дзвінців, ставковики, водяні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віслючки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За індексом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Майєра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дані види – індикатори свідчать про те, що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вода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ипка змінює ступінь забруднення від чистої з 2 класом якості в першій точці обліку до забрудненої з 4-5 класом якості в четвертій точці обліку.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Проаналізувавши отримані дані ми дійшли висновку, що р.Липка піддається посиленому антропогенному впливу – найчистіша вода в першій точці обліку, яка розміщена на початку села Підлипне відносно русла річки. Із проходженням річки через село вода у ній поступово забруднюється, і пік забруднення відбувається після проходження через промисловий район міста Конотоп , де розміщені м’ясокомбінат, елеватор і низка інших підприємств.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6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4949"/>
            <a:ext cx="8286750" cy="4300511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оцінити 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антропогенний 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на  р. Липка методом </a:t>
            </a:r>
            <a:r>
              <a:rPr lang="uk-UA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3122" y="2564904"/>
            <a:ext cx="8329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ОБ'ЄКТ ДОСЛІДЖЕННЯ: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річка Липка.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3707904"/>
            <a:ext cx="9144000" cy="23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ДОСЛІДЖЕННЯ:  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екологічний стан р. Липка.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ctrTitle"/>
          </p:nvPr>
        </p:nvSpPr>
        <p:spPr>
          <a:xfrm>
            <a:off x="10391" y="332656"/>
            <a:ext cx="8929688" cy="1223963"/>
          </a:xfrm>
        </p:spPr>
        <p:txBody>
          <a:bodyPr>
            <a:normAutofit fontScale="90000"/>
          </a:bodyPr>
          <a:lstStyle/>
          <a:p>
            <a:pPr marL="182563" eaLnBrk="1" hangingPunct="1"/>
            <a:r>
              <a:rPr lang="uk-UA" sz="4600" b="1" dirty="0" smtClean="0">
                <a:latin typeface="Times New Roman" pitchFamily="18" charset="0"/>
                <a:cs typeface="Times New Roman" pitchFamily="18" charset="0"/>
              </a:rPr>
              <a:t>ЗАВДАННЯ ДОСЛІДЖЕННЯ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1536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848600" cy="4379913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опрацювати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наукову літературу з теми дослідження;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проаналізувати фізико-географічні умови положення  р. Липка;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  розглянути види і методи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водних екосистем;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визначити екологічний стан р. Липка методом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цінити антропогенний вплив на р. Липку.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DF7AA9F-AECB-4FD1-AD7B-17A86CA8CC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0039"/>
            <a:ext cx="8135937" cy="11525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Розміщення ТОЧОК ОБЛІКУ НА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cap="non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Липка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4" y="1418318"/>
            <a:ext cx="7864475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13"/>
          <p:cNvSpPr>
            <a:spLocks noChangeArrowheads="1"/>
          </p:cNvSpPr>
          <p:nvPr/>
        </p:nvSpPr>
        <p:spPr bwMode="auto">
          <a:xfrm>
            <a:off x="6660232" y="4293096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Равнобедренный треугольник 13"/>
          <p:cNvSpPr>
            <a:spLocks noChangeArrowheads="1"/>
          </p:cNvSpPr>
          <p:nvPr/>
        </p:nvSpPr>
        <p:spPr bwMode="auto">
          <a:xfrm>
            <a:off x="5508104" y="2924944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Равнобедренный треугольник 13"/>
          <p:cNvSpPr>
            <a:spLocks noChangeArrowheads="1"/>
          </p:cNvSpPr>
          <p:nvPr/>
        </p:nvSpPr>
        <p:spPr bwMode="auto">
          <a:xfrm>
            <a:off x="2795438" y="3459070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Равнобедренный треугольник 13"/>
          <p:cNvSpPr>
            <a:spLocks noChangeArrowheads="1"/>
          </p:cNvSpPr>
          <p:nvPr/>
        </p:nvSpPr>
        <p:spPr bwMode="auto">
          <a:xfrm>
            <a:off x="1678405" y="2564904"/>
            <a:ext cx="219075" cy="1730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C:\Users\barsk\OneDrive\Робочий стіл\юніор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3" y="1052736"/>
            <a:ext cx="8891091" cy="53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ІНДИКАТОРНІ ГРУПИ МАКРОБЕЗХРЕБЕТНИХ ЗА ІНДЕКСОМ </a:t>
            </a:r>
            <a:r>
              <a:rPr lang="uk-UA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мАЙЄРА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4" t="35303" r="11725" b="21106"/>
          <a:stretch/>
        </p:blipFill>
        <p:spPr bwMode="auto">
          <a:xfrm>
            <a:off x="1295636" y="1719542"/>
            <a:ext cx="6732748" cy="51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(</a:t>
            </a: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точка обліку)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15" y="4946442"/>
            <a:ext cx="226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 </a:t>
            </a:r>
            <a:r>
              <a:rPr lang="ru-RU" dirty="0" err="1"/>
              <a:t>вузькопалий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en-US" dirty="0" err="1" smtClean="0"/>
              <a:t>Astacus</a:t>
            </a:r>
            <a:r>
              <a:rPr lang="en-US" dirty="0" smtClean="0"/>
              <a:t> </a:t>
            </a:r>
            <a:r>
              <a:rPr lang="en-US" dirty="0" err="1"/>
              <a:t>leptodactylus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40023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Живородка річкова - </a:t>
            </a:r>
            <a:r>
              <a:rPr lang="en-US" dirty="0" err="1"/>
              <a:t>Viviparus</a:t>
            </a:r>
            <a:r>
              <a:rPr lang="en-US" dirty="0"/>
              <a:t> </a:t>
            </a:r>
            <a:r>
              <a:rPr lang="en-US" dirty="0" err="1"/>
              <a:t>viviparus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t="38606" r="2817" b="29471"/>
          <a:stretch/>
        </p:blipFill>
        <p:spPr bwMode="auto">
          <a:xfrm rot="16200000" flipV="1">
            <a:off x="-529517" y="2247523"/>
            <a:ext cx="3375977" cy="19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ÐÐ°ÑÑÐ¸Ð½ÐºÐ¸ Ð¿Ð¾ Ð·Ð°Ð¿ÑÐ¾ÑÑ Ð¶Ð¸Ð²Ð¾ÑÐ¾Ð´ÐºÐ° ÑÑÑÐº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7256"/>
            <a:ext cx="1872208" cy="25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3341"/>
            <a:ext cx="2088232" cy="305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50395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 err="1" smtClean="0"/>
              <a:t>волохокрильця</a:t>
            </a:r>
            <a:r>
              <a:rPr lang="uk-UA" dirty="0" smtClean="0"/>
              <a:t> (1) та комара-дзвінця (2)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2" t="51668" r="31288" b="10020"/>
          <a:stretch/>
        </p:blipFill>
        <p:spPr bwMode="auto">
          <a:xfrm>
            <a:off x="7008913" y="1503596"/>
            <a:ext cx="1735495" cy="31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2280" y="4914472"/>
            <a:ext cx="16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Личинка бабки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60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(2 точка обліку)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0627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 err="1" smtClean="0"/>
              <a:t>волохокрильця</a:t>
            </a:r>
            <a:r>
              <a:rPr lang="uk-UA" dirty="0" smtClean="0"/>
              <a:t> (1) та комара-дзвінця (2)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211669"/>
            <a:ext cx="16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Личинка бабки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9200"/>
            <a:ext cx="2804256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619"/>
            <a:ext cx="2664296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7813"/>
            <a:ext cx="2592511" cy="49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660232" y="622159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Личинка одноденки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9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(3 точка обліку)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82904" y="5877272"/>
            <a:ext cx="22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Личинки бабок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/>
          <a:stretch/>
        </p:blipFill>
        <p:spPr bwMode="auto">
          <a:xfrm>
            <a:off x="2809831" y="1430257"/>
            <a:ext cx="2565631" cy="42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0258"/>
            <a:ext cx="2232248" cy="42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7452"/>
            <a:ext cx="3240360" cy="42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0102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– індикатори , які виявлені під час </a:t>
            </a: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(3 точка обліку)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b="1">
                <a:ea typeface="Calibri" pitchFamily="34" charset="0"/>
                <a:cs typeface="Times New Roman" pitchFamily="18" charset="0"/>
              </a:rPr>
              <a:t>  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3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3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3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83C1-DBF7-4DBC-99EF-AF7E7D8B6F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31640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 err="1" smtClean="0"/>
              <a:t>волохокрильця</a:t>
            </a:r>
            <a:r>
              <a:rPr lang="uk-UA" dirty="0" smtClean="0"/>
              <a:t> та комара-дзвінця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2897"/>
            <a:ext cx="34480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52897"/>
            <a:ext cx="3073400" cy="43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458</Words>
  <Application>Microsoft Office PowerPoint</Application>
  <PresentationFormat>Екран (4:3)</PresentationFormat>
  <Paragraphs>172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ОЦІНКА АНТРОПОГЕННОГО ВПЛИВУ НА  р. ЛИПКА МЕТОДОМ БІОІНДИКАЦІЇ</vt:lpstr>
      <vt:lpstr>Презентація PowerPoint</vt:lpstr>
      <vt:lpstr>ЗАВДАННЯ ДОСЛІДЖЕННЯ: </vt:lpstr>
      <vt:lpstr>Розміщення ТОЧОК ОБЛІКУ НА  р. Липка</vt:lpstr>
      <vt:lpstr>ІНДИКАТОРНІ ГРУПИ МАКРОБЕЗХРЕБЕТНИХ ЗА ІНДЕКСОМ мАЙЄРА</vt:lpstr>
      <vt:lpstr>Види – індикатори , які виявлені під час дослідження (1 точка обліку)  </vt:lpstr>
      <vt:lpstr>Види – індикатори , які виявлені під час дослідження (2 точка обліку)  </vt:lpstr>
      <vt:lpstr>Види – індикатори , які виявлені під час дослідження (3 точка обліку)  </vt:lpstr>
      <vt:lpstr>Види – індикатори , які виявлені під час дослідження (3 точка обліку)  </vt:lpstr>
      <vt:lpstr>Види – індикатори , які виявлені під час дослідження (4 точка обліку)  </vt:lpstr>
      <vt:lpstr>Результати дослідження</vt:lpstr>
      <vt:lpstr>Обрахунок Індекса майєра</vt:lpstr>
      <vt:lpstr>Загальні результати</vt:lpstr>
      <vt:lpstr>вИСНОВКИ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АНТРОПОГЕННОГО ВПЛИВУ НА  р. ЛИПКА МЕТОДОМ БІОІНДИКАЦІЇ</dc:title>
  <dc:creator>Александр Дубинкин</dc:creator>
  <cp:lastModifiedBy>Александр Дубинкин</cp:lastModifiedBy>
  <cp:revision>18</cp:revision>
  <dcterms:created xsi:type="dcterms:W3CDTF">2024-04-14T12:46:34Z</dcterms:created>
  <dcterms:modified xsi:type="dcterms:W3CDTF">2024-04-14T19:40:25Z</dcterms:modified>
</cp:coreProperties>
</file>