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1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shich2008@gmail.com" userId="c3991d922e2badb1" providerId="LiveId" clId="{EE5E1AFD-8BCF-4D90-86EC-E86074DFE73B}"/>
    <pc:docChg chg="undo custSel modSld">
      <pc:chgData name="tushich2008@gmail.com" userId="c3991d922e2badb1" providerId="LiveId" clId="{EE5E1AFD-8BCF-4D90-86EC-E86074DFE73B}" dt="2024-04-13T16:49:03.955" v="84" actId="20577"/>
      <pc:docMkLst>
        <pc:docMk/>
      </pc:docMkLst>
      <pc:sldChg chg="modSp mod">
        <pc:chgData name="tushich2008@gmail.com" userId="c3991d922e2badb1" providerId="LiveId" clId="{EE5E1AFD-8BCF-4D90-86EC-E86074DFE73B}" dt="2024-04-13T16:49:03.955" v="84" actId="20577"/>
        <pc:sldMkLst>
          <pc:docMk/>
          <pc:sldMk cId="3883753490" sldId="257"/>
        </pc:sldMkLst>
        <pc:spChg chg="mod">
          <ac:chgData name="tushich2008@gmail.com" userId="c3991d922e2badb1" providerId="LiveId" clId="{EE5E1AFD-8BCF-4D90-86EC-E86074DFE73B}" dt="2024-04-13T16:49:03.955" v="84" actId="20577"/>
          <ac:spMkLst>
            <pc:docMk/>
            <pc:sldMk cId="3883753490" sldId="257"/>
            <ac:spMk id="10" creationId="{463C6F22-9F07-461C-B117-0CC05EE7CF55}"/>
          </ac:spMkLst>
        </pc:spChg>
      </pc:sldChg>
      <pc:sldChg chg="addSp modSp mod">
        <pc:chgData name="tushich2008@gmail.com" userId="c3991d922e2badb1" providerId="LiveId" clId="{EE5E1AFD-8BCF-4D90-86EC-E86074DFE73B}" dt="2024-04-12T15:49:55.306" v="42" actId="255"/>
        <pc:sldMkLst>
          <pc:docMk/>
          <pc:sldMk cId="2452886503" sldId="259"/>
        </pc:sldMkLst>
        <pc:spChg chg="mod">
          <ac:chgData name="tushich2008@gmail.com" userId="c3991d922e2badb1" providerId="LiveId" clId="{EE5E1AFD-8BCF-4D90-86EC-E86074DFE73B}" dt="2024-04-12T15:43:48.352" v="36" actId="1076"/>
          <ac:spMkLst>
            <pc:docMk/>
            <pc:sldMk cId="2452886503" sldId="259"/>
            <ac:spMk id="4" creationId="{00AF6C49-B4D2-473A-A5E9-320754F27B92}"/>
          </ac:spMkLst>
        </pc:spChg>
        <pc:spChg chg="mod">
          <ac:chgData name="tushich2008@gmail.com" userId="c3991d922e2badb1" providerId="LiveId" clId="{EE5E1AFD-8BCF-4D90-86EC-E86074DFE73B}" dt="2024-04-12T15:40:11.268" v="22" actId="27636"/>
          <ac:spMkLst>
            <pc:docMk/>
            <pc:sldMk cId="2452886503" sldId="259"/>
            <ac:spMk id="5" creationId="{3F385C3F-BF94-4DF4-A6C1-FE2FEB5B8BAB}"/>
          </ac:spMkLst>
        </pc:spChg>
        <pc:spChg chg="add mod">
          <ac:chgData name="tushich2008@gmail.com" userId="c3991d922e2badb1" providerId="LiveId" clId="{EE5E1AFD-8BCF-4D90-86EC-E86074DFE73B}" dt="2024-04-12T15:49:55.306" v="42" actId="255"/>
          <ac:spMkLst>
            <pc:docMk/>
            <pc:sldMk cId="2452886503" sldId="259"/>
            <ac:spMk id="9" creationId="{A5BE54C3-9389-4D6A-928A-FA5EF214745E}"/>
          </ac:spMkLst>
        </pc:spChg>
        <pc:picChg chg="mod">
          <ac:chgData name="tushich2008@gmail.com" userId="c3991d922e2badb1" providerId="LiveId" clId="{EE5E1AFD-8BCF-4D90-86EC-E86074DFE73B}" dt="2024-04-12T15:43:47.347" v="35" actId="1076"/>
          <ac:picMkLst>
            <pc:docMk/>
            <pc:sldMk cId="2452886503" sldId="259"/>
            <ac:picMk id="8" creationId="{5C427E4C-4F50-430F-A869-17508859E922}"/>
          </ac:picMkLst>
        </pc:picChg>
      </pc:sldChg>
      <pc:sldChg chg="addSp modSp mod">
        <pc:chgData name="tushich2008@gmail.com" userId="c3991d922e2badb1" providerId="LiveId" clId="{EE5E1AFD-8BCF-4D90-86EC-E86074DFE73B}" dt="2024-04-12T11:37:01.936" v="13" actId="1076"/>
        <pc:sldMkLst>
          <pc:docMk/>
          <pc:sldMk cId="1440887442" sldId="264"/>
        </pc:sldMkLst>
        <pc:picChg chg="add mod">
          <ac:chgData name="tushich2008@gmail.com" userId="c3991d922e2badb1" providerId="LiveId" clId="{EE5E1AFD-8BCF-4D90-86EC-E86074DFE73B}" dt="2024-04-12T11:37:01.936" v="13" actId="1076"/>
          <ac:picMkLst>
            <pc:docMk/>
            <pc:sldMk cId="1440887442" sldId="264"/>
            <ac:picMk id="7" creationId="{8F1C1CDF-894B-4896-9259-03542C91E62B}"/>
          </ac:picMkLst>
        </pc:picChg>
        <pc:picChg chg="mod">
          <ac:chgData name="tushich2008@gmail.com" userId="c3991d922e2badb1" providerId="LiveId" clId="{EE5E1AFD-8BCF-4D90-86EC-E86074DFE73B}" dt="2024-04-12T11:36:58.421" v="12" actId="14100"/>
          <ac:picMkLst>
            <pc:docMk/>
            <pc:sldMk cId="1440887442" sldId="264"/>
            <ac:picMk id="8" creationId="{AF924DC7-02DD-4F1F-9FF2-E8836BA48D49}"/>
          </ac:picMkLst>
        </pc:picChg>
      </pc:sldChg>
      <pc:sldChg chg="modSp mod">
        <pc:chgData name="tushich2008@gmail.com" userId="c3991d922e2badb1" providerId="LiveId" clId="{EE5E1AFD-8BCF-4D90-86EC-E86074DFE73B}" dt="2024-04-11T14:29:31.808" v="1" actId="20577"/>
        <pc:sldMkLst>
          <pc:docMk/>
          <pc:sldMk cId="96118899" sldId="271"/>
        </pc:sldMkLst>
        <pc:spChg chg="mod">
          <ac:chgData name="tushich2008@gmail.com" userId="c3991d922e2badb1" providerId="LiveId" clId="{EE5E1AFD-8BCF-4D90-86EC-E86074DFE73B}" dt="2024-04-11T14:29:31.808" v="1" actId="20577"/>
          <ac:spMkLst>
            <pc:docMk/>
            <pc:sldMk cId="96118899" sldId="271"/>
            <ac:spMk id="4" creationId="{D1564487-FD84-4978-9BE7-2AC2510A36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63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231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237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6467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4761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2603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88006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288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220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4255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408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175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963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909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482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487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9593-8594-4F5D-9272-AD2EF47EEB61}" type="datetimeFigureOut">
              <a:rPr lang="LID4096" smtClean="0"/>
              <a:t>04/13/2024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C0D8AF-4A75-480F-B2A0-8FC1BEB71828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8449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dgromada.gov.ua/tur-code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zdgromada.gov.ua/tur-cod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7E42880-D06A-4227-9D6C-8AC3CEAE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18" y="604714"/>
            <a:ext cx="8596668" cy="1320800"/>
          </a:xfrm>
        </p:spPr>
        <p:txBody>
          <a:bodyPr>
            <a:normAutofit/>
          </a:bodyPr>
          <a:lstStyle/>
          <a:p>
            <a:endParaRPr lang="LID4096" dirty="0"/>
          </a:p>
        </p:txBody>
      </p:sp>
      <p:sp>
        <p:nvSpPr>
          <p:cNvPr id="10" name="Місце для вмісту 9">
            <a:extLst>
              <a:ext uri="{FF2B5EF4-FFF2-40B4-BE49-F238E27FC236}">
                <a16:creationId xmlns:a16="http://schemas.microsoft.com/office/drawing/2014/main" id="{463C6F22-9F07-461C-B117-0CC05EE7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97" y="2949250"/>
            <a:ext cx="11462096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Історичні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пам’ятки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рідного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міста</a:t>
            </a:r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</a:rPr>
              <a:t> Здолбунова</a:t>
            </a:r>
            <a:r>
              <a:rPr lang="ru-RU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Підготувала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10–го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класу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проекту: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вчитель географії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Здолбунівського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ліцею№6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категорії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вчитель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методист</a:t>
            </a:r>
          </a:p>
          <a:p>
            <a:pPr marL="0" indent="0">
              <a:buNone/>
            </a:pP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Тушич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Анна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Русланівна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Гнатюк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Вікторія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Володимирівна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LID4096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5546B-1858-48CD-9DAB-3778DDA0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C2F6F6-04EC-4EFD-B20C-581EFFB28A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80100" y="411481"/>
            <a:ext cx="346075" cy="4571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64EA718-3EC0-4118-BF5E-1106B7BE4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57" y="322943"/>
            <a:ext cx="11024236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Міністерство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освіти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і науки 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України</a:t>
            </a:r>
            <a:endParaRPr kumimoji="0" lang="ru-RU" altLang="LID4096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«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Рівненська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Мала 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академія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наук 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учнівської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LID4096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молоді</a:t>
            </a:r>
            <a:r>
              <a:rPr kumimoji="0" lang="ru-RU" altLang="LID4096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  <a:endParaRPr kumimoji="0" lang="ru-RU" altLang="LID4096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інтерактивний конкурс «МАН-Юніор Дослідник»</a:t>
            </a:r>
            <a:endParaRPr kumimoji="0" lang="uk-UA" altLang="LID4096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Номінація «Історик-Юніор</a:t>
            </a:r>
            <a:r>
              <a:rPr kumimoji="0" lang="uk-UA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kumimoji="0" lang="uk-UA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5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5129A-2D9E-4A3B-A89C-D33B9D1D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Підвал сучасного музею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uk-UA" dirty="0">
                <a:solidFill>
                  <a:schemeClr val="tx1"/>
                </a:solidFill>
              </a:rPr>
              <a:t> який колись використовувався як катівня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4CC20C-E45C-4BD8-A1DE-115516D23D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LID4096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11AA1D9-7F4C-4F8B-B52A-17B1309BA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86" y="2160589"/>
            <a:ext cx="3484609" cy="195072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DB2066-4B63-4185-AC2F-C3AB31107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88" y="2150255"/>
            <a:ext cx="2984268" cy="1950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CC222-2811-4A32-A8B8-45517A7D3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86" y="4438996"/>
            <a:ext cx="3484609" cy="21031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7C1053-219A-4CA9-8805-D67C3ECFB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4438996"/>
            <a:ext cx="2984268" cy="2103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3F4E5B-67E5-4881-A818-2DCD639D6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5" y="2150255"/>
            <a:ext cx="4184035" cy="43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7277B-F6EC-48C4-9F2C-808F6268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Колекція інструментів та медичних препаратів часів УПА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6589FDD-8A72-4BB9-AF66-575775662C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67" y="1720735"/>
            <a:ext cx="4615988" cy="4527665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18D6ED36-765F-4F8F-A6CF-05622708F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" y="1930400"/>
            <a:ext cx="3117620" cy="195313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E8F08-3C4E-4C0C-AB9D-B79687BDA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0" y="1930399"/>
            <a:ext cx="2981498" cy="1953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36CBE2-A841-4EF3-9D22-DCF63A4B5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2" y="4157775"/>
            <a:ext cx="3225337" cy="2093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1858F6-41D4-444B-81D6-DFDAD61A7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0" y="4157775"/>
            <a:ext cx="2981498" cy="20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5EC50-A6D0-41B5-B7C4-FCC7EFBE2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2" y="609600"/>
            <a:ext cx="10573674" cy="928255"/>
          </a:xfrm>
        </p:spPr>
        <p:txBody>
          <a:bodyPr>
            <a:normAutofit fontScale="90000"/>
          </a:bodyPr>
          <a:lstStyle/>
          <a:p>
            <a:r>
              <a:rPr lang="uk-UA" b="0" i="0" dirty="0">
                <a:solidFill>
                  <a:srgbClr val="BDC1C6"/>
                </a:solidFill>
                <a:effectLst/>
                <a:latin typeface="Google Sans"/>
              </a:rPr>
              <a:t>                   </a:t>
            </a:r>
            <a:r>
              <a:rPr lang="uk-UA" b="0" i="0" dirty="0">
                <a:solidFill>
                  <a:schemeClr val="tx1"/>
                </a:solidFill>
                <a:effectLst/>
                <a:latin typeface="Google Sans"/>
              </a:rPr>
              <a:t>Римо-католицький  костел святих Петра і Павла 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3ECFFA-DBDD-4F9C-BCB1-C1CFC2E9A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37855"/>
            <a:ext cx="4184035" cy="4503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LID4096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2D575014-B751-4696-9651-AEC9E9CE05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99309"/>
            <a:ext cx="2911077" cy="508461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045C6-097F-4B63-A9CC-8569584D2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19" y="1399309"/>
            <a:ext cx="2597606" cy="1891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D3CA25-D3DC-4DD3-821A-CBDEE01B1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27" y="3363580"/>
            <a:ext cx="2189686" cy="32107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8A4B7D-BF2D-49E9-8C11-0CDD16D42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16" y="1399310"/>
            <a:ext cx="3098011" cy="5084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10BD20-1D75-493D-96BE-580D2797A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18" y="1399309"/>
            <a:ext cx="2519082" cy="1819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DF2D4F-D8FD-4808-A0C0-6D4DBBD65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9363" y="3816109"/>
            <a:ext cx="3145369" cy="22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0245C-8538-4554-A8A5-4C957957F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0" y="1172094"/>
            <a:ext cx="4133160" cy="2341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A186F-0AB8-4E8C-92C3-3A1267011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0" y="3732416"/>
            <a:ext cx="4133160" cy="27182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6C8A95-764F-44F7-B08A-BCE2E5774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3" y="1172094"/>
            <a:ext cx="4447310" cy="23414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A7CA1F-CD3D-40A2-9436-793D3422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2" y="3732416"/>
            <a:ext cx="4447311" cy="27182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BDABC-DF60-4A9F-8F0D-B2812622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0944"/>
            <a:ext cx="8596668" cy="83958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Інтер’єр костелу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святих апостолів Петра і Павла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4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CB001-DA22-424E-90F8-F2041321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603721" cy="706582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Висновки</a:t>
            </a:r>
            <a:r>
              <a:rPr lang="uk-UA" dirty="0"/>
              <a:t> </a:t>
            </a:r>
            <a:endParaRPr lang="LID4096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08907FD-B10F-4CE4-8F0F-86F934233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54726"/>
            <a:ext cx="4184035" cy="519545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результаті проведеного дослідження ми ознайомились з трьома історичними </a:t>
            </a:r>
            <a:r>
              <a:rPr lang="uk-UA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</a:t>
            </a:r>
            <a:r>
              <a:rPr lang="uk-UA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ятками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Здолбунова.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Всі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вони 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створені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приблизно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один час – на початку ХХ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стали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головними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будівлями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утворювали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міста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Нам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вдалося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лише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вивчити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історію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архівними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даними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й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встановити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унікальні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моменти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впливу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міста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оцінити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роль для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сучасних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майбутніх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5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поколінь</a:t>
            </a:r>
            <a:r>
              <a:rPr lang="ru-RU" sz="5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LID4096" sz="5100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14E65D8-5BBC-4BF2-B61D-3FA29EF0E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62" y="2202182"/>
            <a:ext cx="2939337" cy="404621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5BED2-07B3-40A7-89A6-8880EB9E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44" y="2202181"/>
            <a:ext cx="3146521" cy="40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38D99-F401-4D76-9223-E7A89A72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4" y="609600"/>
            <a:ext cx="6025449" cy="77585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uk-UA" dirty="0">
                <a:solidFill>
                  <a:schemeClr val="tx1"/>
                </a:solidFill>
              </a:rPr>
              <a:t>Джерела літератури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AB8BC9E-0955-4A52-BD04-C61D46643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7" y="1071691"/>
            <a:ext cx="5280213" cy="5061607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564487-FD84-4978-9BE7-2AC2510A3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1385456"/>
            <a:ext cx="6220690" cy="5180840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679450" algn="l"/>
              </a:tabLs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Баранович О. Залюднення України перед Хмельниччиною, ч. 1. К., 1931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679450" algn="l"/>
              </a:tabLst>
            </a:pP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Крушина М. Здолбунів: місто на українській Волині в спогадах чеської меншини / М. Крушина ; пер. з </a:t>
            </a:r>
            <a:r>
              <a:rPr lang="uk-UA" sz="18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чеськ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В. Шляхового. – Рівне : </a:t>
            </a:r>
            <a:r>
              <a:rPr lang="uk-UA" sz="18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Поліграфінтер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2019. – 208 с.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679450" algn="l"/>
              </a:tabLst>
            </a:pP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Марчук В. Вплив польсько-радянського кордону на економіку Волинського воєводства в 1921–1939 роках / В. Марчук // Наукові записки Національного університету «Острозька академія» : </a:t>
            </a:r>
            <a:r>
              <a:rPr lang="uk-UA" sz="18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зб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наук. пр. – Острог, 2022. – С. 23–29. – (Серія «Історичні науки» ; </a:t>
            </a:r>
            <a:r>
              <a:rPr lang="uk-UA" sz="18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вип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33)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679450" algn="l"/>
              </a:tabLst>
            </a:pP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Шляховий В. Чехи Здолбунова та околиць = </a:t>
            </a:r>
            <a:r>
              <a:rPr lang="en-US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ČEŠI ZDOLBUNOVA A OKOLI : 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літературно-краєзнавче видання / В. Шляховий ; пер. на </a:t>
            </a:r>
            <a:r>
              <a:rPr lang="uk-UA" sz="18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чеськ</a:t>
            </a:r>
            <a:r>
              <a:rPr lang="uk-UA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В. Шляхового. – Рівне, 2021. – 236 с.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679450" algn="l"/>
              </a:tabLst>
            </a:pPr>
            <a:r>
              <a:rPr lang="en-US" sz="1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https://zdgromada.gov.ua/tur-code</a:t>
            </a:r>
            <a:r>
              <a:rPr lang="uk-UA" u="sng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uk-UA" sz="1800" u="sng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679450" algn="l"/>
              </a:tabLst>
            </a:pPr>
            <a:r>
              <a:rPr lang="en-US" sz="1800" b="0" dirty="0">
                <a:solidFill>
                  <a:srgbClr val="212529"/>
                </a:solidFill>
                <a:effectLst/>
                <a:ea typeface="Calibri" panose="020F0502020204030204" pitchFamily="34" charset="0"/>
              </a:rPr>
              <a:t>https://zdolbunivcity.net/retro-foto-zdolbunova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611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B9205-695A-4DDC-A541-D0996588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4320"/>
            <a:ext cx="8596668" cy="731521"/>
          </a:xfrm>
        </p:spPr>
        <p:txBody>
          <a:bodyPr>
            <a:normAutofit/>
          </a:bodyPr>
          <a:lstStyle/>
          <a:p>
            <a:endParaRPr lang="LID4096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2AD864-365F-4083-BC79-74AC0F1E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05841"/>
            <a:ext cx="8596668" cy="50355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дослідження: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дослідити історичні пам’ятки міста Здолбунів Рівненської області та з’ясувати їх значення для формування локальної ідентичності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міста та  його культурної спадщини.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Для реалізації мети були поставлені наступні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завдання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1).Ознайомитись з історією виникнення та розвитку міста Здолбунів Рівненської області.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2).Визначити історичні пам’ятки міста, які відображають найважливіші та доленосні моменти його історії.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3).Дослідити історію створення та функціонування обраних об’єктів, їх вплив на розвиток міста та сучасне значення для містян.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Об’єктом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дослідження є історичні пам’ятки міста Здолбунів.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Предметом 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дослідження є історія виникнення досліджуваних об’єктів, їх вплив на його розвиток,  сучасний стан пам'яток та проблеми їх охорони.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7156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AF6C49-B4D2-473A-A5E9-320754F2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11446"/>
            <a:ext cx="8596668" cy="1320800"/>
          </a:xfrm>
        </p:spPr>
        <p:txBody>
          <a:bodyPr/>
          <a:lstStyle/>
          <a:p>
            <a:r>
              <a:rPr lang="uk-UA" dirty="0"/>
              <a:t>                     </a:t>
            </a:r>
            <a:r>
              <a:rPr lang="uk-UA" dirty="0">
                <a:solidFill>
                  <a:schemeClr val="tx1"/>
                </a:solidFill>
              </a:rPr>
              <a:t>Здолбунів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3F385C3F-BF94-4DF4-A6C1-FE2FEB5B8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6" y="2770094"/>
            <a:ext cx="3083284" cy="3171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найомство з його історією занурює кожного у вир цікавих та визначних подій, які мали велике значення не лише для нашого регіону, а й для всієї України.</a:t>
            </a:r>
            <a:endParaRPr lang="LID4096" sz="2400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5C427E4C-4F50-430F-A869-17508859E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83" y="1396538"/>
            <a:ext cx="4015046" cy="270994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E77320-3615-478C-B0CA-554FB5F2C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96" y="1396537"/>
            <a:ext cx="3456941" cy="2709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FAD5EE-2803-4CC5-A118-7939EA109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59" y="4231178"/>
            <a:ext cx="4098174" cy="2343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BE54C3-9389-4D6A-928A-FA5EF214745E}"/>
              </a:ext>
            </a:extLst>
          </p:cNvPr>
          <p:cNvSpPr txBox="1"/>
          <p:nvPr/>
        </p:nvSpPr>
        <p:spPr>
          <a:xfrm>
            <a:off x="0" y="1176296"/>
            <a:ext cx="51491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«</a:t>
            </a:r>
            <a:r>
              <a:rPr lang="LID4096" sz="2400" dirty="0"/>
              <a:t>На перехресті часу і доріг </a:t>
            </a:r>
          </a:p>
          <a:p>
            <a:r>
              <a:rPr lang="LID4096" sz="2400" dirty="0"/>
              <a:t>Здолбунів незабутній шарм зберіг...</a:t>
            </a:r>
            <a:r>
              <a:rPr lang="uk-UA" sz="2800" dirty="0"/>
              <a:t>»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45288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D558B-5229-4152-87DF-63430695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60" y="205602"/>
            <a:ext cx="8596668" cy="1320800"/>
          </a:xfrm>
        </p:spPr>
        <p:txBody>
          <a:bodyPr/>
          <a:lstStyle/>
          <a:p>
            <a:r>
              <a:rPr lang="uk-UA" dirty="0"/>
              <a:t>                </a:t>
            </a:r>
            <a:r>
              <a:rPr lang="uk-UA" dirty="0">
                <a:solidFill>
                  <a:schemeClr val="tx1"/>
                </a:solidFill>
              </a:rPr>
              <a:t>Старий Здолбунів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8E95695-6F63-468C-9B52-C2F664A91D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1" y="969818"/>
            <a:ext cx="4252113" cy="2554777"/>
          </a:xfr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4A42C632-4146-40AE-95DE-85ECF793D1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47" y="969818"/>
            <a:ext cx="5392189" cy="255477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6E30B3-02F0-4C3D-9B48-9F5A8B253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2" y="4008609"/>
            <a:ext cx="4252113" cy="25916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85D4B0-95F5-4F6F-A5BC-BFF77FF86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47" y="3754582"/>
            <a:ext cx="5392189" cy="28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2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0923B-42C8-49F9-82E0-8B0D2D3B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0" dirty="0">
                <a:solidFill>
                  <a:srgbClr val="BDC1C6"/>
                </a:solidFill>
                <a:effectLst/>
                <a:latin typeface="Google Sans"/>
              </a:rPr>
              <a:t>                   </a:t>
            </a:r>
            <a:r>
              <a:rPr lang="uk-UA" b="1" i="0" dirty="0">
                <a:solidFill>
                  <a:schemeClr val="tx1"/>
                </a:solidFill>
                <a:effectLst/>
                <a:latin typeface="Google Sans"/>
              </a:rPr>
              <a:t>ВОЛИНЬ-ЦЕМЕНТ- підприємство</a:t>
            </a:r>
            <a:r>
              <a:rPr lang="en-US" b="1" i="0" dirty="0">
                <a:solidFill>
                  <a:schemeClr val="tx1"/>
                </a:solidFill>
                <a:effectLst/>
                <a:latin typeface="Google Sans"/>
              </a:rPr>
              <a:t>,</a:t>
            </a:r>
            <a:r>
              <a:rPr lang="uk-UA" b="1" i="0" dirty="0">
                <a:solidFill>
                  <a:schemeClr val="tx1"/>
                </a:solidFill>
                <a:effectLst/>
                <a:latin typeface="Google Sans"/>
              </a:rPr>
              <a:t> з якого розпочалося місто.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B1CA9E2-5DAF-4272-B2D4-48E3464A9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LID4096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3096A2F4-425D-470A-B198-5D0F7C05D8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0" y="1815306"/>
            <a:ext cx="3202872" cy="217057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BB888-BDDE-4FFA-8B2E-4AE216FF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39" y="1815306"/>
            <a:ext cx="3632039" cy="2170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C25BC3-4F9D-4F30-9B92-A45373E8D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54" y="2160589"/>
            <a:ext cx="2844685" cy="4078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CA2CAA-6CFD-4B5E-AD2F-5992C6381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700" y="2400711"/>
            <a:ext cx="2666077" cy="60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87B63-10EF-426C-B103-7272E5F1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101502" cy="789709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Історія «Волинь-Цемент» за 100 років у фото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70CE32E-066F-4C17-9A4C-55D5F30225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51" y="1953492"/>
            <a:ext cx="3495403" cy="2131726"/>
          </a:xfr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92FD5F74-E035-4A69-9170-B86B0B32E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6" y="1953491"/>
            <a:ext cx="3495403" cy="212479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BAAF7A-2DF6-407D-98B2-4126F9153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6" y="4374385"/>
            <a:ext cx="3495403" cy="19989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A545C4-0B0C-4583-86DD-9EA4931D7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2" y="4388239"/>
            <a:ext cx="3495403" cy="1998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685220-0E89-4EFD-B76C-0D8E1324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6" y="1953491"/>
            <a:ext cx="3495403" cy="21317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7BDCDD-4744-4CA2-9F00-2E8F26453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96" y="4374385"/>
            <a:ext cx="3495403" cy="19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A415B-177C-4436-A89D-BD0AEA6A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737" y="544286"/>
            <a:ext cx="8596668" cy="900545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Сучасний вигляд заводу </a:t>
            </a:r>
            <a:r>
              <a:rPr lang="uk-UA" dirty="0" err="1">
                <a:solidFill>
                  <a:schemeClr val="tx1"/>
                </a:solidFill>
              </a:rPr>
              <a:t>Єлеників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0B9B925F-9769-4A79-9124-3F6E1C08D9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649187"/>
            <a:ext cx="5070021" cy="4898570"/>
          </a:xfrm>
        </p:spPr>
      </p:pic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E2B1B0D4-99B4-49C1-A36C-B17D5F46F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49187"/>
            <a:ext cx="5167992" cy="4898570"/>
          </a:xfrm>
        </p:spPr>
      </p:pic>
    </p:spTree>
    <p:extLst>
      <p:ext uri="{BB962C8B-B14F-4D97-AF65-F5344CB8AC3E}">
        <p14:creationId xmlns:p14="http://schemas.microsoft.com/office/powerpoint/2010/main" val="248745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8D247-2E5A-43AF-9E65-55BD58DA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96" y="609600"/>
            <a:ext cx="4894071" cy="663175"/>
          </a:xfrm>
        </p:spPr>
        <p:txBody>
          <a:bodyPr>
            <a:normAutofit fontScale="90000"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Linux Libertine"/>
              </a:rPr>
              <a:t>Здолбунівський краєзнавчий музей</a:t>
            </a:r>
            <a:br>
              <a:rPr lang="uk-UA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LID4096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E2D0799-89FA-4810-8542-3451BDB7E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332" y="3583388"/>
            <a:ext cx="8596669" cy="471883"/>
          </a:xfrm>
        </p:spPr>
        <p:txBody>
          <a:bodyPr/>
          <a:lstStyle/>
          <a:p>
            <a:r>
              <a:rPr lang="uk-UA" dirty="0" err="1"/>
              <a:t>Антоніо</a:t>
            </a:r>
            <a:r>
              <a:rPr lang="uk-UA" dirty="0"/>
              <a:t> </a:t>
            </a:r>
            <a:r>
              <a:rPr lang="uk-UA" dirty="0" err="1"/>
              <a:t>Гауді</a:t>
            </a:r>
            <a:r>
              <a:rPr lang="uk-UA" dirty="0"/>
              <a:t> та його робота</a:t>
            </a:r>
            <a:endParaRPr lang="LID4096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9B70BD-79D9-44EB-85D5-56C8BD000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LID4096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8E37DE5-ECF4-4FF5-ABFF-F7FCDA0EF9D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" y="286108"/>
            <a:ext cx="3685309" cy="30591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924DC7-02DD-4F1F-9FF2-E8836BA48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19" y="1272775"/>
            <a:ext cx="4661340" cy="2501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2EE93F-76A5-454D-8EA8-8E12901E6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1" y="4348072"/>
            <a:ext cx="3338411" cy="24454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E8621-8EA5-4243-AAFF-FB3725F4D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9" y="4254456"/>
            <a:ext cx="2923309" cy="24860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C1CDF-894B-4896-9259-03542C91E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281" y="4055271"/>
            <a:ext cx="3980531" cy="26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17D28-89A9-47FA-B083-A2E310CBE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08" y="0"/>
            <a:ext cx="7569893" cy="816639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                    Зали музею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8B91EB-AF27-41FA-8FE6-94A42EC68E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LID4096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8F803922-F341-41A4-9619-C565C33916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816639"/>
            <a:ext cx="8395854" cy="5853489"/>
          </a:xfrm>
        </p:spPr>
      </p:pic>
    </p:spTree>
    <p:extLst>
      <p:ext uri="{BB962C8B-B14F-4D97-AF65-F5344CB8AC3E}">
        <p14:creationId xmlns:p14="http://schemas.microsoft.com/office/powerpoint/2010/main" val="161823333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</TotalTime>
  <Words>525</Words>
  <Application>Microsoft Office PowerPoint</Application>
  <PresentationFormat>Широкий екран</PresentationFormat>
  <Paragraphs>42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Google Sans</vt:lpstr>
      <vt:lpstr>Linux Libertine</vt:lpstr>
      <vt:lpstr>Times New Roman</vt:lpstr>
      <vt:lpstr>Trebuchet MS</vt:lpstr>
      <vt:lpstr>Wingdings 3</vt:lpstr>
      <vt:lpstr>Грань</vt:lpstr>
      <vt:lpstr>Презентація PowerPoint</vt:lpstr>
      <vt:lpstr>Презентація PowerPoint</vt:lpstr>
      <vt:lpstr>                     Здолбунів</vt:lpstr>
      <vt:lpstr>                Старий Здолбунів</vt:lpstr>
      <vt:lpstr>                   ВОЛИНЬ-ЦЕМЕНТ- підприємство, з якого розпочалося місто.</vt:lpstr>
      <vt:lpstr>Історія «Волинь-Цемент» за 100 років у фото</vt:lpstr>
      <vt:lpstr>Сучасний вигляд заводу Єлеників</vt:lpstr>
      <vt:lpstr>Здолбунівський краєзнавчий музей </vt:lpstr>
      <vt:lpstr>                    Зали музею</vt:lpstr>
      <vt:lpstr>Підвал сучасного музею, який колись використовувався як катівня</vt:lpstr>
      <vt:lpstr>Колекція інструментів та медичних препаратів часів УПА</vt:lpstr>
      <vt:lpstr>                   Римо-католицький  костел святих Петра і Павла </vt:lpstr>
      <vt:lpstr>Інтер’єр костелу святих апостолів Петра і Павла</vt:lpstr>
      <vt:lpstr>Висновки </vt:lpstr>
      <vt:lpstr> Джерела літератури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tushich2008@gmail.com</dc:creator>
  <cp:lastModifiedBy>tushich2008@gmail.com</cp:lastModifiedBy>
  <cp:revision>25</cp:revision>
  <dcterms:created xsi:type="dcterms:W3CDTF">2024-03-16T17:01:18Z</dcterms:created>
  <dcterms:modified xsi:type="dcterms:W3CDTF">2024-04-13T16:49:10Z</dcterms:modified>
</cp:coreProperties>
</file>