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6" r:id="rId4"/>
    <p:sldId id="259" r:id="rId5"/>
    <p:sldId id="258" r:id="rId6"/>
    <p:sldId id="269" r:id="rId7"/>
    <p:sldId id="260" r:id="rId8"/>
    <p:sldId id="262" r:id="rId9"/>
    <p:sldId id="261" r:id="rId10"/>
    <p:sldId id="267" r:id="rId11"/>
    <p:sldId id="268" r:id="rId12"/>
    <p:sldId id="264" r:id="rId13"/>
    <p:sldId id="270" r:id="rId14"/>
    <p:sldId id="265" r:id="rId15"/>
  </p:sldIdLst>
  <p:sldSz cx="18288000" cy="10287000"/>
  <p:notesSz cx="6858000" cy="9144000"/>
  <p:embeddedFontLst>
    <p:embeddedFont>
      <p:font typeface="Nunito" pitchFamily="2" charset="-52"/>
      <p:regular r:id="rId16"/>
      <p:bold r:id="rId17"/>
      <p:italic r:id="rId18"/>
      <p:boldItalic r:id="rId19"/>
    </p:embeddedFont>
    <p:embeddedFont>
      <p:font typeface="Nunito Black" pitchFamily="2" charset="-52"/>
      <p:bold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B049BE-B8DB-0956-1346-98D8BA0BCD15}" name="dmitry ty" initials="dt" userId="1f98b344694ce60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F87"/>
    <a:srgbClr val="486343"/>
    <a:srgbClr val="3DB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2" autoAdjust="0"/>
    <p:restoredTop sz="94622" autoAdjust="0"/>
  </p:normalViewPr>
  <p:slideViewPr>
    <p:cSldViewPr>
      <p:cViewPr varScale="1">
        <p:scale>
          <a:sx n="50" d="100"/>
          <a:sy n="50" d="100"/>
        </p:scale>
        <p:origin x="9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8634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orestryimages.org/browse/detail.cfm?imgnum=5386115" TargetMode="External"/><Relationship Id="rId5" Type="http://schemas.microsoft.com/office/2007/relationships/hdphoto" Target="../media/hdphoto1.wdp"/><Relationship Id="rId10" Type="http://schemas.openxmlformats.org/officeDocument/2006/relationships/hyperlink" Target="https://creativecommons.org/licenses/by/3.0/"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hyperlink" Target="https://creativecommons.org/licenses/by-nc/3.0/" TargetMode="External"/><Relationship Id="rId3" Type="http://schemas.openxmlformats.org/officeDocument/2006/relationships/image" Target="../media/image31.svg"/><Relationship Id="rId7" Type="http://schemas.openxmlformats.org/officeDocument/2006/relationships/hyperlink" Target="https://www.forestryimages.org/browse/detail.cfm?imgnum=5512176" TargetMode="External"/><Relationship Id="rId12"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10.png"/><Relationship Id="rId5" Type="http://schemas.openxmlformats.org/officeDocument/2006/relationships/image" Target="../media/image33.sv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hyperlink" Target="https://www.flickr.com/photos/75374522@N06/24757765149" TargetMode="External"/><Relationship Id="rId1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irefly.org/" TargetMode="External"/><Relationship Id="rId7" Type="http://schemas.openxmlformats.org/officeDocument/2006/relationships/hyperlink" Target="https://youtu.be/ztiXF5KYG6k?si=JVsIwIiq1l0eDDFX" TargetMode="External"/><Relationship Id="rId2" Type="http://schemas.openxmlformats.org/officeDocument/2006/relationships/hyperlink" Target="http://kegt.rshu.edu.ua/images/dustan/INDL3.pdf" TargetMode="External"/><Relationship Id="rId1" Type="http://schemas.openxmlformats.org/officeDocument/2006/relationships/slideLayout" Target="../slideLayouts/slideLayout7.xml"/><Relationship Id="rId6" Type="http://schemas.openxmlformats.org/officeDocument/2006/relationships/hyperlink" Target="https://www.necu.org.ua/wp-content/uploads/bioindikacia_2011.pdf" TargetMode="External"/><Relationship Id="rId5" Type="http://schemas.openxmlformats.org/officeDocument/2006/relationships/hyperlink" Target="https://moodle.znu.edu.ua/mod/resource/view.php?id=152428" TargetMode="External"/><Relationship Id="rId4" Type="http://schemas.openxmlformats.org/officeDocument/2006/relationships/hyperlink" Target="https://www.zoology.dp.ua/z_07_135.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37.png"/><Relationship Id="rId7" Type="http://schemas.openxmlformats.org/officeDocument/2006/relationships/hyperlink" Target="https://www.forestryimages.org/browse/detail.cfm?imgnum=5386115" TargetMode="External"/><Relationship Id="rId2" Type="http://schemas.openxmlformats.org/officeDocument/2006/relationships/image" Target="../media/image36.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hyperlink" Target="https://fr.vikidia.org/wiki/Luciol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hyperlink" Target="https://creativecommons.org/licenses/by-sa/3.0/" TargetMode="External"/><Relationship Id="rId4" Type="http://schemas.openxmlformats.org/officeDocument/2006/relationships/image" Target="../media/image7.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fr.vikidia.org/wiki/Luciole" TargetMode="External"/><Relationship Id="rId5" Type="http://schemas.openxmlformats.org/officeDocument/2006/relationships/image" Target="../media/image9.jpeg"/><Relationship Id="rId10" Type="http://schemas.openxmlformats.org/officeDocument/2006/relationships/hyperlink" Target="https://creativecommons.org/licenses/by-sa/3.0/" TargetMode="External"/><Relationship Id="rId4" Type="http://schemas.openxmlformats.org/officeDocument/2006/relationships/hyperlink" Target="https://www.flickr.com/photos/bugldy99/27611499820" TargetMode="External"/><Relationship Id="rId9" Type="http://schemas.openxmlformats.org/officeDocument/2006/relationships/hyperlink" Target="https://creativecommons.org/licenses/by-nc/3.0/"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0.png"/><Relationship Id="rId7" Type="http://schemas.openxmlformats.org/officeDocument/2006/relationships/hyperlink" Target="https://fr.vikidia.org/wiki/Luciole"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hyperlink" Target="https://www.flickr.com/photos/103778885@N05/41774153900" TargetMode="External"/><Relationship Id="rId3" Type="http://schemas.openxmlformats.org/officeDocument/2006/relationships/image" Target="../media/image16.svg"/><Relationship Id="rId7"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https://creativecommons.org/licenses/by-sa/3.0/" TargetMode="External"/><Relationship Id="rId5" Type="http://schemas.openxmlformats.org/officeDocument/2006/relationships/hyperlink" Target="https://larevistadigital.net/datos-de-la-luciernaga-lampyridae/" TargetMode="External"/><Relationship Id="rId10" Type="http://schemas.openxmlformats.org/officeDocument/2006/relationships/image" Target="../media/image10.png"/><Relationship Id="rId4" Type="http://schemas.openxmlformats.org/officeDocument/2006/relationships/image" Target="../media/image17.j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hotos/103778885@N05/41774153900" TargetMode="External"/><Relationship Id="rId3" Type="http://schemas.openxmlformats.org/officeDocument/2006/relationships/slideLayout" Target="../slideLayouts/slideLayout7.xml"/><Relationship Id="rId7" Type="http://schemas.openxmlformats.org/officeDocument/2006/relationships/image" Target="../media/image19.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sv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biology.stackexchange.com/questions/54961/insect-identification-sp-brazil" TargetMode="External"/><Relationship Id="rId7" Type="http://schemas.openxmlformats.org/officeDocument/2006/relationships/image" Target="../media/image24.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insectimages.org/browse/detail.cfm?imgnum=2158029" TargetMode="External"/><Relationship Id="rId10" Type="http://schemas.openxmlformats.org/officeDocument/2006/relationships/hyperlink" Target="https://creativecommons.org/licenses/by-nc/3.0/" TargetMode="External"/><Relationship Id="rId4" Type="http://schemas.openxmlformats.org/officeDocument/2006/relationships/image" Target="../media/image22.jp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jpg"/><Relationship Id="rId7" Type="http://schemas.openxmlformats.org/officeDocument/2006/relationships/image" Target="../media/image16.svg"/><Relationship Id="rId12" Type="http://schemas.openxmlformats.org/officeDocument/2006/relationships/hyperlink" Target="https://creativecommons.org/licenses/by/3.0/"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hyperlink" Target="https://www.forestryimages.org/browse/detail.cfm?imgnum=0014080" TargetMode="External"/><Relationship Id="rId9" Type="http://schemas.openxmlformats.org/officeDocument/2006/relationships/hyperlink" Target="https://uk.wikipedia.org/wiki/%D0%A1%D0%B2%D1%96%D1%82%D0%BB%D1%8F%D0%BA%D0%BE%D0%B2%D1%9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2778" r="-12312"/>
            </a:stretch>
          </a:blipFill>
        </p:spPr>
        <p:txBody>
          <a:bodyPr/>
          <a:lstStyle/>
          <a:p>
            <a:endParaRPr lang="uk-UA"/>
          </a:p>
        </p:txBody>
      </p:sp>
      <p:grpSp>
        <p:nvGrpSpPr>
          <p:cNvPr id="3" name="Group 3"/>
          <p:cNvGrpSpPr/>
          <p:nvPr/>
        </p:nvGrpSpPr>
        <p:grpSpPr>
          <a:xfrm>
            <a:off x="-1" y="-25949"/>
            <a:ext cx="13375662" cy="10312949"/>
            <a:chOff x="0" y="0"/>
            <a:chExt cx="13047238" cy="13716000"/>
          </a:xfrm>
        </p:grpSpPr>
        <p:pic>
          <p:nvPicPr>
            <p:cNvPr id="4" name="Picture 4"/>
            <p:cNvPicPr>
              <a:picLocks noChangeAspect="1"/>
            </p:cNvPicPr>
            <p:nvPr/>
          </p:nvPicPr>
          <p:blipFill>
            <a:blip r:embed="rId3"/>
            <a:srcRect t="8586" r="46333" b="6655"/>
            <a:stretch>
              <a:fillRect/>
            </a:stretch>
          </p:blipFill>
          <p:spPr>
            <a:xfrm>
              <a:off x="0" y="0"/>
              <a:ext cx="13047238" cy="13716000"/>
            </a:xfrm>
            <a:prstGeom prst="rect">
              <a:avLst/>
            </a:prstGeom>
          </p:spPr>
        </p:pic>
      </p:grpSp>
      <p:pic>
        <p:nvPicPr>
          <p:cNvPr id="26" name="Рисунок 25" descr="Изображение выглядит как беспозвоночный, жук, насекомое, вредное насекомое">
            <a:extLst>
              <a:ext uri="{FF2B5EF4-FFF2-40B4-BE49-F238E27FC236}">
                <a16:creationId xmlns:a16="http://schemas.microsoft.com/office/drawing/2014/main" id="{A56B089E-EFF9-C280-BFA8-862A54C0C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5" b="98453" l="4102" r="89974">
                        <a14:foregroundMark x1="53776" y1="34202" x2="53971" y2="33713"/>
                        <a14:foregroundMark x1="54753" y1="35993" x2="54753" y2="35993"/>
                        <a14:foregroundMark x1="54427" y1="35831" x2="55273" y2="35831"/>
                        <a14:foregroundMark x1="58073" y1="38029" x2="62500" y2="40309"/>
                        <a14:foregroundMark x1="62500" y1="40309" x2="65951" y2="43893"/>
                        <a14:foregroundMark x1="65951" y1="43893" x2="66211" y2="44625"/>
                        <a14:foregroundMark x1="67318" y1="45033" x2="68555" y2="45358"/>
                        <a14:foregroundMark x1="8854" y1="89658" x2="22852" y2="98534"/>
                        <a14:foregroundMark x1="22852" y1="98534" x2="25716" y2="98127"/>
                        <a14:foregroundMark x1="4102" y1="94300" x2="5469" y2="88925"/>
                        <a14:foregroundMark x1="54557" y1="32573" x2="59831" y2="28257"/>
                        <a14:foregroundMark x1="59831" y1="28257" x2="61133" y2="26140"/>
                        <a14:foregroundMark x1="63021" y1="24837" x2="64388" y2="24267"/>
                        <a14:foregroundMark x1="64974" y1="23127" x2="66146" y2="21091"/>
                        <a14:backgroundMark x1="63867" y1="33795" x2="70313" y2="36889"/>
                        <a14:backgroundMark x1="70313" y1="36889" x2="70703" y2="39169"/>
                        <a14:backgroundMark x1="55469" y1="34365" x2="55859" y2="33876"/>
                        <a14:backgroundMark x1="54818" y1="38274" x2="54753" y2="37378"/>
                        <a14:backgroundMark x1="45117" y1="47964" x2="45964" y2="47557"/>
                        <a14:backgroundMark x1="45182" y1="47068" x2="46419" y2="46580"/>
                        <a14:backgroundMark x1="50456" y1="39495" x2="51823" y2="39821"/>
                        <a14:backgroundMark x1="50391" y1="42345" x2="50586" y2="42915"/>
                        <a14:backgroundMark x1="47852" y1="42834" x2="46354" y2="44137"/>
                        <a14:backgroundMark x1="49479" y1="48453" x2="49479" y2="4845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5955462" y="36735"/>
            <a:ext cx="12867127" cy="10287000"/>
          </a:xfrm>
          <a:prstGeom prst="rect">
            <a:avLst/>
          </a:prstGeom>
          <a:ln>
            <a:noFill/>
          </a:ln>
          <a:effectLst>
            <a:outerShdw blurRad="292100" dist="139700" dir="2700000" algn="tl" rotWithShape="0">
              <a:srgbClr val="333333">
                <a:alpha val="65000"/>
              </a:srgbClr>
            </a:outerShdw>
          </a:effectLst>
        </p:spPr>
      </p:pic>
      <p:grpSp>
        <p:nvGrpSpPr>
          <p:cNvPr id="5" name="Group 5"/>
          <p:cNvGrpSpPr/>
          <p:nvPr/>
        </p:nvGrpSpPr>
        <p:grpSpPr>
          <a:xfrm>
            <a:off x="9784796" y="1890886"/>
            <a:ext cx="105048" cy="2091775"/>
            <a:chOff x="0" y="0"/>
            <a:chExt cx="32608" cy="551860"/>
          </a:xfrm>
        </p:grpSpPr>
        <p:sp>
          <p:nvSpPr>
            <p:cNvPr id="6" name="Freeform 6"/>
            <p:cNvSpPr/>
            <p:nvPr/>
          </p:nvSpPr>
          <p:spPr>
            <a:xfrm>
              <a:off x="0" y="0"/>
              <a:ext cx="32608" cy="551860"/>
            </a:xfrm>
            <a:custGeom>
              <a:avLst/>
              <a:gdLst/>
              <a:ahLst/>
              <a:cxnLst/>
              <a:rect l="l" t="t" r="r" b="b"/>
              <a:pathLst>
                <a:path w="32608" h="551860">
                  <a:moveTo>
                    <a:pt x="0" y="0"/>
                  </a:moveTo>
                  <a:lnTo>
                    <a:pt x="32608" y="0"/>
                  </a:lnTo>
                  <a:lnTo>
                    <a:pt x="32608" y="551860"/>
                  </a:lnTo>
                  <a:lnTo>
                    <a:pt x="0" y="551860"/>
                  </a:lnTo>
                  <a:close/>
                </a:path>
              </a:pathLst>
            </a:custGeom>
            <a:solidFill>
              <a:srgbClr val="FFFFFF"/>
            </a:solidFill>
          </p:spPr>
          <p:txBody>
            <a:bodyPr/>
            <a:lstStyle/>
            <a:p>
              <a:endParaRPr lang="uk-UA" dirty="0"/>
            </a:p>
          </p:txBody>
        </p:sp>
        <p:sp>
          <p:nvSpPr>
            <p:cNvPr id="7" name="TextBox 7"/>
            <p:cNvSpPr txBox="1"/>
            <p:nvPr/>
          </p:nvSpPr>
          <p:spPr>
            <a:xfrm>
              <a:off x="0" y="-38100"/>
              <a:ext cx="32608" cy="589960"/>
            </a:xfrm>
            <a:prstGeom prst="rect">
              <a:avLst/>
            </a:prstGeom>
          </p:spPr>
          <p:txBody>
            <a:bodyPr lIns="50800" tIns="50800" rIns="50800" bIns="50800" rtlCol="0" anchor="ctr"/>
            <a:lstStyle/>
            <a:p>
              <a:pPr algn="ctr">
                <a:lnSpc>
                  <a:spcPts val="2659"/>
                </a:lnSpc>
                <a:spcBef>
                  <a:spcPct val="0"/>
                </a:spcBef>
              </a:pPr>
              <a:endParaRPr dirty="0"/>
            </a:p>
          </p:txBody>
        </p:sp>
      </p:grpSp>
      <p:sp>
        <p:nvSpPr>
          <p:cNvPr id="8" name="Freeform 8"/>
          <p:cNvSpPr/>
          <p:nvPr/>
        </p:nvSpPr>
        <p:spPr>
          <a:xfrm rot="10735625">
            <a:off x="11171626" y="-998"/>
            <a:ext cx="2687928" cy="2452734"/>
          </a:xfrm>
          <a:custGeom>
            <a:avLst/>
            <a:gdLst/>
            <a:ahLst/>
            <a:cxnLst/>
            <a:rect l="l" t="t" r="r" b="b"/>
            <a:pathLst>
              <a:path w="2687928" h="2452734">
                <a:moveTo>
                  <a:pt x="0" y="0"/>
                </a:moveTo>
                <a:lnTo>
                  <a:pt x="2687928" y="0"/>
                </a:lnTo>
                <a:lnTo>
                  <a:pt x="2687928" y="2452734"/>
                </a:lnTo>
                <a:lnTo>
                  <a:pt x="0" y="2452734"/>
                </a:lnTo>
                <a:lnTo>
                  <a:pt x="0" y="0"/>
                </a:lnTo>
                <a:close/>
              </a:path>
            </a:pathLst>
          </a:custGeom>
          <a:blipFill>
            <a:blip r:embed="rId7"/>
            <a:stretch>
              <a:fillRect/>
            </a:stretch>
          </a:blipFill>
          <a:effectLst>
            <a:outerShdw blurRad="63500" sx="102000" sy="102000" algn="ctr" rotWithShape="0">
              <a:prstClr val="black">
                <a:alpha val="40000"/>
              </a:prstClr>
            </a:outerShdw>
          </a:effectLst>
        </p:spPr>
        <p:txBody>
          <a:bodyPr/>
          <a:lstStyle/>
          <a:p>
            <a:endParaRPr lang="uk-UA"/>
          </a:p>
        </p:txBody>
      </p:sp>
      <p:sp>
        <p:nvSpPr>
          <p:cNvPr id="9" name="Freeform 9"/>
          <p:cNvSpPr/>
          <p:nvPr/>
        </p:nvSpPr>
        <p:spPr>
          <a:xfrm rot="3240293">
            <a:off x="10491326" y="8564293"/>
            <a:ext cx="4048528" cy="2297539"/>
          </a:xfrm>
          <a:custGeom>
            <a:avLst/>
            <a:gdLst/>
            <a:ahLst/>
            <a:cxnLst/>
            <a:rect l="l" t="t" r="r" b="b"/>
            <a:pathLst>
              <a:path w="4048528" h="2297539">
                <a:moveTo>
                  <a:pt x="0" y="0"/>
                </a:moveTo>
                <a:lnTo>
                  <a:pt x="4048528" y="0"/>
                </a:lnTo>
                <a:lnTo>
                  <a:pt x="4048528" y="2297539"/>
                </a:lnTo>
                <a:lnTo>
                  <a:pt x="0" y="2297539"/>
                </a:lnTo>
                <a:lnTo>
                  <a:pt x="0" y="0"/>
                </a:lnTo>
                <a:close/>
              </a:path>
            </a:pathLst>
          </a:custGeom>
          <a:blipFill>
            <a:blip r:embed="rId8"/>
            <a:stretch>
              <a:fillRect/>
            </a:stretch>
          </a:blipFill>
          <a:effectLst>
            <a:outerShdw blurRad="63500" sx="102000" sy="102000" algn="ctr" rotWithShape="0">
              <a:prstClr val="black">
                <a:alpha val="40000"/>
              </a:prstClr>
            </a:outerShdw>
          </a:effectLst>
        </p:spPr>
        <p:txBody>
          <a:bodyPr/>
          <a:lstStyle/>
          <a:p>
            <a:endParaRPr lang="uk-UA"/>
          </a:p>
        </p:txBody>
      </p:sp>
      <p:sp>
        <p:nvSpPr>
          <p:cNvPr id="10" name="Freeform 10"/>
          <p:cNvSpPr/>
          <p:nvPr/>
        </p:nvSpPr>
        <p:spPr>
          <a:xfrm rot="-1011901" flipH="1">
            <a:off x="-2080889" y="8775241"/>
            <a:ext cx="4161777" cy="1758351"/>
          </a:xfrm>
          <a:custGeom>
            <a:avLst/>
            <a:gdLst/>
            <a:ahLst/>
            <a:cxnLst/>
            <a:rect l="l" t="t" r="r" b="b"/>
            <a:pathLst>
              <a:path w="4161777" h="1758351">
                <a:moveTo>
                  <a:pt x="4161776" y="0"/>
                </a:moveTo>
                <a:lnTo>
                  <a:pt x="0" y="0"/>
                </a:lnTo>
                <a:lnTo>
                  <a:pt x="0" y="1758350"/>
                </a:lnTo>
                <a:lnTo>
                  <a:pt x="4161776" y="1758350"/>
                </a:lnTo>
                <a:lnTo>
                  <a:pt x="4161776" y="0"/>
                </a:lnTo>
                <a:close/>
              </a:path>
            </a:pathLst>
          </a:custGeom>
          <a:blipFill>
            <a:blip r:embed="rId9"/>
            <a:stretch>
              <a:fillRect/>
            </a:stretch>
          </a:blipFill>
          <a:effectLst>
            <a:outerShdw blurRad="63500" sx="102000" sy="102000" algn="ctr" rotWithShape="0">
              <a:prstClr val="black">
                <a:alpha val="40000"/>
              </a:prstClr>
            </a:outerShdw>
          </a:effectLst>
        </p:spPr>
        <p:txBody>
          <a:bodyPr/>
          <a:lstStyle/>
          <a:p>
            <a:endParaRPr lang="uk-UA"/>
          </a:p>
        </p:txBody>
      </p:sp>
      <p:sp>
        <p:nvSpPr>
          <p:cNvPr id="15" name="TextBox 15"/>
          <p:cNvSpPr txBox="1"/>
          <p:nvPr/>
        </p:nvSpPr>
        <p:spPr>
          <a:xfrm>
            <a:off x="-4537051" y="378659"/>
            <a:ext cx="14023000" cy="2406428"/>
          </a:xfrm>
          <a:prstGeom prst="rect">
            <a:avLst/>
          </a:prstGeom>
        </p:spPr>
        <p:txBody>
          <a:bodyPr wrap="square" lIns="0" tIns="0" rIns="0" bIns="0" rtlCol="0" anchor="t">
            <a:spAutoFit/>
          </a:bodyPr>
          <a:lstStyle/>
          <a:p>
            <a:pPr algn="r">
              <a:lnSpc>
                <a:spcPts val="20871"/>
              </a:lnSpc>
            </a:pPr>
            <a:r>
              <a:rPr lang="uk-UA" sz="10300" dirty="0" err="1">
                <a:solidFill>
                  <a:srgbClr val="FFFFFF"/>
                </a:solidFill>
                <a:latin typeface="Nunito" pitchFamily="2" charset="-52"/>
                <a:cs typeface="Narkisim" panose="020E0502050101010101" pitchFamily="34" charset="-79"/>
              </a:rPr>
              <a:t>Біоіндикативні</a:t>
            </a:r>
            <a:endParaRPr lang="en-US" sz="10300" dirty="0">
              <a:solidFill>
                <a:srgbClr val="FFFFFF"/>
              </a:solidFill>
              <a:latin typeface="Nunito" pitchFamily="2" charset="-52"/>
              <a:cs typeface="Narkisim" panose="020E0502050101010101" pitchFamily="34" charset="-79"/>
            </a:endParaRPr>
          </a:p>
        </p:txBody>
      </p:sp>
      <p:sp>
        <p:nvSpPr>
          <p:cNvPr id="16" name="TextBox 16"/>
          <p:cNvSpPr txBox="1"/>
          <p:nvPr/>
        </p:nvSpPr>
        <p:spPr>
          <a:xfrm>
            <a:off x="-1008024" y="2535683"/>
            <a:ext cx="10464933" cy="829073"/>
          </a:xfrm>
          <a:prstGeom prst="rect">
            <a:avLst/>
          </a:prstGeom>
        </p:spPr>
        <p:txBody>
          <a:bodyPr wrap="square" lIns="0" tIns="0" rIns="0" bIns="0" rtlCol="0" anchor="t">
            <a:spAutoFit/>
          </a:bodyPr>
          <a:lstStyle/>
          <a:p>
            <a:pPr algn="r">
              <a:lnSpc>
                <a:spcPts val="6719"/>
              </a:lnSpc>
            </a:pPr>
            <a:r>
              <a:rPr lang="uk-UA" sz="4800" dirty="0">
                <a:solidFill>
                  <a:srgbClr val="939F87"/>
                </a:solidFill>
                <a:latin typeface="Nunito" pitchFamily="2" charset="-52"/>
              </a:rPr>
              <a:t>можливості </a:t>
            </a:r>
            <a:r>
              <a:rPr lang="en-US" sz="4800" dirty="0">
                <a:solidFill>
                  <a:srgbClr val="939F87"/>
                </a:solidFill>
                <a:latin typeface="Nunito" pitchFamily="2" charset="-52"/>
              </a:rPr>
              <a:t>c</a:t>
            </a:r>
            <a:r>
              <a:rPr lang="uk-UA" sz="4800" dirty="0" err="1">
                <a:solidFill>
                  <a:srgbClr val="939F87"/>
                </a:solidFill>
                <a:latin typeface="Nunito" pitchFamily="2" charset="-52"/>
              </a:rPr>
              <a:t>вітляко́вих</a:t>
            </a:r>
            <a:endParaRPr lang="uk-UA" sz="4800" dirty="0">
              <a:solidFill>
                <a:srgbClr val="939F87"/>
              </a:solidFill>
              <a:latin typeface="Nunito" pitchFamily="2" charset="-52"/>
            </a:endParaRPr>
          </a:p>
        </p:txBody>
      </p:sp>
      <p:sp>
        <p:nvSpPr>
          <p:cNvPr id="18" name="TextBox 18"/>
          <p:cNvSpPr txBox="1"/>
          <p:nvPr/>
        </p:nvSpPr>
        <p:spPr>
          <a:xfrm>
            <a:off x="378114" y="5073233"/>
            <a:ext cx="12730132" cy="2462213"/>
          </a:xfrm>
          <a:prstGeom prst="rect">
            <a:avLst/>
          </a:prstGeom>
        </p:spPr>
        <p:txBody>
          <a:bodyPr wrap="square" lIns="0" tIns="0" rIns="0" bIns="0" rtlCol="0" anchor="t">
            <a:spAutoFit/>
          </a:bodyPr>
          <a:lstStyle/>
          <a:p>
            <a:pPr>
              <a:spcBef>
                <a:spcPct val="0"/>
              </a:spcBef>
            </a:pPr>
            <a:r>
              <a:rPr lang="uk-UA" altLang="uk-UA" sz="3200" dirty="0" err="1">
                <a:solidFill>
                  <a:schemeClr val="bg1"/>
                </a:solidFill>
                <a:latin typeface="Nunito" pitchFamily="2" charset="-52"/>
              </a:rPr>
              <a:t>Туревич</a:t>
            </a:r>
            <a:r>
              <a:rPr lang="uk-UA" altLang="uk-UA" sz="3200" dirty="0">
                <a:solidFill>
                  <a:schemeClr val="bg1"/>
                </a:solidFill>
                <a:latin typeface="Nunito" pitchFamily="2" charset="-52"/>
              </a:rPr>
              <a:t> Дмитро</a:t>
            </a:r>
            <a:br>
              <a:rPr lang="uk-UA" altLang="uk-UA" sz="3200" dirty="0">
                <a:solidFill>
                  <a:schemeClr val="bg1"/>
                </a:solidFill>
                <a:latin typeface="Nunito" pitchFamily="2" charset="-52"/>
              </a:rPr>
            </a:br>
            <a:r>
              <a:rPr lang="uk-UA" altLang="uk-UA" sz="3200" dirty="0">
                <a:solidFill>
                  <a:schemeClr val="bg1"/>
                </a:solidFill>
                <a:latin typeface="Nunito" pitchFamily="2" charset="-52"/>
              </a:rPr>
              <a:t>учень 8-Б класу</a:t>
            </a:r>
            <a:br>
              <a:rPr lang="uk-UA" altLang="uk-UA" sz="3200" dirty="0">
                <a:solidFill>
                  <a:schemeClr val="bg1"/>
                </a:solidFill>
                <a:latin typeface="Nunito" pitchFamily="2" charset="-52"/>
              </a:rPr>
            </a:br>
            <a:r>
              <a:rPr lang="uk-UA" altLang="uk-UA" sz="3200" dirty="0">
                <a:solidFill>
                  <a:schemeClr val="bg1"/>
                </a:solidFill>
                <a:latin typeface="Nunito" pitchFamily="2" charset="-52"/>
              </a:rPr>
              <a:t>«Луцької гімназії №20</a:t>
            </a:r>
            <a:br>
              <a:rPr lang="uk-UA" altLang="uk-UA" sz="3200" dirty="0">
                <a:solidFill>
                  <a:schemeClr val="bg1"/>
                </a:solidFill>
                <a:latin typeface="Nunito" pitchFamily="2" charset="-52"/>
              </a:rPr>
            </a:br>
            <a:r>
              <a:rPr lang="uk-UA" sz="3200" dirty="0">
                <a:solidFill>
                  <a:schemeClr val="bg1"/>
                </a:solidFill>
                <a:latin typeface="Nunito" pitchFamily="2" charset="-52"/>
              </a:rPr>
              <a:t>Луцької міської ради»</a:t>
            </a:r>
            <a:br>
              <a:rPr lang="uk-UA" sz="3200" dirty="0">
                <a:solidFill>
                  <a:schemeClr val="bg1"/>
                </a:solidFill>
                <a:latin typeface="Nunito" pitchFamily="2" charset="-52"/>
              </a:rPr>
            </a:br>
            <a:r>
              <a:rPr lang="uk-UA" sz="3200" dirty="0">
                <a:solidFill>
                  <a:schemeClr val="bg1"/>
                </a:solidFill>
                <a:latin typeface="Nunito" pitchFamily="2" charset="-52"/>
              </a:rPr>
              <a:t>Керівники: Левченко Світлана Степанівна, Папко Неля Адамівна</a:t>
            </a:r>
            <a:endParaRPr lang="en-US" sz="3200" dirty="0">
              <a:solidFill>
                <a:schemeClr val="bg1"/>
              </a:solidFill>
              <a:latin typeface="Nunito" pitchFamily="2" charset="-52"/>
            </a:endParaRPr>
          </a:p>
        </p:txBody>
      </p:sp>
      <p:sp>
        <p:nvSpPr>
          <p:cNvPr id="27" name="TextBox 26">
            <a:extLst>
              <a:ext uri="{FF2B5EF4-FFF2-40B4-BE49-F238E27FC236}">
                <a16:creationId xmlns:a16="http://schemas.microsoft.com/office/drawing/2014/main" id="{0802AABA-DEC9-3E39-3337-81D2CBE8E50B}"/>
              </a:ext>
            </a:extLst>
          </p:cNvPr>
          <p:cNvSpPr txBox="1"/>
          <p:nvPr/>
        </p:nvSpPr>
        <p:spPr>
          <a:xfrm rot="3111233">
            <a:off x="12252030" y="12474803"/>
            <a:ext cx="12867127" cy="230832"/>
          </a:xfrm>
          <a:prstGeom prst="rect">
            <a:avLst/>
          </a:prstGeom>
          <a:noFill/>
        </p:spPr>
        <p:txBody>
          <a:bodyPr wrap="square" rtlCol="0">
            <a:spAutoFit/>
          </a:bodyPr>
          <a:lstStyle/>
          <a:p>
            <a:r>
              <a:rPr lang="uk-UA" sz="900" dirty="0" err="1">
                <a:hlinkClick r:id="rId6" tooltip="https://www.forestryimages.org/browse/detail.cfm?imgnum=5386115"/>
              </a:rPr>
              <a:t>Это</a:t>
            </a:r>
            <a:r>
              <a:rPr lang="uk-UA" sz="900" dirty="0">
                <a:hlinkClick r:id="rId6" tooltip="https://www.forestryimages.org/browse/detail.cfm?imgnum=5386115"/>
              </a:rPr>
              <a:t> </a:t>
            </a:r>
            <a:r>
              <a:rPr lang="uk-UA" sz="900" dirty="0" err="1">
                <a:hlinkClick r:id="rId6" tooltip="https://www.forestryimages.org/browse/detail.cfm?imgnum=5386115"/>
              </a:rPr>
              <a:t>изображение</a:t>
            </a:r>
            <a:r>
              <a:rPr lang="uk-UA" sz="900" dirty="0"/>
              <a:t>, автор: </a:t>
            </a:r>
            <a:r>
              <a:rPr lang="uk-UA" sz="900" dirty="0" err="1"/>
              <a:t>Неизвестный</a:t>
            </a:r>
            <a:r>
              <a:rPr lang="uk-UA" sz="900" dirty="0"/>
              <a:t> автор, </a:t>
            </a:r>
            <a:r>
              <a:rPr lang="uk-UA" sz="900" dirty="0" err="1"/>
              <a:t>лицензия</a:t>
            </a:r>
            <a:r>
              <a:rPr lang="uk-UA" sz="900" dirty="0"/>
              <a:t>: </a:t>
            </a:r>
            <a:r>
              <a:rPr lang="uk-UA" sz="900" dirty="0">
                <a:hlinkClick r:id="rId10" tooltip="https://creativecommons.org/licenses/by/3.0/"/>
              </a:rPr>
              <a:t>CC BY</a:t>
            </a:r>
            <a:endParaRPr lang="uk-UA" sz="9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Scale>
                                      <p:cBhvr>
                                        <p:cTn id="1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8"/>
                                        </p:tgtEl>
                                        <p:attrNameLst>
                                          <p:attrName>ppt_x</p:attrName>
                                          <p:attrName>ppt_y</p:attrName>
                                        </p:attrNameLst>
                                      </p:cBhvr>
                                    </p:animMotion>
                                    <p:animEffect transition="in" filter="fade">
                                      <p:cBhvr>
                                        <p:cTn id="19" dur="1000"/>
                                        <p:tgtEl>
                                          <p:spTgt spid="18"/>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par>
                                <p:cTn id="23" presetID="5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Scale>
                                      <p:cBhvr>
                                        <p:cTn id="2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5"/>
                                        </p:tgtEl>
                                        <p:attrNameLst>
                                          <p:attrName>ppt_x</p:attrName>
                                          <p:attrName>ppt_y</p:attrName>
                                        </p:attrNameLst>
                                      </p:cBhvr>
                                    </p:animMotion>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8">
            <a:extLst>
              <a:ext uri="{FF2B5EF4-FFF2-40B4-BE49-F238E27FC236}">
                <a16:creationId xmlns:a16="http://schemas.microsoft.com/office/drawing/2014/main" id="{460E09B7-4757-D24F-EF5F-CC4D1303AA11}"/>
              </a:ext>
            </a:extLst>
          </p:cNvPr>
          <p:cNvSpPr/>
          <p:nvPr/>
        </p:nvSpPr>
        <p:spPr>
          <a:xfrm>
            <a:off x="859510" y="3666062"/>
            <a:ext cx="4727435" cy="1859402"/>
          </a:xfrm>
          <a:prstGeom prst="roundRect">
            <a:avLst>
              <a:gd name="adj" fmla="val 10598"/>
            </a:avLst>
          </a:prstGeom>
          <a:solidFill>
            <a:srgbClr val="939F87"/>
          </a:solidFill>
          <a:ln/>
        </p:spPr>
        <p:txBody>
          <a:bodyPr/>
          <a:lstStyle/>
          <a:p>
            <a:endParaRPr lang="uk-UA">
              <a:solidFill>
                <a:schemeClr val="bg1"/>
              </a:solidFill>
              <a:latin typeface="Nunito" pitchFamily="2" charset="-52"/>
            </a:endParaRPr>
          </a:p>
        </p:txBody>
      </p:sp>
      <p:sp>
        <p:nvSpPr>
          <p:cNvPr id="18" name="Text 16">
            <a:extLst>
              <a:ext uri="{FF2B5EF4-FFF2-40B4-BE49-F238E27FC236}">
                <a16:creationId xmlns:a16="http://schemas.microsoft.com/office/drawing/2014/main" id="{EA779B8A-DE8C-FF54-1E76-C5F2DE217211}"/>
              </a:ext>
            </a:extLst>
          </p:cNvPr>
          <p:cNvSpPr/>
          <p:nvPr/>
        </p:nvSpPr>
        <p:spPr>
          <a:xfrm>
            <a:off x="8062158" y="7188172"/>
            <a:ext cx="4627369" cy="492592"/>
          </a:xfrm>
          <a:prstGeom prst="rect">
            <a:avLst/>
          </a:prstGeom>
          <a:noFill/>
          <a:ln/>
        </p:spPr>
        <p:txBody>
          <a:bodyPr wrap="none" rtlCol="0" anchor="t"/>
          <a:lstStyle/>
          <a:p>
            <a:pPr marL="0" indent="0" algn="l">
              <a:lnSpc>
                <a:spcPts val="2502"/>
              </a:lnSpc>
              <a:buNone/>
            </a:pPr>
            <a:r>
              <a:rPr lang="en-US" sz="3200" dirty="0">
                <a:solidFill>
                  <a:schemeClr val="bg1"/>
                </a:solidFill>
                <a:latin typeface="Nunito" pitchFamily="2" charset="-52"/>
                <a:ea typeface="Source Sans Pro" pitchFamily="34" charset="-122"/>
                <a:cs typeface="Source Sans Pro" pitchFamily="34" charset="-120"/>
              </a:rPr>
              <a:t>Вплив агрохімікатів на світляків</a:t>
            </a:r>
            <a:endParaRPr lang="en-US" sz="3200" dirty="0">
              <a:solidFill>
                <a:schemeClr val="bg1"/>
              </a:solidFill>
              <a:latin typeface="Nunito" pitchFamily="2" charset="-52"/>
            </a:endParaRPr>
          </a:p>
        </p:txBody>
      </p:sp>
      <p:sp>
        <p:nvSpPr>
          <p:cNvPr id="15" name="Shape 13">
            <a:extLst>
              <a:ext uri="{FF2B5EF4-FFF2-40B4-BE49-F238E27FC236}">
                <a16:creationId xmlns:a16="http://schemas.microsoft.com/office/drawing/2014/main" id="{7EDEF315-9FF1-E642-E267-5B6074994AF8}"/>
              </a:ext>
            </a:extLst>
          </p:cNvPr>
          <p:cNvSpPr/>
          <p:nvPr/>
        </p:nvSpPr>
        <p:spPr>
          <a:xfrm>
            <a:off x="832266" y="5890408"/>
            <a:ext cx="7091247" cy="1859402"/>
          </a:xfrm>
          <a:prstGeom prst="roundRect">
            <a:avLst>
              <a:gd name="adj" fmla="val 10598"/>
            </a:avLst>
          </a:prstGeom>
          <a:solidFill>
            <a:srgbClr val="939F87"/>
          </a:solidFill>
          <a:ln/>
        </p:spPr>
        <p:txBody>
          <a:bodyPr/>
          <a:lstStyle/>
          <a:p>
            <a:endParaRPr lang="uk-UA" dirty="0">
              <a:solidFill>
                <a:schemeClr val="bg1"/>
              </a:solidFill>
              <a:latin typeface="Nunito" pitchFamily="2" charset="-52"/>
            </a:endParaRPr>
          </a:p>
        </p:txBody>
      </p:sp>
      <p:sp>
        <p:nvSpPr>
          <p:cNvPr id="21" name="Shape 12">
            <a:extLst>
              <a:ext uri="{FF2B5EF4-FFF2-40B4-BE49-F238E27FC236}">
                <a16:creationId xmlns:a16="http://schemas.microsoft.com/office/drawing/2014/main" id="{4937BCB5-9634-FD26-91E3-D8647487C557}"/>
              </a:ext>
            </a:extLst>
          </p:cNvPr>
          <p:cNvSpPr/>
          <p:nvPr/>
        </p:nvSpPr>
        <p:spPr>
          <a:xfrm>
            <a:off x="2174930" y="3371174"/>
            <a:ext cx="13992658" cy="45719"/>
          </a:xfrm>
          <a:prstGeom prst="rect">
            <a:avLst/>
          </a:prstGeom>
          <a:solidFill>
            <a:srgbClr val="CACACD"/>
          </a:solidFill>
          <a:ln/>
        </p:spPr>
        <p:txBody>
          <a:bodyPr/>
          <a:lstStyle/>
          <a:p>
            <a:endParaRPr lang="uk-UA">
              <a:solidFill>
                <a:schemeClr val="bg1"/>
              </a:solidFill>
              <a:latin typeface="Nunito" pitchFamily="2" charset="-52"/>
            </a:endParaRPr>
          </a:p>
        </p:txBody>
      </p:sp>
      <p:sp>
        <p:nvSpPr>
          <p:cNvPr id="4" name="Text 2">
            <a:extLst>
              <a:ext uri="{FF2B5EF4-FFF2-40B4-BE49-F238E27FC236}">
                <a16:creationId xmlns:a16="http://schemas.microsoft.com/office/drawing/2014/main" id="{B4BF22E6-E24B-BFA1-568A-02F7C938BFD8}"/>
              </a:ext>
            </a:extLst>
          </p:cNvPr>
          <p:cNvSpPr/>
          <p:nvPr/>
        </p:nvSpPr>
        <p:spPr>
          <a:xfrm>
            <a:off x="378223" y="194435"/>
            <a:ext cx="14182678" cy="2052341"/>
          </a:xfrm>
          <a:prstGeom prst="rect">
            <a:avLst/>
          </a:prstGeom>
          <a:noFill/>
          <a:ln/>
        </p:spPr>
        <p:txBody>
          <a:bodyPr wrap="square" rtlCol="0" anchor="t"/>
          <a:lstStyle/>
          <a:p>
            <a:pPr marL="0" indent="0">
              <a:lnSpc>
                <a:spcPts val="5212"/>
              </a:lnSpc>
              <a:buNone/>
            </a:pPr>
            <a:r>
              <a:rPr lang="en-US" sz="4169" b="1" kern="0" spc="-42" dirty="0">
                <a:solidFill>
                  <a:schemeClr val="bg1"/>
                </a:solidFill>
                <a:latin typeface="Nunito" pitchFamily="2" charset="-52"/>
                <a:ea typeface="Montserrat" pitchFamily="34" charset="-122"/>
                <a:cs typeface="Montserrat" pitchFamily="34" charset="-120"/>
              </a:rPr>
              <a:t>Світляки як індикатори стану </a:t>
            </a:r>
            <a:r>
              <a:rPr lang="en-US" sz="4169" b="1" kern="0" spc="-42" dirty="0" err="1">
                <a:solidFill>
                  <a:schemeClr val="bg1"/>
                </a:solidFill>
                <a:latin typeface="Nunito" pitchFamily="2" charset="-52"/>
                <a:ea typeface="Montserrat" pitchFamily="34" charset="-122"/>
                <a:cs typeface="Montserrat" pitchFamily="34" charset="-120"/>
              </a:rPr>
              <a:t>наземних</a:t>
            </a:r>
            <a:r>
              <a:rPr lang="en-US" sz="4169" b="1" kern="0" spc="-42" dirty="0">
                <a:solidFill>
                  <a:schemeClr val="bg1"/>
                </a:solidFill>
                <a:latin typeface="Nunito" pitchFamily="2" charset="-52"/>
                <a:ea typeface="Montserrat" pitchFamily="34" charset="-122"/>
                <a:cs typeface="Montserrat" pitchFamily="34" charset="-120"/>
              </a:rPr>
              <a:t> </a:t>
            </a:r>
            <a:r>
              <a:rPr lang="en-US" sz="4169" b="1" kern="0" spc="-42" dirty="0" err="1">
                <a:solidFill>
                  <a:schemeClr val="bg1"/>
                </a:solidFill>
                <a:latin typeface="Nunito" pitchFamily="2" charset="-52"/>
                <a:ea typeface="Montserrat" pitchFamily="34" charset="-122"/>
                <a:cs typeface="Montserrat" pitchFamily="34" charset="-120"/>
              </a:rPr>
              <a:t>екосистем</a:t>
            </a:r>
            <a:r>
              <a:rPr lang="uk-UA" sz="4169" b="1" kern="0" spc="-42" dirty="0">
                <a:solidFill>
                  <a:schemeClr val="bg1"/>
                </a:solidFill>
                <a:latin typeface="Nunito" pitchFamily="2" charset="-52"/>
                <a:ea typeface="Montserrat" pitchFamily="34" charset="-122"/>
                <a:cs typeface="Montserrat" pitchFamily="34" charset="-120"/>
              </a:rPr>
              <a:t>:</a:t>
            </a:r>
            <a:endParaRPr lang="en-US" sz="4169" dirty="0">
              <a:solidFill>
                <a:schemeClr val="bg1"/>
              </a:solidFill>
              <a:latin typeface="Nunito" pitchFamily="2" charset="-52"/>
            </a:endParaRPr>
          </a:p>
        </p:txBody>
      </p:sp>
      <p:sp>
        <p:nvSpPr>
          <p:cNvPr id="5" name="Shape 3">
            <a:extLst>
              <a:ext uri="{FF2B5EF4-FFF2-40B4-BE49-F238E27FC236}">
                <a16:creationId xmlns:a16="http://schemas.microsoft.com/office/drawing/2014/main" id="{D0C57BD1-FD76-6FB5-079E-6FFB09CFE108}"/>
              </a:ext>
            </a:extLst>
          </p:cNvPr>
          <p:cNvSpPr/>
          <p:nvPr/>
        </p:nvSpPr>
        <p:spPr>
          <a:xfrm>
            <a:off x="838200" y="1555610"/>
            <a:ext cx="2363625" cy="1859402"/>
          </a:xfrm>
          <a:prstGeom prst="roundRect">
            <a:avLst>
              <a:gd name="adj" fmla="val 10598"/>
            </a:avLst>
          </a:prstGeom>
          <a:solidFill>
            <a:srgbClr val="939F87"/>
          </a:solidFill>
          <a:ln/>
        </p:spPr>
        <p:txBody>
          <a:bodyPr/>
          <a:lstStyle/>
          <a:p>
            <a:endParaRPr lang="uk-UA">
              <a:solidFill>
                <a:schemeClr val="bg1"/>
              </a:solidFill>
              <a:latin typeface="Nunito" pitchFamily="2" charset="-52"/>
            </a:endParaRPr>
          </a:p>
        </p:txBody>
      </p:sp>
      <p:sp>
        <p:nvSpPr>
          <p:cNvPr id="6" name="Text 4">
            <a:extLst>
              <a:ext uri="{FF2B5EF4-FFF2-40B4-BE49-F238E27FC236}">
                <a16:creationId xmlns:a16="http://schemas.microsoft.com/office/drawing/2014/main" id="{D2426E89-A514-2F26-9992-D3A4AAE5D390}"/>
              </a:ext>
            </a:extLst>
          </p:cNvPr>
          <p:cNvSpPr/>
          <p:nvPr/>
        </p:nvSpPr>
        <p:spPr>
          <a:xfrm>
            <a:off x="1126210" y="2474817"/>
            <a:ext cx="551378" cy="1160171"/>
          </a:xfrm>
          <a:prstGeom prst="rect">
            <a:avLst/>
          </a:prstGeom>
          <a:noFill/>
          <a:ln/>
        </p:spPr>
        <p:txBody>
          <a:bodyPr wrap="none" rtlCol="0" anchor="t"/>
          <a:lstStyle/>
          <a:p>
            <a:pPr marL="0" indent="0" algn="ctr">
              <a:lnSpc>
                <a:spcPts val="3336"/>
              </a:lnSpc>
              <a:buNone/>
            </a:pPr>
            <a:r>
              <a:rPr lang="en-US" sz="8800" b="1" dirty="0">
                <a:solidFill>
                  <a:schemeClr val="bg1"/>
                </a:solidFill>
                <a:latin typeface="Nunito" pitchFamily="2" charset="-52"/>
                <a:ea typeface="Montserrat" pitchFamily="34" charset="-122"/>
                <a:cs typeface="Montserrat" pitchFamily="34" charset="-120"/>
              </a:rPr>
              <a:t>1</a:t>
            </a:r>
            <a:endParaRPr lang="en-US" sz="8800" dirty="0">
              <a:solidFill>
                <a:schemeClr val="bg1"/>
              </a:solidFill>
              <a:latin typeface="Nunito" pitchFamily="2" charset="-52"/>
            </a:endParaRPr>
          </a:p>
        </p:txBody>
      </p:sp>
      <p:sp>
        <p:nvSpPr>
          <p:cNvPr id="7" name="Text 5">
            <a:extLst>
              <a:ext uri="{FF2B5EF4-FFF2-40B4-BE49-F238E27FC236}">
                <a16:creationId xmlns:a16="http://schemas.microsoft.com/office/drawing/2014/main" id="{481A8991-8DE3-69C4-7C19-60759763DDB1}"/>
              </a:ext>
            </a:extLst>
          </p:cNvPr>
          <p:cNvSpPr/>
          <p:nvPr/>
        </p:nvSpPr>
        <p:spPr>
          <a:xfrm>
            <a:off x="3489835" y="2073151"/>
            <a:ext cx="3760715" cy="513270"/>
          </a:xfrm>
          <a:prstGeom prst="rect">
            <a:avLst/>
          </a:prstGeom>
          <a:noFill/>
          <a:ln/>
        </p:spPr>
        <p:txBody>
          <a:bodyPr wrap="none" rtlCol="0" anchor="t"/>
          <a:lstStyle/>
          <a:p>
            <a:pPr marL="0" indent="0" algn="l">
              <a:lnSpc>
                <a:spcPts val="2606"/>
              </a:lnSpc>
              <a:buNone/>
            </a:pPr>
            <a:r>
              <a:rPr lang="en-US" sz="4000" b="1" kern="0" spc="-21" dirty="0">
                <a:solidFill>
                  <a:schemeClr val="bg1"/>
                </a:solidFill>
                <a:latin typeface="Nunito" pitchFamily="2" charset="-52"/>
                <a:ea typeface="Montserrat" pitchFamily="34" charset="-122"/>
                <a:cs typeface="Montserrat" pitchFamily="34" charset="-120"/>
              </a:rPr>
              <a:t>Ліси</a:t>
            </a:r>
            <a:endParaRPr lang="en-US" sz="4000" dirty="0">
              <a:solidFill>
                <a:schemeClr val="bg1"/>
              </a:solidFill>
              <a:latin typeface="Nunito" pitchFamily="2" charset="-52"/>
            </a:endParaRPr>
          </a:p>
        </p:txBody>
      </p:sp>
      <p:sp>
        <p:nvSpPr>
          <p:cNvPr id="8" name="Text 6">
            <a:extLst>
              <a:ext uri="{FF2B5EF4-FFF2-40B4-BE49-F238E27FC236}">
                <a16:creationId xmlns:a16="http://schemas.microsoft.com/office/drawing/2014/main" id="{E49E5E52-9AC3-7010-3E95-E18F56F1B51C}"/>
              </a:ext>
            </a:extLst>
          </p:cNvPr>
          <p:cNvSpPr/>
          <p:nvPr/>
        </p:nvSpPr>
        <p:spPr>
          <a:xfrm>
            <a:off x="3489835" y="2826628"/>
            <a:ext cx="3760719" cy="492592"/>
          </a:xfrm>
          <a:prstGeom prst="rect">
            <a:avLst/>
          </a:prstGeom>
          <a:noFill/>
          <a:ln/>
        </p:spPr>
        <p:txBody>
          <a:bodyPr wrap="none" rtlCol="0" anchor="t"/>
          <a:lstStyle/>
          <a:p>
            <a:pPr marL="0" indent="0" algn="l">
              <a:lnSpc>
                <a:spcPts val="2502"/>
              </a:lnSpc>
              <a:buNone/>
            </a:pPr>
            <a:r>
              <a:rPr lang="en-US" sz="3200" dirty="0">
                <a:solidFill>
                  <a:schemeClr val="bg1"/>
                </a:solidFill>
                <a:latin typeface="Nunito" pitchFamily="2" charset="-52"/>
                <a:ea typeface="Source Sans Pro" pitchFamily="34" charset="-122"/>
                <a:cs typeface="Source Sans Pro" pitchFamily="34" charset="-120"/>
              </a:rPr>
              <a:t>Оцінка стану лісових угідь</a:t>
            </a:r>
            <a:endParaRPr lang="en-US" sz="3200" dirty="0">
              <a:solidFill>
                <a:schemeClr val="bg1"/>
              </a:solidFill>
              <a:latin typeface="Nunito" pitchFamily="2" charset="-52"/>
            </a:endParaRPr>
          </a:p>
        </p:txBody>
      </p:sp>
      <p:sp>
        <p:nvSpPr>
          <p:cNvPr id="20" name="Shape 12">
            <a:extLst>
              <a:ext uri="{FF2B5EF4-FFF2-40B4-BE49-F238E27FC236}">
                <a16:creationId xmlns:a16="http://schemas.microsoft.com/office/drawing/2014/main" id="{D0698B61-A1BC-3B96-AC13-448285AE9D06}"/>
              </a:ext>
            </a:extLst>
          </p:cNvPr>
          <p:cNvSpPr/>
          <p:nvPr/>
        </p:nvSpPr>
        <p:spPr>
          <a:xfrm>
            <a:off x="2520368" y="5484210"/>
            <a:ext cx="13601499" cy="48839"/>
          </a:xfrm>
          <a:prstGeom prst="rect">
            <a:avLst/>
          </a:prstGeom>
          <a:solidFill>
            <a:srgbClr val="CACACD"/>
          </a:solidFill>
          <a:ln/>
        </p:spPr>
        <p:txBody>
          <a:bodyPr/>
          <a:lstStyle/>
          <a:p>
            <a:endParaRPr lang="uk-UA">
              <a:solidFill>
                <a:schemeClr val="bg1"/>
              </a:solidFill>
              <a:latin typeface="Nunito" pitchFamily="2" charset="-52"/>
            </a:endParaRPr>
          </a:p>
        </p:txBody>
      </p:sp>
      <p:sp>
        <p:nvSpPr>
          <p:cNvPr id="11" name="Text 9">
            <a:extLst>
              <a:ext uri="{FF2B5EF4-FFF2-40B4-BE49-F238E27FC236}">
                <a16:creationId xmlns:a16="http://schemas.microsoft.com/office/drawing/2014/main" id="{41EC2F83-B78A-7E9E-D3EF-42645869C348}"/>
              </a:ext>
            </a:extLst>
          </p:cNvPr>
          <p:cNvSpPr/>
          <p:nvPr/>
        </p:nvSpPr>
        <p:spPr>
          <a:xfrm>
            <a:off x="1053678" y="4606168"/>
            <a:ext cx="696442" cy="1438926"/>
          </a:xfrm>
          <a:prstGeom prst="rect">
            <a:avLst/>
          </a:prstGeom>
          <a:noFill/>
          <a:ln/>
        </p:spPr>
        <p:txBody>
          <a:bodyPr wrap="none" rtlCol="0" anchor="t"/>
          <a:lstStyle/>
          <a:p>
            <a:pPr marL="0" indent="0" algn="ctr">
              <a:lnSpc>
                <a:spcPts val="3336"/>
              </a:lnSpc>
              <a:buNone/>
            </a:pPr>
            <a:r>
              <a:rPr lang="en-US" sz="8800" b="1" dirty="0">
                <a:solidFill>
                  <a:schemeClr val="bg1"/>
                </a:solidFill>
                <a:latin typeface="Nunito" pitchFamily="2" charset="-52"/>
                <a:ea typeface="Montserrat" pitchFamily="34" charset="-122"/>
                <a:cs typeface="Montserrat" pitchFamily="34" charset="-120"/>
              </a:rPr>
              <a:t>2</a:t>
            </a:r>
            <a:endParaRPr lang="en-US" sz="8800" dirty="0">
              <a:solidFill>
                <a:schemeClr val="bg1"/>
              </a:solidFill>
              <a:latin typeface="Nunito" pitchFamily="2" charset="-52"/>
            </a:endParaRPr>
          </a:p>
        </p:txBody>
      </p:sp>
      <p:sp>
        <p:nvSpPr>
          <p:cNvPr id="12" name="Text 10">
            <a:extLst>
              <a:ext uri="{FF2B5EF4-FFF2-40B4-BE49-F238E27FC236}">
                <a16:creationId xmlns:a16="http://schemas.microsoft.com/office/drawing/2014/main" id="{40A0AE5F-E53A-AF88-3C0D-B90C4778875B}"/>
              </a:ext>
            </a:extLst>
          </p:cNvPr>
          <p:cNvSpPr/>
          <p:nvPr/>
        </p:nvSpPr>
        <p:spPr>
          <a:xfrm>
            <a:off x="5781113" y="4226229"/>
            <a:ext cx="4105419" cy="513270"/>
          </a:xfrm>
          <a:prstGeom prst="rect">
            <a:avLst/>
          </a:prstGeom>
          <a:noFill/>
          <a:ln/>
        </p:spPr>
        <p:txBody>
          <a:bodyPr wrap="none" rtlCol="0" anchor="t"/>
          <a:lstStyle/>
          <a:p>
            <a:pPr marL="0" indent="0" algn="l">
              <a:lnSpc>
                <a:spcPts val="2606"/>
              </a:lnSpc>
              <a:buNone/>
            </a:pPr>
            <a:r>
              <a:rPr lang="en-US" sz="4000" b="1" kern="0" spc="-21" dirty="0">
                <a:solidFill>
                  <a:schemeClr val="bg1"/>
                </a:solidFill>
                <a:latin typeface="Nunito" pitchFamily="2" charset="-52"/>
                <a:ea typeface="Montserrat" pitchFamily="34" charset="-122"/>
                <a:cs typeface="Montserrat" pitchFamily="34" charset="-120"/>
              </a:rPr>
              <a:t>Луки</a:t>
            </a:r>
            <a:endParaRPr lang="en-US" sz="4000" dirty="0">
              <a:solidFill>
                <a:schemeClr val="bg1"/>
              </a:solidFill>
              <a:latin typeface="Nunito" pitchFamily="2" charset="-52"/>
            </a:endParaRPr>
          </a:p>
        </p:txBody>
      </p:sp>
      <p:sp>
        <p:nvSpPr>
          <p:cNvPr id="13" name="Text 11">
            <a:extLst>
              <a:ext uri="{FF2B5EF4-FFF2-40B4-BE49-F238E27FC236}">
                <a16:creationId xmlns:a16="http://schemas.microsoft.com/office/drawing/2014/main" id="{701B641C-9F0B-2426-02D9-DD4A5331039A}"/>
              </a:ext>
            </a:extLst>
          </p:cNvPr>
          <p:cNvSpPr/>
          <p:nvPr/>
        </p:nvSpPr>
        <p:spPr>
          <a:xfrm>
            <a:off x="5781113" y="4942072"/>
            <a:ext cx="5066050" cy="492592"/>
          </a:xfrm>
          <a:prstGeom prst="rect">
            <a:avLst/>
          </a:prstGeom>
          <a:noFill/>
          <a:ln/>
        </p:spPr>
        <p:txBody>
          <a:bodyPr wrap="none" rtlCol="0" anchor="t"/>
          <a:lstStyle/>
          <a:p>
            <a:pPr marL="0" indent="0" algn="l">
              <a:lnSpc>
                <a:spcPts val="2502"/>
              </a:lnSpc>
              <a:buNone/>
            </a:pPr>
            <a:r>
              <a:rPr lang="en-US" sz="3200" dirty="0">
                <a:solidFill>
                  <a:schemeClr val="bg1"/>
                </a:solidFill>
                <a:latin typeface="Nunito" pitchFamily="2" charset="-52"/>
                <a:ea typeface="Source Sans Pro" pitchFamily="34" charset="-122"/>
                <a:cs typeface="Source Sans Pro" pitchFamily="34" charset="-120"/>
              </a:rPr>
              <a:t>Стеження за популяціями світляків</a:t>
            </a:r>
            <a:endParaRPr lang="en-US" sz="3200" dirty="0">
              <a:solidFill>
                <a:schemeClr val="bg1"/>
              </a:solidFill>
              <a:latin typeface="Nunito" pitchFamily="2" charset="-52"/>
            </a:endParaRPr>
          </a:p>
        </p:txBody>
      </p:sp>
      <p:sp>
        <p:nvSpPr>
          <p:cNvPr id="14" name="Shape 12">
            <a:extLst>
              <a:ext uri="{FF2B5EF4-FFF2-40B4-BE49-F238E27FC236}">
                <a16:creationId xmlns:a16="http://schemas.microsoft.com/office/drawing/2014/main" id="{59B8A8B2-F766-D139-95A7-107277203FC2}"/>
              </a:ext>
            </a:extLst>
          </p:cNvPr>
          <p:cNvSpPr/>
          <p:nvPr/>
        </p:nvSpPr>
        <p:spPr>
          <a:xfrm>
            <a:off x="2977477" y="7692208"/>
            <a:ext cx="13144298" cy="47197"/>
          </a:xfrm>
          <a:prstGeom prst="rect">
            <a:avLst/>
          </a:prstGeom>
          <a:solidFill>
            <a:srgbClr val="CACACD"/>
          </a:solidFill>
          <a:ln/>
        </p:spPr>
        <p:txBody>
          <a:bodyPr/>
          <a:lstStyle/>
          <a:p>
            <a:endParaRPr lang="uk-UA">
              <a:solidFill>
                <a:schemeClr val="bg1"/>
              </a:solidFill>
              <a:latin typeface="Nunito" pitchFamily="2" charset="-52"/>
            </a:endParaRPr>
          </a:p>
        </p:txBody>
      </p:sp>
      <p:sp>
        <p:nvSpPr>
          <p:cNvPr id="16" name="Text 14">
            <a:extLst>
              <a:ext uri="{FF2B5EF4-FFF2-40B4-BE49-F238E27FC236}">
                <a16:creationId xmlns:a16="http://schemas.microsoft.com/office/drawing/2014/main" id="{C26429BB-2865-E8E8-04FE-0975AE6D1AAD}"/>
              </a:ext>
            </a:extLst>
          </p:cNvPr>
          <p:cNvSpPr/>
          <p:nvPr/>
        </p:nvSpPr>
        <p:spPr>
          <a:xfrm>
            <a:off x="859510" y="6809704"/>
            <a:ext cx="1084778" cy="1859402"/>
          </a:xfrm>
          <a:prstGeom prst="rect">
            <a:avLst/>
          </a:prstGeom>
          <a:noFill/>
          <a:ln/>
        </p:spPr>
        <p:txBody>
          <a:bodyPr wrap="none" rtlCol="0" anchor="t"/>
          <a:lstStyle/>
          <a:p>
            <a:pPr marL="0" indent="0" algn="ctr">
              <a:lnSpc>
                <a:spcPts val="3336"/>
              </a:lnSpc>
              <a:buNone/>
            </a:pPr>
            <a:r>
              <a:rPr lang="en-US" sz="8800" b="1" dirty="0">
                <a:solidFill>
                  <a:schemeClr val="bg1"/>
                </a:solidFill>
                <a:latin typeface="Nunito" pitchFamily="2" charset="-52"/>
                <a:ea typeface="Montserrat" pitchFamily="34" charset="-122"/>
                <a:cs typeface="Montserrat" pitchFamily="34" charset="-120"/>
              </a:rPr>
              <a:t>3</a:t>
            </a:r>
            <a:endParaRPr lang="en-US" sz="8800" dirty="0">
              <a:solidFill>
                <a:schemeClr val="bg1"/>
              </a:solidFill>
              <a:latin typeface="Nunito" pitchFamily="2" charset="-52"/>
            </a:endParaRPr>
          </a:p>
        </p:txBody>
      </p:sp>
      <p:sp>
        <p:nvSpPr>
          <p:cNvPr id="17" name="Text 15">
            <a:extLst>
              <a:ext uri="{FF2B5EF4-FFF2-40B4-BE49-F238E27FC236}">
                <a16:creationId xmlns:a16="http://schemas.microsoft.com/office/drawing/2014/main" id="{4D658C4C-76C4-E23A-E5C3-2A25436A04C1}"/>
              </a:ext>
            </a:extLst>
          </p:cNvPr>
          <p:cNvSpPr/>
          <p:nvPr/>
        </p:nvSpPr>
        <p:spPr>
          <a:xfrm>
            <a:off x="8057423" y="6417795"/>
            <a:ext cx="4105419" cy="513270"/>
          </a:xfrm>
          <a:prstGeom prst="rect">
            <a:avLst/>
          </a:prstGeom>
          <a:noFill/>
          <a:ln/>
        </p:spPr>
        <p:txBody>
          <a:bodyPr wrap="none" rtlCol="0" anchor="t"/>
          <a:lstStyle/>
          <a:p>
            <a:pPr marL="0" indent="0" algn="l">
              <a:lnSpc>
                <a:spcPts val="2606"/>
              </a:lnSpc>
              <a:buNone/>
            </a:pPr>
            <a:r>
              <a:rPr lang="uk-UA" sz="4000" b="1" kern="0" spc="-21" dirty="0" err="1">
                <a:solidFill>
                  <a:schemeClr val="bg1"/>
                </a:solidFill>
                <a:latin typeface="Nunito" pitchFamily="2" charset="-52"/>
                <a:ea typeface="Montserrat" pitchFamily="34" charset="-122"/>
                <a:cs typeface="Montserrat" pitchFamily="34" charset="-120"/>
              </a:rPr>
              <a:t>Сільськогоспо́дарські</a:t>
            </a:r>
            <a:r>
              <a:rPr lang="uk-UA" sz="4000" b="1" kern="0" spc="-21" dirty="0">
                <a:solidFill>
                  <a:schemeClr val="bg1"/>
                </a:solidFill>
                <a:latin typeface="Nunito" pitchFamily="2" charset="-52"/>
                <a:ea typeface="Montserrat" pitchFamily="34" charset="-122"/>
                <a:cs typeface="Montserrat" pitchFamily="34" charset="-120"/>
              </a:rPr>
              <a:t> </a:t>
            </a:r>
            <a:r>
              <a:rPr lang="uk-UA" sz="4000" b="1" kern="0" spc="-21" dirty="0" err="1">
                <a:solidFill>
                  <a:schemeClr val="bg1"/>
                </a:solidFill>
                <a:latin typeface="Nunito" pitchFamily="2" charset="-52"/>
                <a:ea typeface="Montserrat" pitchFamily="34" charset="-122"/>
                <a:cs typeface="Montserrat" pitchFamily="34" charset="-120"/>
              </a:rPr>
              <a:t>угі́ддя</a:t>
            </a:r>
            <a:endParaRPr lang="en-US" sz="4000" dirty="0">
              <a:solidFill>
                <a:schemeClr val="bg1"/>
              </a:solidFill>
              <a:latin typeface="Nunito" pitchFamily="2" charset="-52"/>
            </a:endParaRPr>
          </a:p>
        </p:txBody>
      </p:sp>
      <p:sp>
        <p:nvSpPr>
          <p:cNvPr id="19" name="Text 17">
            <a:extLst>
              <a:ext uri="{FF2B5EF4-FFF2-40B4-BE49-F238E27FC236}">
                <a16:creationId xmlns:a16="http://schemas.microsoft.com/office/drawing/2014/main" id="{4F397E10-2D3C-3DD0-F03F-24AA58744339}"/>
              </a:ext>
            </a:extLst>
          </p:cNvPr>
          <p:cNvSpPr/>
          <p:nvPr/>
        </p:nvSpPr>
        <p:spPr>
          <a:xfrm>
            <a:off x="832266" y="8316635"/>
            <a:ext cx="14182677" cy="1970365"/>
          </a:xfrm>
          <a:prstGeom prst="rect">
            <a:avLst/>
          </a:prstGeom>
          <a:noFill/>
          <a:ln/>
        </p:spPr>
        <p:txBody>
          <a:bodyPr wrap="square" rtlCol="0" anchor="t"/>
          <a:lstStyle/>
          <a:p>
            <a:pPr marL="0" indent="0">
              <a:lnSpc>
                <a:spcPts val="2502"/>
              </a:lnSpc>
              <a:buNone/>
            </a:pPr>
            <a:r>
              <a:rPr lang="en-US" sz="1668" dirty="0">
                <a:solidFill>
                  <a:schemeClr val="bg1"/>
                </a:solidFill>
                <a:latin typeface="Nunito" pitchFamily="2" charset="-52"/>
                <a:ea typeface="Source Sans Pro" pitchFamily="34" charset="-122"/>
                <a:cs typeface="Source Sans Pro" pitchFamily="34" charset="-120"/>
              </a:rPr>
              <a:t>Світляки є чутливими індикаторами стану наземних екосистем. Їхня наявність та чисельність відображають загальний екологічний стан середовища існування. Спостереження за світлінками можуть надати цінну інформацію про ступінь забруднення, застосування пестицидів та інші фактори, що впливають на природні наземні угруповання.</a:t>
            </a:r>
            <a:endParaRPr lang="en-US" sz="1668" dirty="0">
              <a:solidFill>
                <a:schemeClr val="bg1"/>
              </a:solidFill>
              <a:latin typeface="Nunito" pitchFamily="2" charset="-52"/>
            </a:endParaRPr>
          </a:p>
        </p:txBody>
      </p:sp>
    </p:spTree>
    <p:extLst>
      <p:ext uri="{BB962C8B-B14F-4D97-AF65-F5344CB8AC3E}">
        <p14:creationId xmlns:p14="http://schemas.microsoft.com/office/powerpoint/2010/main" val="1950080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0-#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0-#ppt_w/2"/>
                                          </p:val>
                                        </p:tav>
                                        <p:tav tm="100000">
                                          <p:val>
                                            <p:strVal val="#ppt_x"/>
                                          </p:val>
                                        </p:tav>
                                      </p:tavLst>
                                    </p:anim>
                                    <p:anim calcmode="lin" valueType="num">
                                      <p:cBhvr additive="base">
                                        <p:cTn id="59" dur="500" fill="hold"/>
                                        <p:tgtEl>
                                          <p:spTgt spid="5"/>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0-#ppt_w/2"/>
                                          </p:val>
                                        </p:tav>
                                        <p:tav tm="100000">
                                          <p:val>
                                            <p:strVal val="#ppt_x"/>
                                          </p:val>
                                        </p:tav>
                                      </p:tavLst>
                                    </p:anim>
                                    <p:anim calcmode="lin" valueType="num">
                                      <p:cBhvr additive="base">
                                        <p:cTn id="63" dur="500" fill="hold"/>
                                        <p:tgtEl>
                                          <p:spTgt spid="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0-#ppt_w/2"/>
                                          </p:val>
                                        </p:tav>
                                        <p:tav tm="100000">
                                          <p:val>
                                            <p:strVal val="#ppt_x"/>
                                          </p:val>
                                        </p:tav>
                                      </p:tavLst>
                                    </p:anim>
                                    <p:anim calcmode="lin" valueType="num">
                                      <p:cBhvr additive="base">
                                        <p:cTn id="67" dur="500" fill="hold"/>
                                        <p:tgtEl>
                                          <p:spTgt spid="6"/>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500" fill="hold"/>
                                        <p:tgtEl>
                                          <p:spTgt spid="8"/>
                                        </p:tgtEl>
                                        <p:attrNameLst>
                                          <p:attrName>ppt_x</p:attrName>
                                        </p:attrNameLst>
                                      </p:cBhvr>
                                      <p:tavLst>
                                        <p:tav tm="0">
                                          <p:val>
                                            <p:strVal val="0-#ppt_w/2"/>
                                          </p:val>
                                        </p:tav>
                                        <p:tav tm="100000">
                                          <p:val>
                                            <p:strVal val="#ppt_x"/>
                                          </p:val>
                                        </p:tav>
                                      </p:tavLst>
                                    </p:anim>
                                    <p:anim calcmode="lin" valueType="num">
                                      <p:cBhvr additive="base">
                                        <p:cTn id="71" dur="500" fill="hold"/>
                                        <p:tgtEl>
                                          <p:spTgt spid="8"/>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0-#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1000"/>
                                        <p:tgtEl>
                                          <p:spTgt spid="19"/>
                                        </p:tgtEl>
                                      </p:cBhvr>
                                    </p:animEffect>
                                    <p:anim calcmode="lin" valueType="num">
                                      <p:cBhvr>
                                        <p:cTn id="81" dur="1000" fill="hold"/>
                                        <p:tgtEl>
                                          <p:spTgt spid="19"/>
                                        </p:tgtEl>
                                        <p:attrNameLst>
                                          <p:attrName>ppt_x</p:attrName>
                                        </p:attrNameLst>
                                      </p:cBhvr>
                                      <p:tavLst>
                                        <p:tav tm="0">
                                          <p:val>
                                            <p:strVal val="#ppt_x"/>
                                          </p:val>
                                        </p:tav>
                                        <p:tav tm="100000">
                                          <p:val>
                                            <p:strVal val="#ppt_x"/>
                                          </p:val>
                                        </p:tav>
                                      </p:tavLst>
                                    </p:anim>
                                    <p:anim calcmode="lin" valueType="num">
                                      <p:cBhvr>
                                        <p:cTn id="8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5" grpId="0" animBg="1"/>
      <p:bldP spid="21" grpId="0" animBg="1"/>
      <p:bldP spid="4" grpId="0" animBg="1"/>
      <p:bldP spid="5" grpId="0" animBg="1"/>
      <p:bldP spid="6" grpId="0" animBg="1"/>
      <p:bldP spid="7" grpId="0" animBg="1"/>
      <p:bldP spid="8" grpId="0" animBg="1"/>
      <p:bldP spid="20" grpId="0" animBg="1"/>
      <p:bldP spid="11" grpId="0" animBg="1"/>
      <p:bldP spid="12" grpId="0" animBg="1"/>
      <p:bldP spid="13" grpId="0" animBg="1"/>
      <p:bldP spid="14" grpId="0" animBg="1"/>
      <p:bldP spid="16"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3976879">
            <a:off x="14193086" y="6689243"/>
            <a:ext cx="4916054" cy="5417140"/>
          </a:xfrm>
          <a:custGeom>
            <a:avLst/>
            <a:gdLst/>
            <a:ahLst/>
            <a:cxnLst/>
            <a:rect l="l" t="t" r="r" b="b"/>
            <a:pathLst>
              <a:path w="3684198" h="4059723">
                <a:moveTo>
                  <a:pt x="0" y="0"/>
                </a:moveTo>
                <a:lnTo>
                  <a:pt x="3684198" y="0"/>
                </a:lnTo>
                <a:lnTo>
                  <a:pt x="3684198" y="4059722"/>
                </a:lnTo>
                <a:lnTo>
                  <a:pt x="0" y="4059722"/>
                </a:lnTo>
                <a:lnTo>
                  <a:pt x="0" y="0"/>
                </a:lnTo>
                <a:close/>
              </a:path>
            </a:pathLst>
          </a:custGeom>
          <a:blipFill>
            <a:blip r:embed="rId2"/>
            <a:stretch>
              <a:fillRect/>
            </a:stretch>
          </a:blipFill>
        </p:spPr>
        <p:txBody>
          <a:bodyPr/>
          <a:lstStyle/>
          <a:p>
            <a:endParaRPr lang="uk-UA"/>
          </a:p>
        </p:txBody>
      </p:sp>
      <p:grpSp>
        <p:nvGrpSpPr>
          <p:cNvPr id="41" name="Группа 40">
            <a:extLst>
              <a:ext uri="{FF2B5EF4-FFF2-40B4-BE49-F238E27FC236}">
                <a16:creationId xmlns:a16="http://schemas.microsoft.com/office/drawing/2014/main" id="{32F6078C-B99B-510E-C67C-A833EE98A3EC}"/>
              </a:ext>
            </a:extLst>
          </p:cNvPr>
          <p:cNvGrpSpPr/>
          <p:nvPr/>
        </p:nvGrpSpPr>
        <p:grpSpPr>
          <a:xfrm>
            <a:off x="9819983" y="3742448"/>
            <a:ext cx="7376297" cy="3182184"/>
            <a:chOff x="10569159" y="2972944"/>
            <a:chExt cx="7376297" cy="3182184"/>
          </a:xfrm>
        </p:grpSpPr>
        <p:sp>
          <p:nvSpPr>
            <p:cNvPr id="37" name="Text 9">
              <a:extLst>
                <a:ext uri="{FF2B5EF4-FFF2-40B4-BE49-F238E27FC236}">
                  <a16:creationId xmlns:a16="http://schemas.microsoft.com/office/drawing/2014/main" id="{C9A657A4-C694-ECD5-ED6C-26692F5A33CA}"/>
                </a:ext>
              </a:extLst>
            </p:cNvPr>
            <p:cNvSpPr/>
            <p:nvPr/>
          </p:nvSpPr>
          <p:spPr>
            <a:xfrm>
              <a:off x="10591799" y="2972944"/>
              <a:ext cx="7353657" cy="694373"/>
            </a:xfrm>
            <a:prstGeom prst="rect">
              <a:avLst/>
            </a:prstGeom>
            <a:noFill/>
            <a:ln/>
          </p:spPr>
          <p:txBody>
            <a:bodyPr wrap="square" rtlCol="0" anchor="t"/>
            <a:lstStyle/>
            <a:p>
              <a:pPr marL="0" indent="0">
                <a:buNone/>
              </a:pPr>
              <a:r>
                <a:rPr lang="en-US" sz="3600" b="1" i="1" u="sng" dirty="0">
                  <a:solidFill>
                    <a:schemeClr val="bg1"/>
                  </a:solidFill>
                  <a:latin typeface="Nunito" pitchFamily="2" charset="-52"/>
                  <a:ea typeface="Libre Baskerville" pitchFamily="34" charset="-122"/>
                  <a:cs typeface="Libre Baskerville" pitchFamily="34" charset="-120"/>
                </a:rPr>
                <a:t>Доступність збору і аналізу</a:t>
              </a:r>
              <a:endParaRPr lang="en-US" sz="3600" b="1" i="1" u="sng" dirty="0">
                <a:solidFill>
                  <a:schemeClr val="bg1"/>
                </a:solidFill>
                <a:latin typeface="Nunito" pitchFamily="2" charset="-52"/>
              </a:endParaRPr>
            </a:p>
          </p:txBody>
        </p:sp>
        <p:sp>
          <p:nvSpPr>
            <p:cNvPr id="38" name="Text 10">
              <a:extLst>
                <a:ext uri="{FF2B5EF4-FFF2-40B4-BE49-F238E27FC236}">
                  <a16:creationId xmlns:a16="http://schemas.microsoft.com/office/drawing/2014/main" id="{58C2CB75-7625-C9E0-0E6E-EBFF7DCA52D6}"/>
                </a:ext>
              </a:extLst>
            </p:cNvPr>
            <p:cNvSpPr/>
            <p:nvPr/>
          </p:nvSpPr>
          <p:spPr>
            <a:xfrm>
              <a:off x="10569159" y="3667317"/>
              <a:ext cx="6285964" cy="2487811"/>
            </a:xfrm>
            <a:prstGeom prst="rect">
              <a:avLst/>
            </a:prstGeom>
            <a:noFill/>
            <a:ln/>
          </p:spPr>
          <p:txBody>
            <a:bodyPr wrap="square" rtlCol="0" anchor="t"/>
            <a:lstStyle/>
            <a:p>
              <a:pPr marL="0" indent="0">
                <a:buNone/>
              </a:pPr>
              <a:r>
                <a:rPr lang="en-US" sz="3200" dirty="0">
                  <a:solidFill>
                    <a:schemeClr val="bg1"/>
                  </a:solidFill>
                  <a:latin typeface="Nunito" pitchFamily="2" charset="-52"/>
                  <a:ea typeface="Open Sans" pitchFamily="34" charset="-122"/>
                  <a:cs typeface="Open Sans" pitchFamily="34" charset="-120"/>
                </a:rPr>
                <a:t>Члениcтоногих порівняно легко зібрати та ідентифікувати, що полегшує моніторинг стану довкілля.</a:t>
              </a:r>
              <a:endParaRPr lang="en-US" sz="3200" dirty="0">
                <a:solidFill>
                  <a:schemeClr val="bg1"/>
                </a:solidFill>
                <a:latin typeface="Nunito" pitchFamily="2" charset="-52"/>
              </a:endParaRPr>
            </a:p>
          </p:txBody>
        </p:sp>
      </p:grpSp>
      <p:sp>
        <p:nvSpPr>
          <p:cNvPr id="19" name="TextBox 19"/>
          <p:cNvSpPr txBox="1"/>
          <p:nvPr/>
        </p:nvSpPr>
        <p:spPr>
          <a:xfrm>
            <a:off x="437983" y="1183422"/>
            <a:ext cx="17926050" cy="2031325"/>
          </a:xfrm>
          <a:prstGeom prst="rect">
            <a:avLst/>
          </a:prstGeom>
        </p:spPr>
        <p:txBody>
          <a:bodyPr wrap="square" lIns="0" tIns="0" rIns="0" bIns="0" rtlCol="0" anchor="t">
            <a:spAutoFit/>
          </a:bodyPr>
          <a:lstStyle/>
          <a:p>
            <a:pPr marL="0" indent="0">
              <a:buNone/>
            </a:pPr>
            <a:r>
              <a:rPr lang="en-US" sz="6600" dirty="0" err="1">
                <a:solidFill>
                  <a:schemeClr val="bg1"/>
                </a:solidFill>
                <a:latin typeface="Nunito" pitchFamily="2" charset="-52"/>
                <a:ea typeface="Libre Baskerville" pitchFamily="34" charset="-122"/>
                <a:cs typeface="Libre Baskerville" pitchFamily="34" charset="-120"/>
              </a:rPr>
              <a:t>Особливості</a:t>
            </a:r>
            <a:r>
              <a:rPr lang="en-US" sz="6600" dirty="0">
                <a:solidFill>
                  <a:schemeClr val="bg1"/>
                </a:solidFill>
                <a:latin typeface="Nunito" pitchFamily="2" charset="-52"/>
                <a:ea typeface="Libre Baskerville" pitchFamily="34" charset="-122"/>
                <a:cs typeface="Libre Baskerville" pitchFamily="34" charset="-120"/>
              </a:rPr>
              <a:t> </a:t>
            </a:r>
            <a:r>
              <a:rPr lang="en-US" sz="6600" dirty="0" err="1">
                <a:solidFill>
                  <a:schemeClr val="bg1"/>
                </a:solidFill>
                <a:latin typeface="Nunito" pitchFamily="2" charset="-52"/>
                <a:ea typeface="Libre Baskerville" pitchFamily="34" charset="-122"/>
                <a:cs typeface="Libre Baskerville" pitchFamily="34" charset="-120"/>
              </a:rPr>
              <a:t>застосування</a:t>
            </a:r>
            <a:r>
              <a:rPr lang="en-US" sz="6600" dirty="0">
                <a:solidFill>
                  <a:schemeClr val="bg1"/>
                </a:solidFill>
                <a:latin typeface="Nunito" pitchFamily="2" charset="-52"/>
                <a:ea typeface="Libre Baskerville" pitchFamily="34" charset="-122"/>
                <a:cs typeface="Libre Baskerville" pitchFamily="34" charset="-120"/>
              </a:rPr>
              <a:t> </a:t>
            </a:r>
            <a:r>
              <a:rPr lang="en-US" sz="6600" dirty="0" err="1">
                <a:solidFill>
                  <a:schemeClr val="bg1"/>
                </a:solidFill>
                <a:latin typeface="Nunito" pitchFamily="2" charset="-52"/>
                <a:ea typeface="Libre Baskerville" pitchFamily="34" charset="-122"/>
                <a:cs typeface="Libre Baskerville" pitchFamily="34" charset="-120"/>
              </a:rPr>
              <a:t>членистоногих</a:t>
            </a:r>
            <a:r>
              <a:rPr lang="en-US" sz="6600" dirty="0">
                <a:solidFill>
                  <a:schemeClr val="bg1"/>
                </a:solidFill>
                <a:latin typeface="Nunito" pitchFamily="2" charset="-52"/>
                <a:ea typeface="Libre Baskerville" pitchFamily="34" charset="-122"/>
                <a:cs typeface="Libre Baskerville" pitchFamily="34" charset="-120"/>
              </a:rPr>
              <a:t> у </a:t>
            </a:r>
            <a:r>
              <a:rPr lang="en-US" sz="6600" dirty="0" err="1">
                <a:solidFill>
                  <a:schemeClr val="bg1"/>
                </a:solidFill>
                <a:latin typeface="Nunito" pitchFamily="2" charset="-52"/>
                <a:ea typeface="Libre Baskerville" pitchFamily="34" charset="-122"/>
                <a:cs typeface="Libre Baskerville" pitchFamily="34" charset="-120"/>
              </a:rPr>
              <a:t>біоіндикації</a:t>
            </a:r>
            <a:endParaRPr lang="en-US" sz="6600" dirty="0">
              <a:solidFill>
                <a:schemeClr val="bg1"/>
              </a:solidFill>
              <a:latin typeface="Nunito" pitchFamily="2" charset="-52"/>
            </a:endParaRPr>
          </a:p>
        </p:txBody>
      </p:sp>
      <p:sp>
        <p:nvSpPr>
          <p:cNvPr id="26" name="Text 2">
            <a:extLst>
              <a:ext uri="{FF2B5EF4-FFF2-40B4-BE49-F238E27FC236}">
                <a16:creationId xmlns:a16="http://schemas.microsoft.com/office/drawing/2014/main" id="{2324128A-3114-4228-70BF-1C5DF6A9AF43}"/>
              </a:ext>
            </a:extLst>
          </p:cNvPr>
          <p:cNvSpPr/>
          <p:nvPr/>
        </p:nvSpPr>
        <p:spPr>
          <a:xfrm>
            <a:off x="2114026" y="1548289"/>
            <a:ext cx="10554414" cy="1388745"/>
          </a:xfrm>
          <a:prstGeom prst="rect">
            <a:avLst/>
          </a:prstGeom>
          <a:noFill/>
          <a:ln/>
        </p:spPr>
        <p:txBody>
          <a:bodyPr wrap="square" rtlCol="0" anchor="t"/>
          <a:lstStyle/>
          <a:p>
            <a:pPr marL="0" indent="0">
              <a:lnSpc>
                <a:spcPts val="5468"/>
              </a:lnSpc>
              <a:buNone/>
            </a:pPr>
            <a:endParaRPr lang="en-US" sz="4374" dirty="0"/>
          </a:p>
        </p:txBody>
      </p:sp>
      <p:grpSp>
        <p:nvGrpSpPr>
          <p:cNvPr id="40" name="Группа 39">
            <a:extLst>
              <a:ext uri="{FF2B5EF4-FFF2-40B4-BE49-F238E27FC236}">
                <a16:creationId xmlns:a16="http://schemas.microsoft.com/office/drawing/2014/main" id="{9CC1A278-2ECA-A9E9-400E-46547B4CF954}"/>
              </a:ext>
            </a:extLst>
          </p:cNvPr>
          <p:cNvGrpSpPr/>
          <p:nvPr/>
        </p:nvGrpSpPr>
        <p:grpSpPr>
          <a:xfrm>
            <a:off x="9557000" y="3828633"/>
            <a:ext cx="8816737" cy="4182857"/>
            <a:chOff x="5810429" y="1534699"/>
            <a:chExt cx="8816737" cy="4182857"/>
          </a:xfrm>
        </p:grpSpPr>
        <p:sp>
          <p:nvSpPr>
            <p:cNvPr id="36" name="Text 8">
              <a:extLst>
                <a:ext uri="{FF2B5EF4-FFF2-40B4-BE49-F238E27FC236}">
                  <a16:creationId xmlns:a16="http://schemas.microsoft.com/office/drawing/2014/main" id="{D2A01F3E-1387-3A17-678C-8A61DDC4EC8E}"/>
                </a:ext>
              </a:extLst>
            </p:cNvPr>
            <p:cNvSpPr/>
            <p:nvPr/>
          </p:nvSpPr>
          <p:spPr>
            <a:xfrm>
              <a:off x="5810429" y="2163540"/>
              <a:ext cx="6438900" cy="3554016"/>
            </a:xfrm>
            <a:prstGeom prst="rect">
              <a:avLst/>
            </a:prstGeom>
            <a:noFill/>
            <a:ln/>
          </p:spPr>
          <p:txBody>
            <a:bodyPr wrap="square" rtlCol="0" anchor="t"/>
            <a:lstStyle/>
            <a:p>
              <a:pPr marL="0" indent="0">
                <a:buNone/>
              </a:pPr>
              <a:r>
                <a:rPr lang="en-US" sz="3200" dirty="0">
                  <a:solidFill>
                    <a:schemeClr val="bg1"/>
                  </a:solidFill>
                  <a:latin typeface="Nunito" pitchFamily="2" charset="-52"/>
                  <a:ea typeface="Open Sans" pitchFamily="34" charset="-122"/>
                  <a:cs typeface="Open Sans" pitchFamily="34" charset="-120"/>
                </a:rPr>
                <a:t>Членистоногі можна знайти практично в усіх середовищах існування, від ґрунту до водойм, що дозволяє оцінювати різноманітні екосистеми.</a:t>
              </a:r>
              <a:endParaRPr lang="en-US" sz="3200" dirty="0">
                <a:solidFill>
                  <a:schemeClr val="bg1"/>
                </a:solidFill>
                <a:latin typeface="Nunito" pitchFamily="2" charset="-52"/>
              </a:endParaRPr>
            </a:p>
          </p:txBody>
        </p:sp>
        <p:sp>
          <p:nvSpPr>
            <p:cNvPr id="27" name="Text 3">
              <a:extLst>
                <a:ext uri="{FF2B5EF4-FFF2-40B4-BE49-F238E27FC236}">
                  <a16:creationId xmlns:a16="http://schemas.microsoft.com/office/drawing/2014/main" id="{3C9099A0-65D0-7679-ED0A-171C07BF2078}"/>
                </a:ext>
              </a:extLst>
            </p:cNvPr>
            <p:cNvSpPr/>
            <p:nvPr/>
          </p:nvSpPr>
          <p:spPr>
            <a:xfrm>
              <a:off x="5810429" y="1534699"/>
              <a:ext cx="8816737" cy="694373"/>
            </a:xfrm>
            <a:prstGeom prst="rect">
              <a:avLst/>
            </a:prstGeom>
            <a:noFill/>
            <a:ln/>
          </p:spPr>
          <p:txBody>
            <a:bodyPr wrap="square" rtlCol="0" anchor="t"/>
            <a:lstStyle/>
            <a:p>
              <a:pPr marL="0" indent="0">
                <a:buNone/>
              </a:pPr>
              <a:r>
                <a:rPr lang="en-US" sz="3600" b="1" i="1" u="sng" dirty="0">
                  <a:solidFill>
                    <a:schemeClr val="bg1"/>
                  </a:solidFill>
                  <a:latin typeface="Nunito" pitchFamily="2" charset="-52"/>
                  <a:ea typeface="Libre Baskerville" pitchFamily="34" charset="-122"/>
                  <a:cs typeface="Libre Baskerville" pitchFamily="34" charset="-120"/>
                </a:rPr>
                <a:t>Різноманітність видів</a:t>
              </a:r>
              <a:endParaRPr lang="en-US" sz="3600" b="1" i="1" u="sng" dirty="0">
                <a:solidFill>
                  <a:schemeClr val="bg1"/>
                </a:solidFill>
                <a:latin typeface="Nunito" pitchFamily="2" charset="-52"/>
              </a:endParaRPr>
            </a:p>
          </p:txBody>
        </p:sp>
      </p:grpSp>
      <p:grpSp>
        <p:nvGrpSpPr>
          <p:cNvPr id="39" name="Группа 38">
            <a:extLst>
              <a:ext uri="{FF2B5EF4-FFF2-40B4-BE49-F238E27FC236}">
                <a16:creationId xmlns:a16="http://schemas.microsoft.com/office/drawing/2014/main" id="{1C7F5976-951E-EC21-4337-EC526A936969}"/>
              </a:ext>
            </a:extLst>
          </p:cNvPr>
          <p:cNvGrpSpPr/>
          <p:nvPr/>
        </p:nvGrpSpPr>
        <p:grpSpPr>
          <a:xfrm>
            <a:off x="1837979" y="3828633"/>
            <a:ext cx="11106507" cy="4243611"/>
            <a:chOff x="1270602" y="2995954"/>
            <a:chExt cx="11106507" cy="4243611"/>
          </a:xfrm>
        </p:grpSpPr>
        <p:sp>
          <p:nvSpPr>
            <p:cNvPr id="35" name="Text 7">
              <a:extLst>
                <a:ext uri="{FF2B5EF4-FFF2-40B4-BE49-F238E27FC236}">
                  <a16:creationId xmlns:a16="http://schemas.microsoft.com/office/drawing/2014/main" id="{E2B2C082-962F-58DD-D5BF-28EA51CDCA52}"/>
                </a:ext>
              </a:extLst>
            </p:cNvPr>
            <p:cNvSpPr/>
            <p:nvPr/>
          </p:nvSpPr>
          <p:spPr>
            <a:xfrm>
              <a:off x="1328109" y="2995954"/>
              <a:ext cx="11049000" cy="1041559"/>
            </a:xfrm>
            <a:prstGeom prst="rect">
              <a:avLst/>
            </a:prstGeom>
            <a:noFill/>
            <a:ln/>
          </p:spPr>
          <p:txBody>
            <a:bodyPr wrap="square" rtlCol="0" anchor="t"/>
            <a:lstStyle/>
            <a:p>
              <a:pPr marL="0" indent="0">
                <a:buNone/>
              </a:pPr>
              <a:r>
                <a:rPr lang="en-US" sz="3600" b="1" i="1" u="sng" dirty="0">
                  <a:solidFill>
                    <a:schemeClr val="bg1"/>
                  </a:solidFill>
                  <a:latin typeface="Nunito" pitchFamily="2" charset="-52"/>
                  <a:ea typeface="Libre Baskerville" pitchFamily="34" charset="-122"/>
                  <a:cs typeface="Libre Baskerville" pitchFamily="34" charset="-120"/>
                </a:rPr>
                <a:t>Різні середовища існування</a:t>
              </a:r>
              <a:endParaRPr lang="en-US" sz="3600" b="1" i="1" u="sng" dirty="0">
                <a:solidFill>
                  <a:schemeClr val="bg1"/>
                </a:solidFill>
                <a:latin typeface="Nunito" pitchFamily="2" charset="-52"/>
              </a:endParaRPr>
            </a:p>
          </p:txBody>
        </p:sp>
        <p:sp>
          <p:nvSpPr>
            <p:cNvPr id="28" name="Text 4">
              <a:extLst>
                <a:ext uri="{FF2B5EF4-FFF2-40B4-BE49-F238E27FC236}">
                  <a16:creationId xmlns:a16="http://schemas.microsoft.com/office/drawing/2014/main" id="{088A5F6C-0D34-0F8C-59B1-835EECC1770A}"/>
                </a:ext>
              </a:extLst>
            </p:cNvPr>
            <p:cNvSpPr/>
            <p:nvPr/>
          </p:nvSpPr>
          <p:spPr>
            <a:xfrm>
              <a:off x="1270602" y="3685549"/>
              <a:ext cx="5582007" cy="3554016"/>
            </a:xfrm>
            <a:prstGeom prst="rect">
              <a:avLst/>
            </a:prstGeom>
            <a:noFill/>
            <a:ln/>
          </p:spPr>
          <p:txBody>
            <a:bodyPr wrap="square" rtlCol="0" anchor="t"/>
            <a:lstStyle/>
            <a:p>
              <a:pPr marL="0" indent="0">
                <a:buNone/>
              </a:pPr>
              <a:r>
                <a:rPr lang="en-US" sz="3200" dirty="0">
                  <a:solidFill>
                    <a:schemeClr val="bg1"/>
                  </a:solidFill>
                  <a:latin typeface="Nunito" pitchFamily="2" charset="-52"/>
                  <a:ea typeface="Open Sans" pitchFamily="34" charset="-122"/>
                  <a:cs typeface="Open Sans" pitchFamily="34" charset="-120"/>
                </a:rPr>
                <a:t>Члениcтоногі представлені величезною кількістю видів, що дозволяє досліджувати різні екосистеми та виявляти навіть найменші зміни в довкіллі.</a:t>
              </a:r>
              <a:endParaRPr lang="en-US" sz="3200" dirty="0">
                <a:solidFill>
                  <a:schemeClr val="bg1"/>
                </a:solidFill>
                <a:latin typeface="Nunito" pitchFamily="2" charset="-52"/>
              </a:endParaRPr>
            </a:p>
          </p:txBody>
        </p:sp>
      </p:grpSp>
      <p:grpSp>
        <p:nvGrpSpPr>
          <p:cNvPr id="42" name="Группа 41">
            <a:extLst>
              <a:ext uri="{FF2B5EF4-FFF2-40B4-BE49-F238E27FC236}">
                <a16:creationId xmlns:a16="http://schemas.microsoft.com/office/drawing/2014/main" id="{25F2A9AA-6B4D-8ED0-7372-652C8CAE6522}"/>
              </a:ext>
            </a:extLst>
          </p:cNvPr>
          <p:cNvGrpSpPr/>
          <p:nvPr/>
        </p:nvGrpSpPr>
        <p:grpSpPr>
          <a:xfrm>
            <a:off x="1606731" y="3757354"/>
            <a:ext cx="8816737" cy="4142345"/>
            <a:chOff x="3561993" y="6773185"/>
            <a:chExt cx="8816737" cy="4142345"/>
          </a:xfrm>
        </p:grpSpPr>
        <p:sp>
          <p:nvSpPr>
            <p:cNvPr id="29" name="Text 5">
              <a:extLst>
                <a:ext uri="{FF2B5EF4-FFF2-40B4-BE49-F238E27FC236}">
                  <a16:creationId xmlns:a16="http://schemas.microsoft.com/office/drawing/2014/main" id="{6E64D4C4-9772-4BB5-42DC-4CE57F75D053}"/>
                </a:ext>
              </a:extLst>
            </p:cNvPr>
            <p:cNvSpPr/>
            <p:nvPr/>
          </p:nvSpPr>
          <p:spPr>
            <a:xfrm>
              <a:off x="3561993" y="6773185"/>
              <a:ext cx="8816737" cy="694373"/>
            </a:xfrm>
            <a:prstGeom prst="rect">
              <a:avLst/>
            </a:prstGeom>
            <a:noFill/>
            <a:ln/>
          </p:spPr>
          <p:txBody>
            <a:bodyPr wrap="square" rtlCol="0" anchor="t"/>
            <a:lstStyle/>
            <a:p>
              <a:pPr marL="0" indent="0">
                <a:buNone/>
              </a:pPr>
              <a:r>
                <a:rPr lang="en-US" sz="3600" b="1" i="1" u="sng" dirty="0">
                  <a:solidFill>
                    <a:schemeClr val="bg1"/>
                  </a:solidFill>
                  <a:latin typeface="Nunito" pitchFamily="2" charset="-52"/>
                  <a:ea typeface="Libre Baskerville" pitchFamily="34" charset="-122"/>
                  <a:cs typeface="Libre Baskerville" pitchFamily="34" charset="-120"/>
                </a:rPr>
                <a:t>Чутливість до забруднення</a:t>
              </a:r>
              <a:endParaRPr lang="en-US" sz="3600" b="1" i="1" u="sng" dirty="0">
                <a:solidFill>
                  <a:schemeClr val="bg1"/>
                </a:solidFill>
                <a:latin typeface="Nunito" pitchFamily="2" charset="-52"/>
              </a:endParaRPr>
            </a:p>
          </p:txBody>
        </p:sp>
        <p:sp>
          <p:nvSpPr>
            <p:cNvPr id="30" name="Text 6">
              <a:extLst>
                <a:ext uri="{FF2B5EF4-FFF2-40B4-BE49-F238E27FC236}">
                  <a16:creationId xmlns:a16="http://schemas.microsoft.com/office/drawing/2014/main" id="{4C6FF381-4E17-C3EE-E073-5EAB7806DEC3}"/>
                </a:ext>
              </a:extLst>
            </p:cNvPr>
            <p:cNvSpPr/>
            <p:nvPr/>
          </p:nvSpPr>
          <p:spPr>
            <a:xfrm>
              <a:off x="3561993" y="7361514"/>
              <a:ext cx="5582007" cy="3554016"/>
            </a:xfrm>
            <a:prstGeom prst="rect">
              <a:avLst/>
            </a:prstGeom>
            <a:noFill/>
            <a:ln/>
          </p:spPr>
          <p:txBody>
            <a:bodyPr wrap="square" rtlCol="0" anchor="t"/>
            <a:lstStyle/>
            <a:p>
              <a:pPr marL="0" indent="0">
                <a:buNone/>
              </a:pPr>
              <a:r>
                <a:rPr lang="en-US" sz="3200" dirty="0">
                  <a:solidFill>
                    <a:schemeClr val="bg1"/>
                  </a:solidFill>
                  <a:latin typeface="Nunito" pitchFamily="2" charset="-52"/>
                  <a:ea typeface="Open Sans" pitchFamily="34" charset="-122"/>
                  <a:cs typeface="Open Sans" pitchFamily="34" charset="-120"/>
                </a:rPr>
                <a:t>Представники цього типу тварин реагують на найменші зміни в навколишньому середовищі, що робить їх незамінними індикаторами стану екосистем.</a:t>
              </a:r>
              <a:endParaRPr lang="en-US" sz="3200" dirty="0">
                <a:solidFill>
                  <a:schemeClr val="bg1"/>
                </a:solidFill>
                <a:latin typeface="Nunito" pitchFamily="2" charset="-52"/>
              </a:endParaRPr>
            </a:p>
          </p:txBody>
        </p:sp>
      </p:grpSp>
    </p:spTree>
    <p:extLst>
      <p:ext uri="{BB962C8B-B14F-4D97-AF65-F5344CB8AC3E}">
        <p14:creationId xmlns:p14="http://schemas.microsoft.com/office/powerpoint/2010/main" val="478469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xit" presetSubtype="0" fill="hold" nodeType="clickEffect">
                                  <p:stCondLst>
                                    <p:cond delay="0"/>
                                  </p:stCondLst>
                                  <p:childTnLst>
                                    <p:animEffect transition="out" filter="fade">
                                      <p:cBhvr>
                                        <p:cTn id="18" dur="1000"/>
                                        <p:tgtEl>
                                          <p:spTgt spid="41"/>
                                        </p:tgtEl>
                                      </p:cBhvr>
                                    </p:animEffect>
                                    <p:anim calcmode="lin" valueType="num">
                                      <p:cBhvr>
                                        <p:cTn id="19" dur="1000"/>
                                        <p:tgtEl>
                                          <p:spTgt spid="41"/>
                                        </p:tgtEl>
                                        <p:attrNameLst>
                                          <p:attrName>ppt_x</p:attrName>
                                        </p:attrNameLst>
                                      </p:cBhvr>
                                      <p:tavLst>
                                        <p:tav tm="0">
                                          <p:val>
                                            <p:strVal val="ppt_x"/>
                                          </p:val>
                                        </p:tav>
                                        <p:tav tm="100000">
                                          <p:val>
                                            <p:strVal val="ppt_x"/>
                                          </p:val>
                                        </p:tav>
                                      </p:tavLst>
                                    </p:anim>
                                    <p:anim calcmode="lin" valueType="num">
                                      <p:cBhvr>
                                        <p:cTn id="20" dur="1000"/>
                                        <p:tgtEl>
                                          <p:spTgt spid="41"/>
                                        </p:tgtEl>
                                        <p:attrNameLst>
                                          <p:attrName>ppt_y</p:attrName>
                                        </p:attrNameLst>
                                      </p:cBhvr>
                                      <p:tavLst>
                                        <p:tav tm="0">
                                          <p:val>
                                            <p:strVal val="ppt_y"/>
                                          </p:val>
                                        </p:tav>
                                        <p:tav tm="100000">
                                          <p:val>
                                            <p:strVal val="ppt_y-.1"/>
                                          </p:val>
                                        </p:tav>
                                      </p:tavLst>
                                    </p:anim>
                                    <p:set>
                                      <p:cBhvr>
                                        <p:cTn id="21" dur="1" fill="hold">
                                          <p:stCondLst>
                                            <p:cond delay="999"/>
                                          </p:stCondLst>
                                        </p:cTn>
                                        <p:tgtEl>
                                          <p:spTgt spid="41"/>
                                        </p:tgtEl>
                                        <p:attrNameLst>
                                          <p:attrName>style.visibility</p:attrName>
                                        </p:attrNameLst>
                                      </p:cBhvr>
                                      <p:to>
                                        <p:strVal val="hidden"/>
                                      </p:to>
                                    </p:set>
                                  </p:childTnLst>
                                </p:cTn>
                              </p:par>
                              <p:par>
                                <p:cTn id="22" presetID="47" presetClass="exit" presetSubtype="0" fill="hold" nodeType="withEffect">
                                  <p:stCondLst>
                                    <p:cond delay="0"/>
                                  </p:stCondLst>
                                  <p:childTnLst>
                                    <p:animEffect transition="out" filter="fade">
                                      <p:cBhvr>
                                        <p:cTn id="23" dur="1000"/>
                                        <p:tgtEl>
                                          <p:spTgt spid="39"/>
                                        </p:tgtEl>
                                      </p:cBhvr>
                                    </p:animEffect>
                                    <p:anim calcmode="lin" valueType="num">
                                      <p:cBhvr>
                                        <p:cTn id="24" dur="1000"/>
                                        <p:tgtEl>
                                          <p:spTgt spid="39"/>
                                        </p:tgtEl>
                                        <p:attrNameLst>
                                          <p:attrName>ppt_x</p:attrName>
                                        </p:attrNameLst>
                                      </p:cBhvr>
                                      <p:tavLst>
                                        <p:tav tm="0">
                                          <p:val>
                                            <p:strVal val="ppt_x"/>
                                          </p:val>
                                        </p:tav>
                                        <p:tav tm="100000">
                                          <p:val>
                                            <p:strVal val="ppt_x"/>
                                          </p:val>
                                        </p:tav>
                                      </p:tavLst>
                                    </p:anim>
                                    <p:anim calcmode="lin" valueType="num">
                                      <p:cBhvr>
                                        <p:cTn id="25" dur="1000"/>
                                        <p:tgtEl>
                                          <p:spTgt spid="39"/>
                                        </p:tgtEl>
                                        <p:attrNameLst>
                                          <p:attrName>ppt_y</p:attrName>
                                        </p:attrNameLst>
                                      </p:cBhvr>
                                      <p:tavLst>
                                        <p:tav tm="0">
                                          <p:val>
                                            <p:strVal val="ppt_y"/>
                                          </p:val>
                                        </p:tav>
                                        <p:tav tm="100000">
                                          <p:val>
                                            <p:strVal val="ppt_y-.1"/>
                                          </p:val>
                                        </p:tav>
                                      </p:tavLst>
                                    </p:anim>
                                    <p:set>
                                      <p:cBhvr>
                                        <p:cTn id="26" dur="1" fill="hold">
                                          <p:stCondLst>
                                            <p:cond delay="999"/>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42021">
            <a:off x="10856795" y="-283288"/>
            <a:ext cx="7365333" cy="8533333"/>
          </a:xfrm>
          <a:custGeom>
            <a:avLst/>
            <a:gdLst/>
            <a:ahLst/>
            <a:cxnLst/>
            <a:rect l="l" t="t" r="r" b="b"/>
            <a:pathLst>
              <a:path w="7365333" h="8533333">
                <a:moveTo>
                  <a:pt x="0" y="0"/>
                </a:moveTo>
                <a:lnTo>
                  <a:pt x="7365333" y="0"/>
                </a:lnTo>
                <a:lnTo>
                  <a:pt x="7365333" y="8533333"/>
                </a:lnTo>
                <a:lnTo>
                  <a:pt x="0" y="85333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uk-UA"/>
          </a:p>
        </p:txBody>
      </p:sp>
      <p:sp>
        <p:nvSpPr>
          <p:cNvPr id="3" name="Freeform 3"/>
          <p:cNvSpPr/>
          <p:nvPr/>
        </p:nvSpPr>
        <p:spPr>
          <a:xfrm rot="1121790">
            <a:off x="10630054" y="2994170"/>
            <a:ext cx="3927127" cy="4710198"/>
          </a:xfrm>
          <a:custGeom>
            <a:avLst/>
            <a:gdLst/>
            <a:ahLst/>
            <a:cxnLst/>
            <a:rect l="l" t="t" r="r" b="b"/>
            <a:pathLst>
              <a:path w="3927127" h="4710198">
                <a:moveTo>
                  <a:pt x="0" y="0"/>
                </a:moveTo>
                <a:lnTo>
                  <a:pt x="3927127" y="0"/>
                </a:lnTo>
                <a:lnTo>
                  <a:pt x="3927127" y="4710197"/>
                </a:lnTo>
                <a:lnTo>
                  <a:pt x="0" y="4710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uk-UA"/>
          </a:p>
        </p:txBody>
      </p:sp>
      <p:grpSp>
        <p:nvGrpSpPr>
          <p:cNvPr id="4" name="Group 4"/>
          <p:cNvGrpSpPr/>
          <p:nvPr/>
        </p:nvGrpSpPr>
        <p:grpSpPr>
          <a:xfrm rot="1095972">
            <a:off x="10979627" y="3186027"/>
            <a:ext cx="3497853" cy="3533279"/>
            <a:chOff x="0" y="0"/>
            <a:chExt cx="4663804" cy="4711038"/>
          </a:xfrm>
        </p:grpSpPr>
        <p:pic>
          <p:nvPicPr>
            <p:cNvPr id="5" name="Picture 5"/>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7323" r="17323"/>
            <a:stretch/>
          </p:blipFill>
          <p:spPr>
            <a:xfrm>
              <a:off x="0" y="0"/>
              <a:ext cx="4663804" cy="4711038"/>
            </a:xfrm>
            <a:prstGeom prst="rect">
              <a:avLst/>
            </a:prstGeom>
          </p:spPr>
        </p:pic>
      </p:grpSp>
      <p:sp>
        <p:nvSpPr>
          <p:cNvPr id="6" name="Freeform 6"/>
          <p:cNvSpPr/>
          <p:nvPr/>
        </p:nvSpPr>
        <p:spPr>
          <a:xfrm rot="506795">
            <a:off x="13667289" y="3248052"/>
            <a:ext cx="3978815" cy="4772192"/>
          </a:xfrm>
          <a:custGeom>
            <a:avLst/>
            <a:gdLst/>
            <a:ahLst/>
            <a:cxnLst/>
            <a:rect l="l" t="t" r="r" b="b"/>
            <a:pathLst>
              <a:path w="3978815" h="4772192">
                <a:moveTo>
                  <a:pt x="0" y="0"/>
                </a:moveTo>
                <a:lnTo>
                  <a:pt x="3978816" y="0"/>
                </a:lnTo>
                <a:lnTo>
                  <a:pt x="3978816" y="4772192"/>
                </a:lnTo>
                <a:lnTo>
                  <a:pt x="0" y="4772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uk-UA"/>
          </a:p>
        </p:txBody>
      </p:sp>
      <p:grpSp>
        <p:nvGrpSpPr>
          <p:cNvPr id="7" name="Group 7"/>
          <p:cNvGrpSpPr/>
          <p:nvPr/>
        </p:nvGrpSpPr>
        <p:grpSpPr>
          <a:xfrm rot="482668">
            <a:off x="13963984" y="3462197"/>
            <a:ext cx="3528367" cy="3564102"/>
            <a:chOff x="0" y="0"/>
            <a:chExt cx="4704489" cy="4752136"/>
          </a:xfrm>
        </p:grpSpPr>
        <p:pic>
          <p:nvPicPr>
            <p:cNvPr id="8" name="Picture 8"/>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9014" r="19014"/>
            <a:stretch/>
          </p:blipFill>
          <p:spPr>
            <a:xfrm>
              <a:off x="0" y="0"/>
              <a:ext cx="4704489" cy="4752136"/>
            </a:xfrm>
            <a:prstGeom prst="rect">
              <a:avLst/>
            </a:prstGeom>
          </p:spPr>
        </p:pic>
      </p:grpSp>
      <p:sp>
        <p:nvSpPr>
          <p:cNvPr id="22" name="Freeform 22"/>
          <p:cNvSpPr/>
          <p:nvPr/>
        </p:nvSpPr>
        <p:spPr>
          <a:xfrm>
            <a:off x="13011576" y="7178455"/>
            <a:ext cx="1097333" cy="1222655"/>
          </a:xfrm>
          <a:custGeom>
            <a:avLst/>
            <a:gdLst/>
            <a:ahLst/>
            <a:cxnLst/>
            <a:rect l="l" t="t" r="r" b="b"/>
            <a:pathLst>
              <a:path w="1097333" h="1222655">
                <a:moveTo>
                  <a:pt x="0" y="0"/>
                </a:moveTo>
                <a:lnTo>
                  <a:pt x="1097333" y="0"/>
                </a:lnTo>
                <a:lnTo>
                  <a:pt x="1097333" y="1222655"/>
                </a:lnTo>
                <a:lnTo>
                  <a:pt x="0" y="1222655"/>
                </a:lnTo>
                <a:lnTo>
                  <a:pt x="0" y="0"/>
                </a:lnTo>
                <a:close/>
              </a:path>
            </a:pathLst>
          </a:custGeom>
          <a:blipFill>
            <a:blip r:embed="rId10"/>
            <a:stretch>
              <a:fillRect/>
            </a:stretch>
          </a:blipFill>
        </p:spPr>
        <p:txBody>
          <a:bodyPr/>
          <a:lstStyle/>
          <a:p>
            <a:endParaRPr lang="uk-UA"/>
          </a:p>
        </p:txBody>
      </p:sp>
      <p:sp>
        <p:nvSpPr>
          <p:cNvPr id="23" name="Freeform 23"/>
          <p:cNvSpPr/>
          <p:nvPr/>
        </p:nvSpPr>
        <p:spPr>
          <a:xfrm rot="2103562">
            <a:off x="10705611" y="2294881"/>
            <a:ext cx="1413236" cy="745482"/>
          </a:xfrm>
          <a:custGeom>
            <a:avLst/>
            <a:gdLst/>
            <a:ahLst/>
            <a:cxnLst/>
            <a:rect l="l" t="t" r="r" b="b"/>
            <a:pathLst>
              <a:path w="1413236" h="745482">
                <a:moveTo>
                  <a:pt x="0" y="0"/>
                </a:moveTo>
                <a:lnTo>
                  <a:pt x="1413237" y="0"/>
                </a:lnTo>
                <a:lnTo>
                  <a:pt x="1413237" y="745482"/>
                </a:lnTo>
                <a:lnTo>
                  <a:pt x="0" y="745482"/>
                </a:lnTo>
                <a:lnTo>
                  <a:pt x="0" y="0"/>
                </a:lnTo>
                <a:close/>
              </a:path>
            </a:pathLst>
          </a:custGeom>
          <a:blipFill>
            <a:blip r:embed="rId11"/>
            <a:stretch>
              <a:fillRect/>
            </a:stretch>
          </a:blipFill>
        </p:spPr>
        <p:txBody>
          <a:bodyPr/>
          <a:lstStyle/>
          <a:p>
            <a:endParaRPr lang="uk-UA"/>
          </a:p>
        </p:txBody>
      </p:sp>
      <p:sp>
        <p:nvSpPr>
          <p:cNvPr id="24" name="Freeform 24"/>
          <p:cNvSpPr/>
          <p:nvPr/>
        </p:nvSpPr>
        <p:spPr>
          <a:xfrm rot="2376932">
            <a:off x="14401767" y="6962591"/>
            <a:ext cx="7772469" cy="4410876"/>
          </a:xfrm>
          <a:custGeom>
            <a:avLst/>
            <a:gdLst/>
            <a:ahLst/>
            <a:cxnLst/>
            <a:rect l="l" t="t" r="r" b="b"/>
            <a:pathLst>
              <a:path w="7772469" h="4410876">
                <a:moveTo>
                  <a:pt x="0" y="0"/>
                </a:moveTo>
                <a:lnTo>
                  <a:pt x="7772469" y="0"/>
                </a:lnTo>
                <a:lnTo>
                  <a:pt x="7772469" y="4410876"/>
                </a:lnTo>
                <a:lnTo>
                  <a:pt x="0" y="4410876"/>
                </a:lnTo>
                <a:lnTo>
                  <a:pt x="0" y="0"/>
                </a:lnTo>
                <a:close/>
              </a:path>
            </a:pathLst>
          </a:custGeom>
          <a:blipFill>
            <a:blip r:embed="rId12"/>
            <a:stretch>
              <a:fillRect/>
            </a:stretch>
          </a:blipFill>
        </p:spPr>
        <p:txBody>
          <a:bodyPr/>
          <a:lstStyle/>
          <a:p>
            <a:endParaRPr lang="uk-UA" dirty="0"/>
          </a:p>
        </p:txBody>
      </p:sp>
      <p:sp>
        <p:nvSpPr>
          <p:cNvPr id="34" name="TextBox 33">
            <a:extLst>
              <a:ext uri="{FF2B5EF4-FFF2-40B4-BE49-F238E27FC236}">
                <a16:creationId xmlns:a16="http://schemas.microsoft.com/office/drawing/2014/main" id="{F372AD54-61A7-8B9A-EEA3-1438B051BAB5}"/>
              </a:ext>
            </a:extLst>
          </p:cNvPr>
          <p:cNvSpPr txBox="1"/>
          <p:nvPr/>
        </p:nvSpPr>
        <p:spPr>
          <a:xfrm rot="1163699">
            <a:off x="10272316" y="6616490"/>
            <a:ext cx="3497853" cy="230832"/>
          </a:xfrm>
          <a:prstGeom prst="rect">
            <a:avLst/>
          </a:prstGeom>
          <a:noFill/>
        </p:spPr>
        <p:txBody>
          <a:bodyPr wrap="square" rtlCol="0">
            <a:spAutoFit/>
          </a:bodyPr>
          <a:lstStyle/>
          <a:p>
            <a:r>
              <a:rPr lang="uk-UA" sz="900" dirty="0" err="1">
                <a:hlinkClick r:id="rId7" tooltip="https://www.forestryimages.org/browse/detail.cfm?imgnum=5512176"/>
              </a:rPr>
              <a:t>Это</a:t>
            </a:r>
            <a:r>
              <a:rPr lang="uk-UA" sz="900" dirty="0">
                <a:hlinkClick r:id="rId7" tooltip="https://www.forestryimages.org/browse/detail.cfm?imgnum=5512176"/>
              </a:rPr>
              <a:t> </a:t>
            </a:r>
            <a:r>
              <a:rPr lang="uk-UA" sz="900" dirty="0" err="1">
                <a:hlinkClick r:id="rId7" tooltip="https://www.forestryimages.org/browse/detail.cfm?imgnum=5512176"/>
              </a:rPr>
              <a:t>изображение</a:t>
            </a:r>
            <a:r>
              <a:rPr lang="uk-UA" sz="900" dirty="0"/>
              <a:t>, автор: </a:t>
            </a:r>
            <a:r>
              <a:rPr lang="uk-UA" sz="900" dirty="0" err="1"/>
              <a:t>Неизвестный</a:t>
            </a:r>
            <a:r>
              <a:rPr lang="uk-UA" sz="900" dirty="0"/>
              <a:t> автор, </a:t>
            </a:r>
            <a:r>
              <a:rPr lang="uk-UA" sz="900" dirty="0" err="1"/>
              <a:t>лицензия</a:t>
            </a:r>
            <a:r>
              <a:rPr lang="uk-UA" sz="900" dirty="0"/>
              <a:t>: </a:t>
            </a:r>
            <a:r>
              <a:rPr lang="uk-UA" sz="900" dirty="0">
                <a:hlinkClick r:id="rId13" tooltip="https://creativecommons.org/licenses/by-nc/3.0/"/>
              </a:rPr>
              <a:t>CC BY-NC</a:t>
            </a:r>
            <a:endParaRPr lang="uk-UA" sz="900" dirty="0"/>
          </a:p>
        </p:txBody>
      </p:sp>
      <p:sp>
        <p:nvSpPr>
          <p:cNvPr id="35" name="TextBox 34">
            <a:extLst>
              <a:ext uri="{FF2B5EF4-FFF2-40B4-BE49-F238E27FC236}">
                <a16:creationId xmlns:a16="http://schemas.microsoft.com/office/drawing/2014/main" id="{7BD6DC1A-9F2A-226C-1636-59F51D2BA503}"/>
              </a:ext>
            </a:extLst>
          </p:cNvPr>
          <p:cNvSpPr txBox="1"/>
          <p:nvPr/>
        </p:nvSpPr>
        <p:spPr>
          <a:xfrm rot="428777">
            <a:off x="13963984" y="7026299"/>
            <a:ext cx="3528367" cy="230832"/>
          </a:xfrm>
          <a:prstGeom prst="rect">
            <a:avLst/>
          </a:prstGeom>
          <a:noFill/>
        </p:spPr>
        <p:txBody>
          <a:bodyPr wrap="square" rtlCol="0">
            <a:spAutoFit/>
          </a:bodyPr>
          <a:lstStyle/>
          <a:p>
            <a:r>
              <a:rPr lang="uk-UA" sz="900" dirty="0" err="1">
                <a:hlinkClick r:id="rId9" tooltip="https://www.flickr.com/photos/75374522@N06/24757765149"/>
              </a:rPr>
              <a:t>Это</a:t>
            </a:r>
            <a:r>
              <a:rPr lang="uk-UA" sz="900" dirty="0">
                <a:hlinkClick r:id="rId9" tooltip="https://www.flickr.com/photos/75374522@N06/24757765149"/>
              </a:rPr>
              <a:t> </a:t>
            </a:r>
            <a:r>
              <a:rPr lang="uk-UA" sz="900" dirty="0" err="1">
                <a:hlinkClick r:id="rId9" tooltip="https://www.flickr.com/photos/75374522@N06/24757765149"/>
              </a:rPr>
              <a:t>изображение</a:t>
            </a:r>
            <a:r>
              <a:rPr lang="uk-UA" sz="900" dirty="0"/>
              <a:t>, автор: </a:t>
            </a:r>
            <a:r>
              <a:rPr lang="uk-UA" sz="900" dirty="0" err="1"/>
              <a:t>Неизвестный</a:t>
            </a:r>
            <a:r>
              <a:rPr lang="uk-UA" sz="900" dirty="0"/>
              <a:t> автор, </a:t>
            </a:r>
            <a:r>
              <a:rPr lang="uk-UA" sz="900" dirty="0" err="1"/>
              <a:t>лицензия</a:t>
            </a:r>
            <a:r>
              <a:rPr lang="uk-UA" sz="900" dirty="0"/>
              <a:t>: </a:t>
            </a:r>
            <a:r>
              <a:rPr lang="uk-UA" sz="900" dirty="0">
                <a:hlinkClick r:id="rId14" tooltip="https://creativecommons.org/licenses/by-nc-sa/3.0/"/>
              </a:rPr>
              <a:t>CC BY-SA-NC</a:t>
            </a:r>
            <a:endParaRPr lang="uk-UA" sz="900" dirty="0"/>
          </a:p>
        </p:txBody>
      </p:sp>
      <p:sp>
        <p:nvSpPr>
          <p:cNvPr id="9" name="TextBox 8">
            <a:extLst>
              <a:ext uri="{FF2B5EF4-FFF2-40B4-BE49-F238E27FC236}">
                <a16:creationId xmlns:a16="http://schemas.microsoft.com/office/drawing/2014/main" id="{65BAFD46-0E3E-EF0D-4911-9F4B620E2B73}"/>
              </a:ext>
            </a:extLst>
          </p:cNvPr>
          <p:cNvSpPr txBox="1"/>
          <p:nvPr/>
        </p:nvSpPr>
        <p:spPr>
          <a:xfrm>
            <a:off x="457200" y="342900"/>
            <a:ext cx="14249400" cy="769441"/>
          </a:xfrm>
          <a:prstGeom prst="rect">
            <a:avLst/>
          </a:prstGeom>
          <a:noFill/>
        </p:spPr>
        <p:txBody>
          <a:bodyPr wrap="square">
            <a:spAutoFit/>
          </a:bodyPr>
          <a:lstStyle/>
          <a:p>
            <a:pPr algn="l"/>
            <a:r>
              <a:rPr lang="ru-RU" sz="4400" dirty="0">
                <a:solidFill>
                  <a:schemeClr val="bg1"/>
                </a:solidFill>
                <a:latin typeface="Nunito" pitchFamily="2" charset="-52"/>
              </a:rPr>
              <a:t>5 </a:t>
            </a:r>
            <a:r>
              <a:rPr lang="ru-RU" sz="4400" dirty="0" err="1">
                <a:solidFill>
                  <a:schemeClr val="bg1"/>
                </a:solidFill>
                <a:latin typeface="Nunito" pitchFamily="2" charset="-52"/>
              </a:rPr>
              <a:t>екофакторів</a:t>
            </a:r>
            <a:r>
              <a:rPr lang="ru-RU" sz="4400" dirty="0">
                <a:solidFill>
                  <a:schemeClr val="bg1"/>
                </a:solidFill>
                <a:latin typeface="Nunito" pitchFamily="2" charset="-52"/>
              </a:rPr>
              <a:t>, </a:t>
            </a:r>
            <a:r>
              <a:rPr lang="ru-RU" sz="4400" dirty="0" err="1">
                <a:solidFill>
                  <a:schemeClr val="bg1"/>
                </a:solidFill>
                <a:latin typeface="Nunito" pitchFamily="2" charset="-52"/>
              </a:rPr>
              <a:t>що</a:t>
            </a:r>
            <a:r>
              <a:rPr lang="ru-RU" sz="4400" dirty="0">
                <a:solidFill>
                  <a:schemeClr val="bg1"/>
                </a:solidFill>
                <a:latin typeface="Nunito" pitchFamily="2" charset="-52"/>
              </a:rPr>
              <a:t> </a:t>
            </a:r>
            <a:r>
              <a:rPr lang="ru-RU" sz="4400" dirty="0" err="1">
                <a:solidFill>
                  <a:schemeClr val="bg1"/>
                </a:solidFill>
                <a:latin typeface="Nunito" pitchFamily="2" charset="-52"/>
              </a:rPr>
              <a:t>впливають</a:t>
            </a:r>
            <a:r>
              <a:rPr lang="ru-RU" sz="4400" dirty="0">
                <a:solidFill>
                  <a:schemeClr val="bg1"/>
                </a:solidFill>
                <a:latin typeface="Nunito" pitchFamily="2" charset="-52"/>
              </a:rPr>
              <a:t> на </a:t>
            </a:r>
            <a:r>
              <a:rPr lang="ru-RU" sz="4400" dirty="0" err="1">
                <a:solidFill>
                  <a:schemeClr val="bg1"/>
                </a:solidFill>
                <a:latin typeface="Nunito" pitchFamily="2" charset="-52"/>
              </a:rPr>
              <a:t>світлячків</a:t>
            </a:r>
            <a:r>
              <a:rPr lang="ru-RU" sz="4400" dirty="0">
                <a:solidFill>
                  <a:schemeClr val="bg1"/>
                </a:solidFill>
                <a:latin typeface="Nunito" pitchFamily="2" charset="-52"/>
              </a:rPr>
              <a:t>:</a:t>
            </a:r>
          </a:p>
        </p:txBody>
      </p:sp>
      <p:sp>
        <p:nvSpPr>
          <p:cNvPr id="11" name="TextBox 10">
            <a:extLst>
              <a:ext uri="{FF2B5EF4-FFF2-40B4-BE49-F238E27FC236}">
                <a16:creationId xmlns:a16="http://schemas.microsoft.com/office/drawing/2014/main" id="{00531B27-946B-0156-6DDE-8008A304C76E}"/>
              </a:ext>
            </a:extLst>
          </p:cNvPr>
          <p:cNvSpPr txBox="1"/>
          <p:nvPr/>
        </p:nvSpPr>
        <p:spPr>
          <a:xfrm>
            <a:off x="786684" y="2044565"/>
            <a:ext cx="9502768" cy="6740307"/>
          </a:xfrm>
          <a:prstGeom prst="rect">
            <a:avLst/>
          </a:prstGeom>
          <a:noFill/>
        </p:spPr>
        <p:txBody>
          <a:bodyPr wrap="square">
            <a:spAutoFit/>
          </a:bodyPr>
          <a:lstStyle/>
          <a:p>
            <a:pPr marL="285750" indent="-285750" algn="l">
              <a:buFont typeface="Arial" panose="020B0604020202020204" pitchFamily="34" charset="0"/>
              <a:buChar char="•"/>
            </a:pPr>
            <a:r>
              <a:rPr lang="uk-UA" sz="4800" dirty="0">
                <a:solidFill>
                  <a:schemeClr val="bg1"/>
                </a:solidFill>
                <a:latin typeface="Nunito" pitchFamily="2" charset="-52"/>
              </a:rPr>
              <a:t>Забруднення:</a:t>
            </a:r>
            <a:endParaRPr lang="en-US" sz="4800" dirty="0">
              <a:solidFill>
                <a:schemeClr val="bg1"/>
              </a:solidFill>
              <a:latin typeface="Nunito" pitchFamily="2" charset="-52"/>
            </a:endParaRPr>
          </a:p>
          <a:p>
            <a:pPr algn="l"/>
            <a:r>
              <a:rPr lang="uk-UA" sz="4800" dirty="0">
                <a:solidFill>
                  <a:schemeClr val="bg1"/>
                </a:solidFill>
                <a:latin typeface="Nunito" pitchFamily="2" charset="-52"/>
              </a:rPr>
              <a:t>Світлячки можуть бути чутливими до різних видів забруднення, таких як хімічні речовини, важкі метали та радіоактивні матеріали. Забруднення може негативно впливати на їх чисельність, розмноження та поведінку.</a:t>
            </a:r>
          </a:p>
        </p:txBody>
      </p:sp>
      <p:sp>
        <p:nvSpPr>
          <p:cNvPr id="12" name="TextBox 11">
            <a:extLst>
              <a:ext uri="{FF2B5EF4-FFF2-40B4-BE49-F238E27FC236}">
                <a16:creationId xmlns:a16="http://schemas.microsoft.com/office/drawing/2014/main" id="{3E1F1F21-C47F-8859-973B-556183228019}"/>
              </a:ext>
            </a:extLst>
          </p:cNvPr>
          <p:cNvSpPr txBox="1"/>
          <p:nvPr/>
        </p:nvSpPr>
        <p:spPr>
          <a:xfrm>
            <a:off x="736445" y="1726466"/>
            <a:ext cx="9502768" cy="8217634"/>
          </a:xfrm>
          <a:prstGeom prst="rect">
            <a:avLst/>
          </a:prstGeom>
          <a:noFill/>
        </p:spPr>
        <p:txBody>
          <a:bodyPr wrap="square">
            <a:spAutoFit/>
          </a:bodyPr>
          <a:lstStyle/>
          <a:p>
            <a:pPr marL="285750" indent="-285750">
              <a:buFont typeface="Arial" panose="020B0604020202020204" pitchFamily="34" charset="0"/>
              <a:buChar char="•"/>
            </a:pPr>
            <a:r>
              <a:rPr lang="uk-UA" sz="4800" dirty="0">
                <a:solidFill>
                  <a:schemeClr val="bg1"/>
                </a:solidFill>
                <a:latin typeface="Nunito" pitchFamily="2" charset="-52"/>
              </a:rPr>
              <a:t>Зміна клімату: </a:t>
            </a:r>
            <a:endParaRPr lang="en-US" sz="4800" dirty="0">
              <a:solidFill>
                <a:schemeClr val="bg1"/>
              </a:solidFill>
              <a:latin typeface="Nunito" pitchFamily="2" charset="-52"/>
            </a:endParaRPr>
          </a:p>
          <a:p>
            <a:r>
              <a:rPr lang="uk-UA" sz="4800" dirty="0">
                <a:solidFill>
                  <a:schemeClr val="bg1"/>
                </a:solidFill>
                <a:latin typeface="Nunito" pitchFamily="2" charset="-52"/>
              </a:rPr>
              <a:t>Зміна клімату може призвести до змін температури, опадів та інших факторів навколишнього середовища, які можуть впливати на світлячків. Наприклад, зміна температури може впливати на їх життєвий цикл, а зміна опадів може впливати на доступність їжі та води.</a:t>
            </a:r>
          </a:p>
        </p:txBody>
      </p:sp>
      <p:sp>
        <p:nvSpPr>
          <p:cNvPr id="13" name="TextBox 12">
            <a:extLst>
              <a:ext uri="{FF2B5EF4-FFF2-40B4-BE49-F238E27FC236}">
                <a16:creationId xmlns:a16="http://schemas.microsoft.com/office/drawing/2014/main" id="{CD825836-1952-4E68-527B-BEE42E265380}"/>
              </a:ext>
            </a:extLst>
          </p:cNvPr>
          <p:cNvSpPr txBox="1"/>
          <p:nvPr/>
        </p:nvSpPr>
        <p:spPr>
          <a:xfrm>
            <a:off x="597347" y="1525331"/>
            <a:ext cx="9502768" cy="8217634"/>
          </a:xfrm>
          <a:prstGeom prst="rect">
            <a:avLst/>
          </a:prstGeom>
          <a:noFill/>
        </p:spPr>
        <p:txBody>
          <a:bodyPr wrap="square">
            <a:spAutoFit/>
          </a:bodyPr>
          <a:lstStyle/>
          <a:p>
            <a:pPr marL="285750" indent="-285750">
              <a:buFont typeface="Arial" panose="020B0604020202020204" pitchFamily="34" charset="0"/>
              <a:buChar char="•"/>
            </a:pPr>
            <a:r>
              <a:rPr lang="uk-UA" sz="4800" dirty="0">
                <a:solidFill>
                  <a:schemeClr val="bg1"/>
                </a:solidFill>
                <a:latin typeface="Nunito" pitchFamily="2" charset="-52"/>
              </a:rPr>
              <a:t>Втрата середовища існування: Втрата середовища існування, така як вирубка лісів та розширення міст, може призвести до зменшення чисельності світлячків. Втрата середовища існування також може призвести до фрагментації популяцій, що може ускладнити їм розмноження та виживання.</a:t>
            </a:r>
          </a:p>
        </p:txBody>
      </p:sp>
      <p:sp>
        <p:nvSpPr>
          <p:cNvPr id="14" name="TextBox 13">
            <a:extLst>
              <a:ext uri="{FF2B5EF4-FFF2-40B4-BE49-F238E27FC236}">
                <a16:creationId xmlns:a16="http://schemas.microsoft.com/office/drawing/2014/main" id="{CE56EF23-EA0C-5E44-A1F0-EA8E3AB06A53}"/>
              </a:ext>
            </a:extLst>
          </p:cNvPr>
          <p:cNvSpPr txBox="1"/>
          <p:nvPr/>
        </p:nvSpPr>
        <p:spPr>
          <a:xfrm>
            <a:off x="634933" y="1486423"/>
            <a:ext cx="9502768" cy="4524315"/>
          </a:xfrm>
          <a:prstGeom prst="rect">
            <a:avLst/>
          </a:prstGeom>
          <a:noFill/>
        </p:spPr>
        <p:txBody>
          <a:bodyPr wrap="square">
            <a:spAutoFit/>
          </a:bodyPr>
          <a:lstStyle/>
          <a:p>
            <a:pPr marL="285750" indent="-285750">
              <a:buFont typeface="Arial" panose="020B0604020202020204" pitchFamily="34" charset="0"/>
              <a:buChar char="•"/>
            </a:pPr>
            <a:r>
              <a:rPr lang="uk-UA" sz="4800" dirty="0" err="1">
                <a:solidFill>
                  <a:schemeClr val="bg1"/>
                </a:solidFill>
                <a:latin typeface="Nunito" pitchFamily="2" charset="-52"/>
              </a:rPr>
              <a:t>Інвазивні</a:t>
            </a:r>
            <a:r>
              <a:rPr lang="uk-UA" sz="4800" dirty="0">
                <a:solidFill>
                  <a:schemeClr val="bg1"/>
                </a:solidFill>
                <a:latin typeface="Nunito" pitchFamily="2" charset="-52"/>
              </a:rPr>
              <a:t> види: </a:t>
            </a:r>
            <a:r>
              <a:rPr lang="uk-UA" sz="4800" dirty="0" err="1">
                <a:solidFill>
                  <a:schemeClr val="bg1"/>
                </a:solidFill>
                <a:latin typeface="Nunito" pitchFamily="2" charset="-52"/>
              </a:rPr>
              <a:t>Інвазивні</a:t>
            </a:r>
            <a:r>
              <a:rPr lang="uk-UA" sz="4800" dirty="0">
                <a:solidFill>
                  <a:schemeClr val="bg1"/>
                </a:solidFill>
                <a:latin typeface="Nunito" pitchFamily="2" charset="-52"/>
              </a:rPr>
              <a:t> види світлячків можуть конкурувати з місцевими видами за їжу та ресурси. </a:t>
            </a:r>
            <a:r>
              <a:rPr lang="uk-UA" sz="4800" dirty="0" err="1">
                <a:solidFill>
                  <a:schemeClr val="bg1"/>
                </a:solidFill>
                <a:latin typeface="Nunito" pitchFamily="2" charset="-52"/>
              </a:rPr>
              <a:t>Інвазивні</a:t>
            </a:r>
            <a:r>
              <a:rPr lang="uk-UA" sz="4800" dirty="0">
                <a:solidFill>
                  <a:schemeClr val="bg1"/>
                </a:solidFill>
                <a:latin typeface="Nunito" pitchFamily="2" charset="-52"/>
              </a:rPr>
              <a:t> види також можуть передавати хвороби місцевим видам.</a:t>
            </a:r>
          </a:p>
        </p:txBody>
      </p:sp>
      <p:sp>
        <p:nvSpPr>
          <p:cNvPr id="15" name="TextBox 14">
            <a:extLst>
              <a:ext uri="{FF2B5EF4-FFF2-40B4-BE49-F238E27FC236}">
                <a16:creationId xmlns:a16="http://schemas.microsoft.com/office/drawing/2014/main" id="{C540B06A-7347-7DFD-0B17-5C49BE37D2BC}"/>
              </a:ext>
            </a:extLst>
          </p:cNvPr>
          <p:cNvSpPr txBox="1"/>
          <p:nvPr/>
        </p:nvSpPr>
        <p:spPr>
          <a:xfrm>
            <a:off x="533935" y="1538471"/>
            <a:ext cx="9502768" cy="6001643"/>
          </a:xfrm>
          <a:prstGeom prst="rect">
            <a:avLst/>
          </a:prstGeom>
          <a:noFill/>
        </p:spPr>
        <p:txBody>
          <a:bodyPr wrap="square">
            <a:spAutoFit/>
          </a:bodyPr>
          <a:lstStyle/>
          <a:p>
            <a:pPr marL="285750" indent="-285750">
              <a:buFont typeface="Arial" panose="020B0604020202020204" pitchFamily="34" charset="0"/>
              <a:buChar char="•"/>
            </a:pPr>
            <a:r>
              <a:rPr lang="ru-RU" sz="4800" dirty="0" err="1">
                <a:solidFill>
                  <a:schemeClr val="bg1"/>
                </a:solidFill>
                <a:latin typeface="Nunito" pitchFamily="2" charset="-52"/>
              </a:rPr>
              <a:t>Використання</a:t>
            </a:r>
            <a:r>
              <a:rPr lang="ru-RU" sz="4800" dirty="0">
                <a:solidFill>
                  <a:schemeClr val="bg1"/>
                </a:solidFill>
                <a:latin typeface="Nunito" pitchFamily="2" charset="-52"/>
              </a:rPr>
              <a:t> </a:t>
            </a:r>
            <a:r>
              <a:rPr lang="ru-RU" sz="4800" dirty="0" err="1">
                <a:solidFill>
                  <a:schemeClr val="bg1"/>
                </a:solidFill>
                <a:latin typeface="Nunito" pitchFamily="2" charset="-52"/>
              </a:rPr>
              <a:t>пестицидів</a:t>
            </a:r>
            <a:r>
              <a:rPr lang="ru-RU" sz="4800" dirty="0">
                <a:solidFill>
                  <a:schemeClr val="bg1"/>
                </a:solidFill>
                <a:latin typeface="Nunito" pitchFamily="2" charset="-52"/>
              </a:rPr>
              <a:t>: Світлячки </a:t>
            </a:r>
            <a:r>
              <a:rPr lang="ru-RU" sz="4800" dirty="0" err="1">
                <a:solidFill>
                  <a:schemeClr val="bg1"/>
                </a:solidFill>
                <a:latin typeface="Nunito" pitchFamily="2" charset="-52"/>
              </a:rPr>
              <a:t>можуть</a:t>
            </a:r>
            <a:r>
              <a:rPr lang="ru-RU" sz="4800" dirty="0">
                <a:solidFill>
                  <a:schemeClr val="bg1"/>
                </a:solidFill>
                <a:latin typeface="Nunito" pitchFamily="2" charset="-52"/>
              </a:rPr>
              <a:t> бути </a:t>
            </a:r>
            <a:r>
              <a:rPr lang="ru-RU" sz="4800" dirty="0" err="1">
                <a:solidFill>
                  <a:schemeClr val="bg1"/>
                </a:solidFill>
                <a:latin typeface="Nunito" pitchFamily="2" charset="-52"/>
              </a:rPr>
              <a:t>отруєні</a:t>
            </a:r>
            <a:r>
              <a:rPr lang="ru-RU" sz="4800" dirty="0">
                <a:solidFill>
                  <a:schemeClr val="bg1"/>
                </a:solidFill>
                <a:latin typeface="Nunito" pitchFamily="2" charset="-52"/>
              </a:rPr>
              <a:t> пестицидами, </a:t>
            </a:r>
            <a:r>
              <a:rPr lang="ru-RU" sz="4800" dirty="0" err="1">
                <a:solidFill>
                  <a:schemeClr val="bg1"/>
                </a:solidFill>
                <a:latin typeface="Nunito" pitchFamily="2" charset="-52"/>
              </a:rPr>
              <a:t>які</a:t>
            </a:r>
            <a:r>
              <a:rPr lang="ru-RU" sz="4800" dirty="0">
                <a:solidFill>
                  <a:schemeClr val="bg1"/>
                </a:solidFill>
                <a:latin typeface="Nunito" pitchFamily="2" charset="-52"/>
              </a:rPr>
              <a:t> </a:t>
            </a:r>
            <a:r>
              <a:rPr lang="ru-RU" sz="4800" dirty="0" err="1">
                <a:solidFill>
                  <a:schemeClr val="bg1"/>
                </a:solidFill>
                <a:latin typeface="Nunito" pitchFamily="2" charset="-52"/>
              </a:rPr>
              <a:t>використовуються</a:t>
            </a:r>
            <a:r>
              <a:rPr lang="ru-RU" sz="4800" dirty="0">
                <a:solidFill>
                  <a:schemeClr val="bg1"/>
                </a:solidFill>
                <a:latin typeface="Nunito" pitchFamily="2" charset="-52"/>
              </a:rPr>
              <a:t> для контролю </a:t>
            </a:r>
            <a:r>
              <a:rPr lang="ru-RU" sz="4800" dirty="0" err="1">
                <a:solidFill>
                  <a:schemeClr val="bg1"/>
                </a:solidFill>
                <a:latin typeface="Nunito" pitchFamily="2" charset="-52"/>
              </a:rPr>
              <a:t>шкідників</a:t>
            </a:r>
            <a:r>
              <a:rPr lang="ru-RU" sz="4800" dirty="0">
                <a:solidFill>
                  <a:schemeClr val="bg1"/>
                </a:solidFill>
                <a:latin typeface="Nunito" pitchFamily="2" charset="-52"/>
              </a:rPr>
              <a:t>. </a:t>
            </a:r>
            <a:r>
              <a:rPr lang="ru-RU" sz="4800" dirty="0" err="1">
                <a:solidFill>
                  <a:schemeClr val="bg1"/>
                </a:solidFill>
                <a:latin typeface="Nunito" pitchFamily="2" charset="-52"/>
              </a:rPr>
              <a:t>Це</a:t>
            </a:r>
            <a:r>
              <a:rPr lang="ru-RU" sz="4800" dirty="0">
                <a:solidFill>
                  <a:schemeClr val="bg1"/>
                </a:solidFill>
                <a:latin typeface="Nunito" pitchFamily="2" charset="-52"/>
              </a:rPr>
              <a:t> </a:t>
            </a:r>
            <a:r>
              <a:rPr lang="ru-RU" sz="4800" dirty="0" err="1">
                <a:solidFill>
                  <a:schemeClr val="bg1"/>
                </a:solidFill>
                <a:latin typeface="Nunito" pitchFamily="2" charset="-52"/>
              </a:rPr>
              <a:t>може</a:t>
            </a:r>
            <a:r>
              <a:rPr lang="ru-RU" sz="4800" dirty="0">
                <a:solidFill>
                  <a:schemeClr val="bg1"/>
                </a:solidFill>
                <a:latin typeface="Nunito" pitchFamily="2" charset="-52"/>
              </a:rPr>
              <a:t> </a:t>
            </a:r>
            <a:r>
              <a:rPr lang="ru-RU" sz="4800" dirty="0" err="1">
                <a:solidFill>
                  <a:schemeClr val="bg1"/>
                </a:solidFill>
                <a:latin typeface="Nunito" pitchFamily="2" charset="-52"/>
              </a:rPr>
              <a:t>призвести</a:t>
            </a:r>
            <a:r>
              <a:rPr lang="ru-RU" sz="4800" dirty="0">
                <a:solidFill>
                  <a:schemeClr val="bg1"/>
                </a:solidFill>
                <a:latin typeface="Nunito" pitchFamily="2" charset="-52"/>
              </a:rPr>
              <a:t> до </a:t>
            </a:r>
            <a:r>
              <a:rPr lang="ru-RU" sz="4800" dirty="0" err="1">
                <a:solidFill>
                  <a:schemeClr val="bg1"/>
                </a:solidFill>
                <a:latin typeface="Nunito" pitchFamily="2" charset="-52"/>
              </a:rPr>
              <a:t>зменшення</a:t>
            </a:r>
            <a:r>
              <a:rPr lang="ru-RU" sz="4800" dirty="0">
                <a:solidFill>
                  <a:schemeClr val="bg1"/>
                </a:solidFill>
                <a:latin typeface="Nunito" pitchFamily="2" charset="-52"/>
              </a:rPr>
              <a:t> </a:t>
            </a:r>
            <a:r>
              <a:rPr lang="ru-RU" sz="4800" dirty="0" err="1">
                <a:solidFill>
                  <a:schemeClr val="bg1"/>
                </a:solidFill>
                <a:latin typeface="Nunito" pitchFamily="2" charset="-52"/>
              </a:rPr>
              <a:t>їх</a:t>
            </a:r>
            <a:r>
              <a:rPr lang="ru-RU" sz="4800" dirty="0">
                <a:solidFill>
                  <a:schemeClr val="bg1"/>
                </a:solidFill>
                <a:latin typeface="Nunito" pitchFamily="2" charset="-52"/>
              </a:rPr>
              <a:t> </a:t>
            </a:r>
            <a:r>
              <a:rPr lang="ru-RU" sz="4800" dirty="0" err="1">
                <a:solidFill>
                  <a:schemeClr val="bg1"/>
                </a:solidFill>
                <a:latin typeface="Nunito" pitchFamily="2" charset="-52"/>
              </a:rPr>
              <a:t>чисельності</a:t>
            </a:r>
            <a:r>
              <a:rPr lang="ru-RU" sz="4800" dirty="0">
                <a:solidFill>
                  <a:schemeClr val="bg1"/>
                </a:solidFill>
                <a:latin typeface="Nunito" pitchFamily="2" charset="-52"/>
              </a:rPr>
              <a:t> та </a:t>
            </a:r>
            <a:r>
              <a:rPr lang="ru-RU" sz="4800" dirty="0" err="1">
                <a:solidFill>
                  <a:schemeClr val="bg1"/>
                </a:solidFill>
                <a:latin typeface="Nunito" pitchFamily="2" charset="-52"/>
              </a:rPr>
              <a:t>навіть</a:t>
            </a:r>
            <a:r>
              <a:rPr lang="ru-RU" sz="4800" dirty="0">
                <a:solidFill>
                  <a:schemeClr val="bg1"/>
                </a:solidFill>
                <a:latin typeface="Nunito" pitchFamily="2" charset="-52"/>
              </a:rPr>
              <a:t> до </a:t>
            </a:r>
            <a:r>
              <a:rPr lang="ru-RU" sz="4800" dirty="0" err="1">
                <a:solidFill>
                  <a:schemeClr val="bg1"/>
                </a:solidFill>
                <a:latin typeface="Nunito" pitchFamily="2" charset="-52"/>
              </a:rPr>
              <a:t>вимирання</a:t>
            </a:r>
            <a:r>
              <a:rPr lang="ru-RU" sz="4800" dirty="0">
                <a:solidFill>
                  <a:schemeClr val="bg1"/>
                </a:solidFill>
                <a:latin typeface="Nunito" pitchFamily="2" charset="-52"/>
              </a:rPr>
              <a:t> </a:t>
            </a:r>
            <a:r>
              <a:rPr lang="ru-RU" sz="4800" dirty="0" err="1">
                <a:solidFill>
                  <a:schemeClr val="bg1"/>
                </a:solidFill>
                <a:latin typeface="Nunito" pitchFamily="2" charset="-52"/>
              </a:rPr>
              <a:t>деяких</a:t>
            </a:r>
            <a:r>
              <a:rPr lang="ru-RU" sz="4800" dirty="0">
                <a:solidFill>
                  <a:schemeClr val="bg1"/>
                </a:solidFill>
                <a:latin typeface="Nunito" pitchFamily="2" charset="-52"/>
              </a:rPr>
              <a:t> </a:t>
            </a:r>
            <a:r>
              <a:rPr lang="ru-RU" sz="4800" dirty="0" err="1">
                <a:solidFill>
                  <a:schemeClr val="bg1"/>
                </a:solidFill>
                <a:latin typeface="Nunito" pitchFamily="2" charset="-52"/>
              </a:rPr>
              <a:t>видів</a:t>
            </a:r>
            <a:r>
              <a:rPr lang="ru-RU" sz="4800" dirty="0">
                <a:solidFill>
                  <a:schemeClr val="bg1"/>
                </a:solidFill>
                <a:latin typeface="Nunito" pitchFamily="2" charset="-52"/>
              </a:rPr>
              <a:t>.</a:t>
            </a:r>
            <a:endParaRPr lang="uk-UA" sz="4800" dirty="0">
              <a:solidFill>
                <a:schemeClr val="bg1"/>
              </a:solidFill>
              <a:latin typeface="Nunito" pitchFamily="2" charset="-52"/>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900" decel="100000" fill="hold"/>
                                        <p:tgtEl>
                                          <p:spTgt spid="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900" decel="100000" fill="hold"/>
                                        <p:tgtEl>
                                          <p:spTgt spid="2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900" decel="100000" fill="hold"/>
                                        <p:tgtEl>
                                          <p:spTgt spid="2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900" decel="100000" fill="hold"/>
                                        <p:tgtEl>
                                          <p:spTgt spid="2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900" decel="100000" fill="hold"/>
                                        <p:tgtEl>
                                          <p:spTgt spid="34"/>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900" decel="100000" fill="hold"/>
                                        <p:tgtEl>
                                          <p:spTgt spid="3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anim calcmode="lin" valueType="num">
                                      <p:cBhvr>
                                        <p:cTn id="76" dur="1000" fill="hold"/>
                                        <p:tgtEl>
                                          <p:spTgt spid="11"/>
                                        </p:tgtEl>
                                        <p:attrNameLst>
                                          <p:attrName>ppt_x</p:attrName>
                                        </p:attrNameLst>
                                      </p:cBhvr>
                                      <p:tavLst>
                                        <p:tav tm="0">
                                          <p:val>
                                            <p:strVal val="#ppt_x"/>
                                          </p:val>
                                        </p:tav>
                                        <p:tav tm="100000">
                                          <p:val>
                                            <p:strVal val="#ppt_x"/>
                                          </p:val>
                                        </p:tav>
                                      </p:tavLst>
                                    </p:anim>
                                    <p:anim calcmode="lin" valueType="num">
                                      <p:cBhvr>
                                        <p:cTn id="7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11"/>
                                        </p:tgtEl>
                                      </p:cBhvr>
                                    </p:animEffect>
                                    <p:anim calcmode="lin" valueType="num">
                                      <p:cBhvr>
                                        <p:cTn id="82" dur="1000"/>
                                        <p:tgtEl>
                                          <p:spTgt spid="11"/>
                                        </p:tgtEl>
                                        <p:attrNameLst>
                                          <p:attrName>ppt_x</p:attrName>
                                        </p:attrNameLst>
                                      </p:cBhvr>
                                      <p:tavLst>
                                        <p:tav tm="0">
                                          <p:val>
                                            <p:strVal val="ppt_x"/>
                                          </p:val>
                                        </p:tav>
                                        <p:tav tm="100000">
                                          <p:val>
                                            <p:strVal val="ppt_x"/>
                                          </p:val>
                                        </p:tav>
                                      </p:tavLst>
                                    </p:anim>
                                    <p:anim calcmode="lin" valueType="num">
                                      <p:cBhvr>
                                        <p:cTn id="83" dur="1000"/>
                                        <p:tgtEl>
                                          <p:spTgt spid="11"/>
                                        </p:tgtEl>
                                        <p:attrNameLst>
                                          <p:attrName>ppt_y</p:attrName>
                                        </p:attrNameLst>
                                      </p:cBhvr>
                                      <p:tavLst>
                                        <p:tav tm="0">
                                          <p:val>
                                            <p:strVal val="ppt_y"/>
                                          </p:val>
                                        </p:tav>
                                        <p:tav tm="100000">
                                          <p:val>
                                            <p:strVal val="ppt_y+.1"/>
                                          </p:val>
                                        </p:tav>
                                      </p:tavLst>
                                    </p:anim>
                                    <p:set>
                                      <p:cBhvr>
                                        <p:cTn id="84" dur="1" fill="hold">
                                          <p:stCondLst>
                                            <p:cond delay="999"/>
                                          </p:stCondLst>
                                        </p:cTn>
                                        <p:tgtEl>
                                          <p:spTgt spid="1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1000"/>
                                        <p:tgtEl>
                                          <p:spTgt spid="12"/>
                                        </p:tgtEl>
                                      </p:cBhvr>
                                    </p:animEffect>
                                    <p:anim calcmode="lin" valueType="num">
                                      <p:cBhvr>
                                        <p:cTn id="90" dur="1000" fill="hold"/>
                                        <p:tgtEl>
                                          <p:spTgt spid="12"/>
                                        </p:tgtEl>
                                        <p:attrNameLst>
                                          <p:attrName>ppt_x</p:attrName>
                                        </p:attrNameLst>
                                      </p:cBhvr>
                                      <p:tavLst>
                                        <p:tav tm="0">
                                          <p:val>
                                            <p:strVal val="#ppt_x"/>
                                          </p:val>
                                        </p:tav>
                                        <p:tav tm="100000">
                                          <p:val>
                                            <p:strVal val="#ppt_x"/>
                                          </p:val>
                                        </p:tav>
                                      </p:tavLst>
                                    </p:anim>
                                    <p:anim calcmode="lin" valueType="num">
                                      <p:cBhvr>
                                        <p:cTn id="9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12"/>
                                        </p:tgtEl>
                                      </p:cBhvr>
                                    </p:animEffect>
                                    <p:anim calcmode="lin" valueType="num">
                                      <p:cBhvr>
                                        <p:cTn id="96" dur="1000"/>
                                        <p:tgtEl>
                                          <p:spTgt spid="12"/>
                                        </p:tgtEl>
                                        <p:attrNameLst>
                                          <p:attrName>ppt_x</p:attrName>
                                        </p:attrNameLst>
                                      </p:cBhvr>
                                      <p:tavLst>
                                        <p:tav tm="0">
                                          <p:val>
                                            <p:strVal val="ppt_x"/>
                                          </p:val>
                                        </p:tav>
                                        <p:tav tm="100000">
                                          <p:val>
                                            <p:strVal val="ppt_x"/>
                                          </p:val>
                                        </p:tav>
                                      </p:tavLst>
                                    </p:anim>
                                    <p:anim calcmode="lin" valueType="num">
                                      <p:cBhvr>
                                        <p:cTn id="97" dur="1000"/>
                                        <p:tgtEl>
                                          <p:spTgt spid="12"/>
                                        </p:tgtEl>
                                        <p:attrNameLst>
                                          <p:attrName>ppt_y</p:attrName>
                                        </p:attrNameLst>
                                      </p:cBhvr>
                                      <p:tavLst>
                                        <p:tav tm="0">
                                          <p:val>
                                            <p:strVal val="ppt_y"/>
                                          </p:val>
                                        </p:tav>
                                        <p:tav tm="100000">
                                          <p:val>
                                            <p:strVal val="ppt_y+.1"/>
                                          </p:val>
                                        </p:tav>
                                      </p:tavLst>
                                    </p:anim>
                                    <p:set>
                                      <p:cBhvr>
                                        <p:cTn id="98" dur="1" fill="hold">
                                          <p:stCondLst>
                                            <p:cond delay="999"/>
                                          </p:stCondLst>
                                        </p:cTn>
                                        <p:tgtEl>
                                          <p:spTgt spid="1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fade">
                                      <p:cBhvr>
                                        <p:cTn id="103" dur="1000"/>
                                        <p:tgtEl>
                                          <p:spTgt spid="13"/>
                                        </p:tgtEl>
                                      </p:cBhvr>
                                    </p:animEffect>
                                    <p:anim calcmode="lin" valueType="num">
                                      <p:cBhvr>
                                        <p:cTn id="104" dur="1000" fill="hold"/>
                                        <p:tgtEl>
                                          <p:spTgt spid="13"/>
                                        </p:tgtEl>
                                        <p:attrNameLst>
                                          <p:attrName>ppt_x</p:attrName>
                                        </p:attrNameLst>
                                      </p:cBhvr>
                                      <p:tavLst>
                                        <p:tav tm="0">
                                          <p:val>
                                            <p:strVal val="#ppt_x"/>
                                          </p:val>
                                        </p:tav>
                                        <p:tav tm="100000">
                                          <p:val>
                                            <p:strVal val="#ppt_x"/>
                                          </p:val>
                                        </p:tav>
                                      </p:tavLst>
                                    </p:anim>
                                    <p:anim calcmode="lin" valueType="num">
                                      <p:cBhvr>
                                        <p:cTn id="10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xit" presetSubtype="0" fill="hold" grpId="1" nodeType="clickEffect">
                                  <p:stCondLst>
                                    <p:cond delay="0"/>
                                  </p:stCondLst>
                                  <p:childTnLst>
                                    <p:animEffect transition="out" filter="fade">
                                      <p:cBhvr>
                                        <p:cTn id="109" dur="1000"/>
                                        <p:tgtEl>
                                          <p:spTgt spid="13"/>
                                        </p:tgtEl>
                                      </p:cBhvr>
                                    </p:animEffect>
                                    <p:anim calcmode="lin" valueType="num">
                                      <p:cBhvr>
                                        <p:cTn id="110" dur="1000"/>
                                        <p:tgtEl>
                                          <p:spTgt spid="13"/>
                                        </p:tgtEl>
                                        <p:attrNameLst>
                                          <p:attrName>ppt_x</p:attrName>
                                        </p:attrNameLst>
                                      </p:cBhvr>
                                      <p:tavLst>
                                        <p:tav tm="0">
                                          <p:val>
                                            <p:strVal val="ppt_x"/>
                                          </p:val>
                                        </p:tav>
                                        <p:tav tm="100000">
                                          <p:val>
                                            <p:strVal val="ppt_x"/>
                                          </p:val>
                                        </p:tav>
                                      </p:tavLst>
                                    </p:anim>
                                    <p:anim calcmode="lin" valueType="num">
                                      <p:cBhvr>
                                        <p:cTn id="111" dur="1000"/>
                                        <p:tgtEl>
                                          <p:spTgt spid="13"/>
                                        </p:tgtEl>
                                        <p:attrNameLst>
                                          <p:attrName>ppt_y</p:attrName>
                                        </p:attrNameLst>
                                      </p:cBhvr>
                                      <p:tavLst>
                                        <p:tav tm="0">
                                          <p:val>
                                            <p:strVal val="ppt_y"/>
                                          </p:val>
                                        </p:tav>
                                        <p:tav tm="100000">
                                          <p:val>
                                            <p:strVal val="ppt_y+.1"/>
                                          </p:val>
                                        </p:tav>
                                      </p:tavLst>
                                    </p:anim>
                                    <p:set>
                                      <p:cBhvr>
                                        <p:cTn id="112" dur="1" fill="hold">
                                          <p:stCondLst>
                                            <p:cond delay="999"/>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1000"/>
                                        <p:tgtEl>
                                          <p:spTgt spid="14"/>
                                        </p:tgtEl>
                                      </p:cBhvr>
                                    </p:animEffect>
                                    <p:anim calcmode="lin" valueType="num">
                                      <p:cBhvr>
                                        <p:cTn id="118" dur="1000" fill="hold"/>
                                        <p:tgtEl>
                                          <p:spTgt spid="14"/>
                                        </p:tgtEl>
                                        <p:attrNameLst>
                                          <p:attrName>ppt_x</p:attrName>
                                        </p:attrNameLst>
                                      </p:cBhvr>
                                      <p:tavLst>
                                        <p:tav tm="0">
                                          <p:val>
                                            <p:strVal val="#ppt_x"/>
                                          </p:val>
                                        </p:tav>
                                        <p:tav tm="100000">
                                          <p:val>
                                            <p:strVal val="#ppt_x"/>
                                          </p:val>
                                        </p:tav>
                                      </p:tavLst>
                                    </p:anim>
                                    <p:anim calcmode="lin" valueType="num">
                                      <p:cBhvr>
                                        <p:cTn id="1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xit" presetSubtype="0" fill="hold" grpId="1" nodeType="click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1000"/>
                                        <p:tgtEl>
                                          <p:spTgt spid="15"/>
                                        </p:tgtEl>
                                      </p:cBhvr>
                                    </p:animEffect>
                                    <p:anim calcmode="lin" valueType="num">
                                      <p:cBhvr>
                                        <p:cTn id="132" dur="1000" fill="hold"/>
                                        <p:tgtEl>
                                          <p:spTgt spid="15"/>
                                        </p:tgtEl>
                                        <p:attrNameLst>
                                          <p:attrName>ppt_x</p:attrName>
                                        </p:attrNameLst>
                                      </p:cBhvr>
                                      <p:tavLst>
                                        <p:tav tm="0">
                                          <p:val>
                                            <p:strVal val="#ppt_x"/>
                                          </p:val>
                                        </p:tav>
                                        <p:tav tm="100000">
                                          <p:val>
                                            <p:strVal val="#ppt_x"/>
                                          </p:val>
                                        </p:tav>
                                      </p:tavLst>
                                    </p:anim>
                                    <p:anim calcmode="lin" valueType="num">
                                      <p:cBhvr>
                                        <p:cTn id="1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2" grpId="0" animBg="1"/>
      <p:bldP spid="23" grpId="0" animBg="1"/>
      <p:bldP spid="24" grpId="0" animBg="1"/>
      <p:bldP spid="34" grpId="0"/>
      <p:bldP spid="35" grpId="0"/>
      <p:bldP spid="9" grpId="0"/>
      <p:bldP spid="11" grpId="0"/>
      <p:bldP spid="11" grpId="1"/>
      <p:bldP spid="12" grpId="0"/>
      <p:bldP spid="12" grpId="1"/>
      <p:bldP spid="13" grpId="0"/>
      <p:bldP spid="13" grpId="1"/>
      <p:bldP spid="14" grpId="0"/>
      <p:bldP spid="14" grpId="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449800" y="852562"/>
            <a:ext cx="123809" cy="2095343"/>
            <a:chOff x="0" y="0"/>
            <a:chExt cx="32608" cy="551860"/>
          </a:xfrm>
        </p:grpSpPr>
        <p:sp>
          <p:nvSpPr>
            <p:cNvPr id="4" name="Freeform 4"/>
            <p:cNvSpPr/>
            <p:nvPr/>
          </p:nvSpPr>
          <p:spPr>
            <a:xfrm>
              <a:off x="0" y="0"/>
              <a:ext cx="32608" cy="551860"/>
            </a:xfrm>
            <a:custGeom>
              <a:avLst/>
              <a:gdLst/>
              <a:ahLst/>
              <a:cxnLst/>
              <a:rect l="l" t="t" r="r" b="b"/>
              <a:pathLst>
                <a:path w="32608" h="551860">
                  <a:moveTo>
                    <a:pt x="0" y="0"/>
                  </a:moveTo>
                  <a:lnTo>
                    <a:pt x="32608" y="0"/>
                  </a:lnTo>
                  <a:lnTo>
                    <a:pt x="32608" y="551860"/>
                  </a:lnTo>
                  <a:lnTo>
                    <a:pt x="0" y="551860"/>
                  </a:lnTo>
                  <a:close/>
                </a:path>
              </a:pathLst>
            </a:custGeom>
            <a:solidFill>
              <a:srgbClr val="FFFFFF"/>
            </a:solidFill>
          </p:spPr>
          <p:txBody>
            <a:bodyPr/>
            <a:lstStyle/>
            <a:p>
              <a:endParaRPr lang="uk-UA"/>
            </a:p>
          </p:txBody>
        </p:sp>
        <p:sp>
          <p:nvSpPr>
            <p:cNvPr id="5" name="TextBox 5"/>
            <p:cNvSpPr txBox="1"/>
            <p:nvPr/>
          </p:nvSpPr>
          <p:spPr>
            <a:xfrm>
              <a:off x="0" y="-38100"/>
              <a:ext cx="32608" cy="58996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496251" y="0"/>
            <a:ext cx="11675884" cy="2583721"/>
          </a:xfrm>
          <a:prstGeom prst="rect">
            <a:avLst/>
          </a:prstGeom>
        </p:spPr>
        <p:txBody>
          <a:bodyPr lIns="0" tIns="0" rIns="0" bIns="0" rtlCol="0" anchor="t">
            <a:spAutoFit/>
          </a:bodyPr>
          <a:lstStyle/>
          <a:p>
            <a:pPr algn="r">
              <a:lnSpc>
                <a:spcPts val="20871"/>
              </a:lnSpc>
            </a:pPr>
            <a:r>
              <a:rPr lang="uk-UA" sz="14907" dirty="0">
                <a:solidFill>
                  <a:srgbClr val="FFFFFF"/>
                </a:solidFill>
                <a:latin typeface="Nunito Black" pitchFamily="2" charset="-52"/>
              </a:rPr>
              <a:t>Література</a:t>
            </a:r>
            <a:endParaRPr lang="en-US" sz="14907" dirty="0">
              <a:solidFill>
                <a:srgbClr val="FFFFFF"/>
              </a:solidFill>
              <a:latin typeface="Nunito Black" pitchFamily="2" charset="-52"/>
            </a:endParaRPr>
          </a:p>
        </p:txBody>
      </p:sp>
      <p:sp>
        <p:nvSpPr>
          <p:cNvPr id="13" name="TextBox 13"/>
          <p:cNvSpPr txBox="1"/>
          <p:nvPr/>
        </p:nvSpPr>
        <p:spPr>
          <a:xfrm>
            <a:off x="11688209" y="2202884"/>
            <a:ext cx="5483926" cy="829073"/>
          </a:xfrm>
          <a:prstGeom prst="rect">
            <a:avLst/>
          </a:prstGeom>
        </p:spPr>
        <p:txBody>
          <a:bodyPr lIns="0" tIns="0" rIns="0" bIns="0" rtlCol="0" anchor="t">
            <a:spAutoFit/>
          </a:bodyPr>
          <a:lstStyle/>
          <a:p>
            <a:pPr algn="r">
              <a:lnSpc>
                <a:spcPts val="6719"/>
              </a:lnSpc>
            </a:pPr>
            <a:r>
              <a:rPr lang="uk-UA" sz="4800" dirty="0">
                <a:solidFill>
                  <a:srgbClr val="B3CA9B"/>
                </a:solidFill>
                <a:latin typeface="Nunito Black" pitchFamily="2" charset="-52"/>
              </a:rPr>
              <a:t>та джерела</a:t>
            </a:r>
            <a:endParaRPr lang="en-US" sz="4800" dirty="0">
              <a:solidFill>
                <a:srgbClr val="B3CA9B"/>
              </a:solidFill>
              <a:latin typeface="Nunito Black" pitchFamily="2" charset="-52"/>
            </a:endParaRPr>
          </a:p>
        </p:txBody>
      </p:sp>
      <p:sp>
        <p:nvSpPr>
          <p:cNvPr id="8" name="TextBox 7">
            <a:extLst>
              <a:ext uri="{FF2B5EF4-FFF2-40B4-BE49-F238E27FC236}">
                <a16:creationId xmlns:a16="http://schemas.microsoft.com/office/drawing/2014/main" id="{084AC0CA-FFB8-CF62-C677-D3F4FAC1207A}"/>
              </a:ext>
            </a:extLst>
          </p:cNvPr>
          <p:cNvSpPr txBox="1"/>
          <p:nvPr/>
        </p:nvSpPr>
        <p:spPr>
          <a:xfrm>
            <a:off x="533400" y="3092566"/>
            <a:ext cx="17573608" cy="7730331"/>
          </a:xfrm>
          <a:prstGeom prst="rect">
            <a:avLst/>
          </a:prstGeom>
          <a:noFill/>
        </p:spPr>
        <p:txBody>
          <a:bodyPr wrap="square">
            <a:spAutoFit/>
          </a:bodyPr>
          <a:lstStyle/>
          <a:p>
            <a:pPr marL="514350" indent="-514350">
              <a:buFont typeface="+mj-lt"/>
              <a:buAutoNum type="arabicPeriod"/>
            </a:pPr>
            <a:r>
              <a:rPr lang="ru-RU" sz="4000" dirty="0">
                <a:solidFill>
                  <a:schemeClr val="bg1"/>
                </a:solidFill>
                <a:latin typeface="Nunito" pitchFamily="2" charset="-52"/>
                <a:hlinkClick r:id="rId2">
                  <a:extLst>
                    <a:ext uri="{A12FA001-AC4F-418D-AE19-62706E023703}">
                      <ahyp:hlinkClr xmlns:ahyp="http://schemas.microsoft.com/office/drawing/2018/hyperlinkcolor" val="tx"/>
                    </a:ext>
                  </a:extLst>
                </a:hlinkClick>
              </a:rPr>
              <a:t>Біоіндикація як метод </a:t>
            </a:r>
            <a:r>
              <a:rPr lang="ru-RU" sz="4000" dirty="0" err="1">
                <a:solidFill>
                  <a:schemeClr val="bg1"/>
                </a:solidFill>
                <a:latin typeface="Nunito" pitchFamily="2" charset="-52"/>
                <a:hlinkClick r:id="rId2">
                  <a:extLst>
                    <a:ext uri="{A12FA001-AC4F-418D-AE19-62706E023703}">
                      <ahyp:hlinkClr xmlns:ahyp="http://schemas.microsoft.com/office/drawing/2018/hyperlinkcolor" val="tx"/>
                    </a:ext>
                  </a:extLst>
                </a:hlinkClick>
              </a:rPr>
              <a:t>екологічного</a:t>
            </a:r>
            <a:r>
              <a:rPr lang="ru-RU" sz="4000" dirty="0">
                <a:solidFill>
                  <a:schemeClr val="bg1"/>
                </a:solidFill>
                <a:latin typeface="Nunito" pitchFamily="2" charset="-52"/>
                <a:hlinkClick r:id="rId2">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2">
                  <a:extLst>
                    <a:ext uri="{A12FA001-AC4F-418D-AE19-62706E023703}">
                      <ahyp:hlinkClr xmlns:ahyp="http://schemas.microsoft.com/office/drawing/2018/hyperlinkcolor" val="tx"/>
                    </a:ext>
                  </a:extLst>
                </a:hlinkClick>
              </a:rPr>
              <a:t>дослідження</a:t>
            </a:r>
            <a:endParaRPr lang="ru-RU" sz="4000" dirty="0">
              <a:solidFill>
                <a:schemeClr val="bg1"/>
              </a:solidFill>
              <a:latin typeface="Nunito" pitchFamily="2" charset="-52"/>
            </a:endParaRPr>
          </a:p>
          <a:p>
            <a:pPr marL="742950" indent="-742950">
              <a:buFont typeface="+mj-lt"/>
              <a:buAutoNum type="arabicPeriod"/>
            </a:pPr>
            <a:r>
              <a:rPr lang="ru-RU" sz="4000" dirty="0">
                <a:solidFill>
                  <a:schemeClr val="bg1"/>
                </a:solidFill>
                <a:latin typeface="Nunito" pitchFamily="2" charset="-52"/>
                <a:hlinkClick r:id="rId3">
                  <a:extLst>
                    <a:ext uri="{A12FA001-AC4F-418D-AE19-62706E023703}">
                      <ahyp:hlinkClr xmlns:ahyp="http://schemas.microsoft.com/office/drawing/2018/hyperlinkcolor" val="tx"/>
                    </a:ext>
                  </a:extLst>
                </a:hlinkClick>
              </a:rPr>
              <a:t>Національна </a:t>
            </a:r>
            <a:r>
              <a:rPr lang="ru-RU" sz="4000" dirty="0" err="1">
                <a:solidFill>
                  <a:schemeClr val="bg1"/>
                </a:solidFill>
                <a:latin typeface="Nunito" pitchFamily="2" charset="-52"/>
                <a:hlinkClick r:id="rId3">
                  <a:extLst>
                    <a:ext uri="{A12FA001-AC4F-418D-AE19-62706E023703}">
                      <ahyp:hlinkClr xmlns:ahyp="http://schemas.microsoft.com/office/drawing/2018/hyperlinkcolor" val="tx"/>
                    </a:ext>
                  </a:extLst>
                </a:hlinkClick>
              </a:rPr>
              <a:t>програма</a:t>
            </a:r>
            <a:r>
              <a:rPr lang="ru-RU" sz="4000" dirty="0">
                <a:solidFill>
                  <a:schemeClr val="bg1"/>
                </a:solidFill>
                <a:latin typeface="Nunito" pitchFamily="2" charset="-52"/>
                <a:hlinkClick r:id="rId3">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3">
                  <a:extLst>
                    <a:ext uri="{A12FA001-AC4F-418D-AE19-62706E023703}">
                      <ahyp:hlinkClr xmlns:ahyp="http://schemas.microsoft.com/office/drawing/2018/hyperlinkcolor" val="tx"/>
                    </a:ext>
                  </a:extLst>
                </a:hlinkClick>
              </a:rPr>
              <a:t>моніторингу</a:t>
            </a:r>
            <a:r>
              <a:rPr lang="ru-RU" sz="4000" dirty="0">
                <a:solidFill>
                  <a:schemeClr val="bg1"/>
                </a:solidFill>
                <a:latin typeface="Nunito" pitchFamily="2" charset="-52"/>
                <a:hlinkClick r:id="rId3">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3">
                  <a:extLst>
                    <a:ext uri="{A12FA001-AC4F-418D-AE19-62706E023703}">
                      <ahyp:hlinkClr xmlns:ahyp="http://schemas.microsoft.com/office/drawing/2018/hyperlinkcolor" val="tx"/>
                    </a:ext>
                  </a:extLst>
                </a:hlinkClick>
              </a:rPr>
              <a:t>світлячків</a:t>
            </a:r>
            <a:r>
              <a:rPr lang="ru-RU" sz="4000" dirty="0">
                <a:solidFill>
                  <a:schemeClr val="bg1"/>
                </a:solidFill>
                <a:latin typeface="Nunito" pitchFamily="2" charset="-52"/>
                <a:hlinkClick r:id="rId3">
                  <a:extLst>
                    <a:ext uri="{A12FA001-AC4F-418D-AE19-62706E023703}">
                      <ahyp:hlinkClr xmlns:ahyp="http://schemas.microsoft.com/office/drawing/2018/hyperlinkcolor" val="tx"/>
                    </a:ext>
                  </a:extLst>
                </a:hlinkClick>
              </a:rPr>
              <a:t> </a:t>
            </a:r>
            <a:endParaRPr lang="ru-RU" sz="4000" dirty="0">
              <a:solidFill>
                <a:schemeClr val="bg1"/>
              </a:solidFill>
              <a:latin typeface="Nunito" pitchFamily="2" charset="-52"/>
            </a:endParaRPr>
          </a:p>
          <a:p>
            <a:pPr marL="742950" indent="-742950" algn="l">
              <a:buFont typeface="+mj-lt"/>
              <a:buAutoNum type="arabicPeriod"/>
            </a:pPr>
            <a:r>
              <a:rPr lang="ru-RU" sz="4000" dirty="0">
                <a:solidFill>
                  <a:schemeClr val="bg1"/>
                </a:solidFill>
                <a:latin typeface="Nunito" pitchFamily="2" charset="-52"/>
              </a:rPr>
              <a:t>Книга </a:t>
            </a:r>
            <a:r>
              <a:rPr lang="ru-RU" sz="4000" dirty="0" err="1">
                <a:solidFill>
                  <a:schemeClr val="bg1"/>
                </a:solidFill>
                <a:latin typeface="Nunito" pitchFamily="2" charset="-52"/>
              </a:rPr>
              <a:t>загальна</a:t>
            </a:r>
            <a:r>
              <a:rPr lang="ru-RU" sz="4000" dirty="0">
                <a:solidFill>
                  <a:schemeClr val="bg1"/>
                </a:solidFill>
                <a:latin typeface="Nunito" pitchFamily="2" charset="-52"/>
              </a:rPr>
              <a:t> </a:t>
            </a:r>
            <a:r>
              <a:rPr lang="ru-RU" sz="4000" dirty="0" err="1">
                <a:solidFill>
                  <a:schemeClr val="bg1"/>
                </a:solidFill>
                <a:latin typeface="Nunito" pitchFamily="2" charset="-52"/>
              </a:rPr>
              <a:t>екологія</a:t>
            </a:r>
            <a:r>
              <a:rPr lang="ru-RU" sz="4000" dirty="0">
                <a:solidFill>
                  <a:schemeClr val="bg1"/>
                </a:solidFill>
                <a:latin typeface="Nunito" pitchFamily="2" charset="-52"/>
              </a:rPr>
              <a:t> Автор: Соломенко </a:t>
            </a:r>
            <a:r>
              <a:rPr lang="ru-RU" sz="4000" dirty="0" err="1">
                <a:solidFill>
                  <a:schemeClr val="bg1"/>
                </a:solidFill>
                <a:latin typeface="Nunito" pitchFamily="2" charset="-52"/>
              </a:rPr>
              <a:t>Л.І.Боголюбов</a:t>
            </a:r>
            <a:r>
              <a:rPr lang="ru-RU" sz="4000" dirty="0">
                <a:solidFill>
                  <a:schemeClr val="bg1"/>
                </a:solidFill>
                <a:latin typeface="Nunito" pitchFamily="2" charset="-52"/>
              </a:rPr>
              <a:t> </a:t>
            </a:r>
            <a:r>
              <a:rPr lang="ru-RU" sz="4000" dirty="0" err="1">
                <a:solidFill>
                  <a:schemeClr val="bg1"/>
                </a:solidFill>
                <a:latin typeface="Nunito" pitchFamily="2" charset="-52"/>
              </a:rPr>
              <a:t>В.М.Волох</a:t>
            </a:r>
            <a:r>
              <a:rPr lang="ru-RU" sz="4000" dirty="0">
                <a:solidFill>
                  <a:schemeClr val="bg1"/>
                </a:solidFill>
                <a:latin typeface="Nunito" pitchFamily="2" charset="-52"/>
              </a:rPr>
              <a:t> А.М.</a:t>
            </a:r>
          </a:p>
          <a:p>
            <a:pPr marL="742950" indent="-742950" algn="l">
              <a:buFont typeface="+mj-lt"/>
              <a:buAutoNum type="arabicPeriod"/>
            </a:pPr>
            <a:r>
              <a:rPr lang="ru-RU" sz="4000" dirty="0" err="1">
                <a:solidFill>
                  <a:schemeClr val="bg1"/>
                </a:solidFill>
                <a:latin typeface="Nunito" pitchFamily="2" charset="-52"/>
              </a:rPr>
              <a:t>Стаття</a:t>
            </a:r>
            <a:r>
              <a:rPr lang="ru-RU" sz="4000" dirty="0">
                <a:solidFill>
                  <a:schemeClr val="bg1"/>
                </a:solidFill>
                <a:latin typeface="Nunito" pitchFamily="2" charset="-52"/>
              </a:rPr>
              <a:t> </a:t>
            </a:r>
            <a:r>
              <a:rPr lang="ru-RU" sz="4000" dirty="0">
                <a:solidFill>
                  <a:schemeClr val="bg1"/>
                </a:solidFill>
                <a:latin typeface="Nunito" pitchFamily="2" charset="-52"/>
                <a:hlinkClick r:id="rId4">
                  <a:extLst>
                    <a:ext uri="{A12FA001-AC4F-418D-AE19-62706E023703}">
                      <ahyp:hlinkClr xmlns:ahyp="http://schemas.microsoft.com/office/drawing/2018/hyperlinkcolor" val="tx"/>
                    </a:ext>
                  </a:extLst>
                </a:hlinkClick>
              </a:rPr>
              <a:t>https://www.zoology.dp.ua/z_07_135.html</a:t>
            </a:r>
            <a:endParaRPr lang="ru-RU" sz="4000" dirty="0">
              <a:solidFill>
                <a:schemeClr val="bg1"/>
              </a:solidFill>
              <a:latin typeface="Nunito" pitchFamily="2" charset="-52"/>
            </a:endParaRPr>
          </a:p>
          <a:p>
            <a:pPr marL="742950" indent="-742950" algn="l">
              <a:buFont typeface="+mj-lt"/>
              <a:buAutoNum type="arabicPeriod"/>
            </a:pPr>
            <a:r>
              <a:rPr lang="ru-RU" sz="4000" dirty="0">
                <a:solidFill>
                  <a:schemeClr val="bg1"/>
                </a:solidFill>
                <a:latin typeface="Nunito" pitchFamily="2" charset="-52"/>
                <a:hlinkClick r:id="rId5">
                  <a:extLst>
                    <a:ext uri="{A12FA001-AC4F-418D-AE19-62706E023703}">
                      <ahyp:hlinkClr xmlns:ahyp="http://schemas.microsoft.com/office/drawing/2018/hyperlinkcolor" val="tx"/>
                    </a:ext>
                  </a:extLst>
                </a:hlinkClick>
              </a:rPr>
              <a:t>https://moodle.znu.edu.ua/mod/resource/view.php?id=152428</a:t>
            </a:r>
            <a:endParaRPr lang="ru-RU" sz="4000" dirty="0">
              <a:solidFill>
                <a:schemeClr val="bg1"/>
              </a:solidFill>
              <a:latin typeface="Nunito" pitchFamily="2" charset="-52"/>
            </a:endParaRPr>
          </a:p>
          <a:p>
            <a:pPr marL="742950" indent="-742950" algn="l">
              <a:buFont typeface="+mj-lt"/>
              <a:buAutoNum type="arabicPeriod"/>
            </a:pPr>
            <a:r>
              <a:rPr lang="ru-RU" sz="4000" dirty="0">
                <a:solidFill>
                  <a:schemeClr val="bg1"/>
                </a:solidFill>
                <a:latin typeface="Nunito" pitchFamily="2" charset="-52"/>
              </a:rPr>
              <a:t> </a:t>
            </a:r>
            <a:r>
              <a:rPr lang="ru-RU" sz="4000" dirty="0">
                <a:solidFill>
                  <a:schemeClr val="bg1"/>
                </a:solidFill>
                <a:latin typeface="Nunito" pitchFamily="2" charset="-52"/>
                <a:hlinkClick r:id="rId2">
                  <a:extLst>
                    <a:ext uri="{A12FA001-AC4F-418D-AE19-62706E023703}">
                      <ahyp:hlinkClr xmlns:ahyp="http://schemas.microsoft.com/office/drawing/2018/hyperlinkcolor" val="tx"/>
                    </a:ext>
                  </a:extLst>
                </a:hlinkClick>
              </a:rPr>
              <a:t>http://kegt.rshu.edu.ua/images/dustan/INDL3.pdf</a:t>
            </a:r>
            <a:endParaRPr lang="ru-RU" sz="4000" dirty="0">
              <a:solidFill>
                <a:schemeClr val="bg1"/>
              </a:solidFill>
              <a:latin typeface="Nunito" pitchFamily="2" charset="-52"/>
            </a:endParaRPr>
          </a:p>
          <a:p>
            <a:pPr marL="742950" indent="-742950" algn="l">
              <a:buFont typeface="+mj-lt"/>
              <a:buAutoNum type="arabicPeriod"/>
            </a:pPr>
            <a:r>
              <a:rPr lang="ru-RU" sz="4000" dirty="0">
                <a:solidFill>
                  <a:schemeClr val="bg1"/>
                </a:solidFill>
                <a:latin typeface="Nunito" pitchFamily="2" charset="-52"/>
                <a:hlinkClick r:id="rId6">
                  <a:extLst>
                    <a:ext uri="{A12FA001-AC4F-418D-AE19-62706E023703}">
                      <ahyp:hlinkClr xmlns:ahyp="http://schemas.microsoft.com/office/drawing/2018/hyperlinkcolor" val="tx"/>
                    </a:ext>
                  </a:extLst>
                </a:hlinkClick>
              </a:rPr>
              <a:t>https://www.necu.org.ua/wp-content/uploads/bioindikacia_2011.pdf</a:t>
            </a:r>
            <a:endParaRPr lang="ru-RU" sz="4000" dirty="0">
              <a:solidFill>
                <a:schemeClr val="bg1"/>
              </a:solidFill>
              <a:latin typeface="Nunito" pitchFamily="2" charset="-52"/>
            </a:endParaRPr>
          </a:p>
          <a:p>
            <a:pPr marL="742950" indent="-742950">
              <a:buFont typeface="+mj-lt"/>
              <a:buAutoNum type="arabicPeriod"/>
            </a:pP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Еколого-ентомологічні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дослідження</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вибір</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теми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наукової</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роботи</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та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методичні</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особливості</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її</a:t>
            </a:r>
            <a:r>
              <a:rPr lang="ru-RU" sz="4000" dirty="0">
                <a:solidFill>
                  <a:schemeClr val="bg1"/>
                </a:solidFill>
                <a:latin typeface="Nunito" pitchFamily="2" charset="-52"/>
                <a:hlinkClick r:id="rId7">
                  <a:extLst>
                    <a:ext uri="{A12FA001-AC4F-418D-AE19-62706E023703}">
                      <ahyp:hlinkClr xmlns:ahyp="http://schemas.microsoft.com/office/drawing/2018/hyperlinkcolor" val="tx"/>
                    </a:ext>
                  </a:extLst>
                </a:hlinkClick>
              </a:rPr>
              <a:t> </a:t>
            </a:r>
            <a:r>
              <a:rPr lang="ru-RU" sz="4000" dirty="0" err="1">
                <a:solidFill>
                  <a:schemeClr val="bg1"/>
                </a:solidFill>
                <a:latin typeface="Nunito" pitchFamily="2" charset="-52"/>
                <a:hlinkClick r:id="rId7">
                  <a:extLst>
                    <a:ext uri="{A12FA001-AC4F-418D-AE19-62706E023703}">
                      <ahyp:hlinkClr xmlns:ahyp="http://schemas.microsoft.com/office/drawing/2018/hyperlinkcolor" val="tx"/>
                    </a:ext>
                  </a:extLst>
                </a:hlinkClick>
              </a:rPr>
              <a:t>виконання</a:t>
            </a:r>
            <a:endParaRPr lang="ru-RU" sz="4000" dirty="0">
              <a:solidFill>
                <a:schemeClr val="bg1"/>
              </a:solidFill>
              <a:latin typeface="Nunito" pitchFamily="2" charset="-52"/>
            </a:endParaRPr>
          </a:p>
          <a:p>
            <a:pPr marL="742950" indent="-742950" algn="l">
              <a:buFont typeface="+mj-lt"/>
              <a:buAutoNum type="arabicPeriod"/>
            </a:pPr>
            <a:endParaRPr lang="ru-RU" sz="4000" dirty="0">
              <a:solidFill>
                <a:schemeClr val="bg1"/>
              </a:solidFill>
              <a:latin typeface="Nunito" pitchFamily="2" charset="-52"/>
            </a:endParaRPr>
          </a:p>
          <a:p>
            <a:pPr marL="742950" indent="-742950">
              <a:buFont typeface="+mj-lt"/>
              <a:buAutoNum type="arabicPeriod"/>
            </a:pPr>
            <a:endParaRPr lang="uk-UA" sz="4000" dirty="0">
              <a:solidFill>
                <a:schemeClr val="bg1"/>
              </a:solidFill>
              <a:latin typeface="Nunito" pitchFamily="2" charset="-52"/>
            </a:endParaRPr>
          </a:p>
        </p:txBody>
      </p:sp>
    </p:spTree>
    <p:extLst>
      <p:ext uri="{BB962C8B-B14F-4D97-AF65-F5344CB8AC3E}">
        <p14:creationId xmlns:p14="http://schemas.microsoft.com/office/powerpoint/2010/main" val="3519090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66" b="-9166"/>
            </a:stretch>
          </a:blipFill>
        </p:spPr>
        <p:txBody>
          <a:bodyPr/>
          <a:lstStyle/>
          <a:p>
            <a:endParaRPr lang="uk-UA"/>
          </a:p>
        </p:txBody>
      </p:sp>
      <p:grpSp>
        <p:nvGrpSpPr>
          <p:cNvPr id="3" name="Group 3"/>
          <p:cNvGrpSpPr/>
          <p:nvPr/>
        </p:nvGrpSpPr>
        <p:grpSpPr>
          <a:xfrm>
            <a:off x="16309113" y="2827017"/>
            <a:ext cx="123809" cy="2095343"/>
            <a:chOff x="0" y="0"/>
            <a:chExt cx="32608" cy="551860"/>
          </a:xfrm>
        </p:grpSpPr>
        <p:sp>
          <p:nvSpPr>
            <p:cNvPr id="4" name="Freeform 4"/>
            <p:cNvSpPr/>
            <p:nvPr/>
          </p:nvSpPr>
          <p:spPr>
            <a:xfrm>
              <a:off x="0" y="0"/>
              <a:ext cx="32608" cy="551860"/>
            </a:xfrm>
            <a:custGeom>
              <a:avLst/>
              <a:gdLst/>
              <a:ahLst/>
              <a:cxnLst/>
              <a:rect l="l" t="t" r="r" b="b"/>
              <a:pathLst>
                <a:path w="32608" h="551860">
                  <a:moveTo>
                    <a:pt x="0" y="0"/>
                  </a:moveTo>
                  <a:lnTo>
                    <a:pt x="32608" y="0"/>
                  </a:lnTo>
                  <a:lnTo>
                    <a:pt x="32608" y="551860"/>
                  </a:lnTo>
                  <a:lnTo>
                    <a:pt x="0" y="551860"/>
                  </a:lnTo>
                  <a:close/>
                </a:path>
              </a:pathLst>
            </a:custGeom>
            <a:solidFill>
              <a:srgbClr val="FFFFFF"/>
            </a:solidFill>
          </p:spPr>
          <p:txBody>
            <a:bodyPr/>
            <a:lstStyle/>
            <a:p>
              <a:endParaRPr lang="uk-UA"/>
            </a:p>
          </p:txBody>
        </p:sp>
        <p:sp>
          <p:nvSpPr>
            <p:cNvPr id="5" name="TextBox 5"/>
            <p:cNvSpPr txBox="1"/>
            <p:nvPr/>
          </p:nvSpPr>
          <p:spPr>
            <a:xfrm>
              <a:off x="0" y="-38100"/>
              <a:ext cx="32608" cy="58996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288054" y="8211835"/>
            <a:ext cx="2082964" cy="484289"/>
          </a:xfrm>
          <a:custGeom>
            <a:avLst/>
            <a:gdLst/>
            <a:ahLst/>
            <a:cxnLst/>
            <a:rect l="l" t="t" r="r" b="b"/>
            <a:pathLst>
              <a:path w="2082964" h="484289">
                <a:moveTo>
                  <a:pt x="0" y="0"/>
                </a:moveTo>
                <a:lnTo>
                  <a:pt x="2082963" y="0"/>
                </a:lnTo>
                <a:lnTo>
                  <a:pt x="2082963" y="484289"/>
                </a:lnTo>
                <a:lnTo>
                  <a:pt x="0" y="4842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uk-UA"/>
          </a:p>
        </p:txBody>
      </p:sp>
      <p:sp>
        <p:nvSpPr>
          <p:cNvPr id="9" name="TextBox 9"/>
          <p:cNvSpPr txBox="1"/>
          <p:nvPr/>
        </p:nvSpPr>
        <p:spPr>
          <a:xfrm>
            <a:off x="4355564" y="1974455"/>
            <a:ext cx="11675884" cy="2583721"/>
          </a:xfrm>
          <a:prstGeom prst="rect">
            <a:avLst/>
          </a:prstGeom>
        </p:spPr>
        <p:txBody>
          <a:bodyPr lIns="0" tIns="0" rIns="0" bIns="0" rtlCol="0" anchor="t">
            <a:spAutoFit/>
          </a:bodyPr>
          <a:lstStyle/>
          <a:p>
            <a:pPr algn="r">
              <a:lnSpc>
                <a:spcPts val="20871"/>
              </a:lnSpc>
            </a:pPr>
            <a:r>
              <a:rPr lang="uk-UA" sz="14907" dirty="0">
                <a:solidFill>
                  <a:srgbClr val="FFFFFF"/>
                </a:solidFill>
                <a:latin typeface="Nunito Black" pitchFamily="2" charset="-52"/>
              </a:rPr>
              <a:t>Дякую</a:t>
            </a:r>
            <a:endParaRPr lang="en-US" sz="14907" dirty="0">
              <a:solidFill>
                <a:srgbClr val="FFFFFF"/>
              </a:solidFill>
              <a:latin typeface="Nunito Black" pitchFamily="2" charset="-52"/>
            </a:endParaRPr>
          </a:p>
        </p:txBody>
      </p:sp>
      <p:sp>
        <p:nvSpPr>
          <p:cNvPr id="13" name="TextBox 13"/>
          <p:cNvSpPr txBox="1"/>
          <p:nvPr/>
        </p:nvSpPr>
        <p:spPr>
          <a:xfrm>
            <a:off x="10547522" y="4177339"/>
            <a:ext cx="5483926" cy="829073"/>
          </a:xfrm>
          <a:prstGeom prst="rect">
            <a:avLst/>
          </a:prstGeom>
        </p:spPr>
        <p:txBody>
          <a:bodyPr lIns="0" tIns="0" rIns="0" bIns="0" rtlCol="0" anchor="t">
            <a:spAutoFit/>
          </a:bodyPr>
          <a:lstStyle/>
          <a:p>
            <a:pPr algn="r">
              <a:lnSpc>
                <a:spcPts val="6719"/>
              </a:lnSpc>
            </a:pPr>
            <a:r>
              <a:rPr lang="uk-UA" sz="4800" dirty="0">
                <a:solidFill>
                  <a:srgbClr val="B3CA9B"/>
                </a:solidFill>
                <a:latin typeface="Nunito Black" pitchFamily="2" charset="-52"/>
              </a:rPr>
              <a:t>За увагу!</a:t>
            </a:r>
            <a:endParaRPr lang="en-US" sz="4800" dirty="0">
              <a:solidFill>
                <a:srgbClr val="B3CA9B"/>
              </a:solidFill>
              <a:latin typeface="Nunito Black" pitchFamily="2" charset="-52"/>
            </a:endParaRPr>
          </a:p>
        </p:txBody>
      </p:sp>
      <p:sp>
        <p:nvSpPr>
          <p:cNvPr id="15" name="TextBox 15"/>
          <p:cNvSpPr txBox="1"/>
          <p:nvPr/>
        </p:nvSpPr>
        <p:spPr>
          <a:xfrm>
            <a:off x="10906990" y="5762692"/>
            <a:ext cx="5525931" cy="1846659"/>
          </a:xfrm>
          <a:prstGeom prst="rect">
            <a:avLst/>
          </a:prstGeom>
        </p:spPr>
        <p:txBody>
          <a:bodyPr lIns="0" tIns="0" rIns="0" bIns="0" rtlCol="0" anchor="t">
            <a:spAutoFit/>
          </a:bodyPr>
          <a:lstStyle/>
          <a:p>
            <a:pPr algn="r"/>
            <a:r>
              <a:rPr lang="uk-UA" sz="2400" b="1" i="0" dirty="0">
                <a:solidFill>
                  <a:schemeClr val="bg1"/>
                </a:solidFill>
                <a:effectLst/>
                <a:latin typeface="Nunito" pitchFamily="2" charset="-52"/>
              </a:rPr>
              <a:t>Висновки:</a:t>
            </a:r>
            <a:endParaRPr lang="uk-UA" sz="2400" b="0" i="0" dirty="0">
              <a:solidFill>
                <a:schemeClr val="bg1"/>
              </a:solidFill>
              <a:effectLst/>
              <a:latin typeface="Nunito" pitchFamily="2" charset="-52"/>
            </a:endParaRPr>
          </a:p>
          <a:p>
            <a:pPr algn="r">
              <a:buFont typeface="Arial" panose="020B0604020202020204" pitchFamily="34" charset="0"/>
              <a:buChar char="•"/>
            </a:pPr>
            <a:r>
              <a:rPr lang="uk-UA" sz="2400" b="0" i="0" dirty="0">
                <a:solidFill>
                  <a:schemeClr val="bg1"/>
                </a:solidFill>
                <a:effectLst/>
                <a:latin typeface="Nunito" pitchFamily="2" charset="-52"/>
              </a:rPr>
              <a:t>Світлячки - цінні </a:t>
            </a:r>
            <a:r>
              <a:rPr lang="uk-UA" sz="2400" b="0" i="0" dirty="0" err="1">
                <a:solidFill>
                  <a:schemeClr val="bg1"/>
                </a:solidFill>
                <a:effectLst/>
                <a:latin typeface="Nunito" pitchFamily="2" charset="-52"/>
              </a:rPr>
              <a:t>біоіндикатори</a:t>
            </a:r>
            <a:r>
              <a:rPr lang="uk-UA" sz="2400" b="0" i="0" dirty="0">
                <a:solidFill>
                  <a:schemeClr val="bg1"/>
                </a:solidFill>
                <a:effectLst/>
                <a:latin typeface="Nunito" pitchFamily="2" charset="-52"/>
              </a:rPr>
              <a:t> </a:t>
            </a:r>
            <a:r>
              <a:rPr lang="uk-UA" sz="2400" b="0" i="0" dirty="0" err="1">
                <a:solidFill>
                  <a:schemeClr val="bg1"/>
                </a:solidFill>
                <a:effectLst/>
                <a:latin typeface="Nunito" pitchFamily="2" charset="-52"/>
              </a:rPr>
              <a:t>екостану</a:t>
            </a:r>
            <a:r>
              <a:rPr lang="uk-UA" sz="2400" b="0" i="0" dirty="0">
                <a:solidFill>
                  <a:schemeClr val="bg1"/>
                </a:solidFill>
                <a:effectLst/>
                <a:latin typeface="Nunito" pitchFamily="2" charset="-52"/>
              </a:rPr>
              <a:t>.</a:t>
            </a:r>
          </a:p>
          <a:p>
            <a:pPr algn="r">
              <a:buFont typeface="Arial" panose="020B0604020202020204" pitchFamily="34" charset="0"/>
              <a:buChar char="•"/>
            </a:pPr>
            <a:r>
              <a:rPr lang="uk-UA" sz="2400" b="0" i="0" dirty="0">
                <a:solidFill>
                  <a:schemeClr val="bg1"/>
                </a:solidFill>
                <a:effectLst/>
                <a:latin typeface="Nunito" pitchFamily="2" charset="-52"/>
              </a:rPr>
              <a:t>Розроблені методи </a:t>
            </a:r>
            <a:r>
              <a:rPr lang="uk-UA" sz="2400" b="0" i="0" dirty="0" err="1">
                <a:solidFill>
                  <a:schemeClr val="bg1"/>
                </a:solidFill>
                <a:effectLst/>
                <a:latin typeface="Nunito" pitchFamily="2" charset="-52"/>
              </a:rPr>
              <a:t>біоіндикації</a:t>
            </a:r>
            <a:r>
              <a:rPr lang="uk-UA" sz="2400" b="0" i="0" dirty="0">
                <a:solidFill>
                  <a:schemeClr val="bg1"/>
                </a:solidFill>
                <a:effectLst/>
                <a:latin typeface="Nunito" pitchFamily="2" charset="-52"/>
              </a:rPr>
              <a:t> мають практичне значення.</a:t>
            </a:r>
          </a:p>
        </p:txBody>
      </p:sp>
      <p:sp>
        <p:nvSpPr>
          <p:cNvPr id="19" name="TextBox 19"/>
          <p:cNvSpPr txBox="1"/>
          <p:nvPr/>
        </p:nvSpPr>
        <p:spPr>
          <a:xfrm>
            <a:off x="14377503" y="8249356"/>
            <a:ext cx="1904065" cy="359714"/>
          </a:xfrm>
          <a:prstGeom prst="rect">
            <a:avLst/>
          </a:prstGeom>
        </p:spPr>
        <p:txBody>
          <a:bodyPr lIns="0" tIns="0" rIns="0" bIns="0" rtlCol="0" anchor="t">
            <a:spAutoFit/>
          </a:bodyPr>
          <a:lstStyle/>
          <a:p>
            <a:pPr algn="ctr">
              <a:lnSpc>
                <a:spcPts val="2940"/>
              </a:lnSpc>
              <a:spcBef>
                <a:spcPct val="0"/>
              </a:spcBef>
            </a:pPr>
            <a:r>
              <a:rPr lang="en-US" sz="2100" spc="29" dirty="0">
                <a:solidFill>
                  <a:srgbClr val="FFFFFF"/>
                </a:solidFill>
                <a:latin typeface="Nunito Black" pitchFamily="2" charset="-52"/>
              </a:rPr>
              <a:t>End Of Slide</a:t>
            </a:r>
          </a:p>
        </p:txBody>
      </p:sp>
      <p:pic>
        <p:nvPicPr>
          <p:cNvPr id="22" name="Рисунок 21" descr="Изображение выглядит как беспозвоночный, жук, насекомое, вредное насекомое">
            <a:extLst>
              <a:ext uri="{FF2B5EF4-FFF2-40B4-BE49-F238E27FC236}">
                <a16:creationId xmlns:a16="http://schemas.microsoft.com/office/drawing/2014/main" id="{373F5B40-17B2-2B01-5528-86C40C67856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5" b="98453" l="4102" r="89974">
                        <a14:foregroundMark x1="53776" y1="34202" x2="53971" y2="33713"/>
                        <a14:foregroundMark x1="54753" y1="35993" x2="54753" y2="35993"/>
                        <a14:foregroundMark x1="54427" y1="35831" x2="55273" y2="35831"/>
                        <a14:foregroundMark x1="58073" y1="38029" x2="62500" y2="40309"/>
                        <a14:foregroundMark x1="62500" y1="40309" x2="65951" y2="43893"/>
                        <a14:foregroundMark x1="65951" y1="43893" x2="66211" y2="44625"/>
                        <a14:foregroundMark x1="67318" y1="45033" x2="68555" y2="45358"/>
                        <a14:foregroundMark x1="8854" y1="89658" x2="22852" y2="98534"/>
                        <a14:foregroundMark x1="22852" y1="98534" x2="25716" y2="98127"/>
                        <a14:foregroundMark x1="4102" y1="94300" x2="5469" y2="88925"/>
                        <a14:foregroundMark x1="54557" y1="32573" x2="59831" y2="28257"/>
                        <a14:foregroundMark x1="59831" y1="28257" x2="61133" y2="26140"/>
                        <a14:foregroundMark x1="63021" y1="24837" x2="64388" y2="24267"/>
                        <a14:foregroundMark x1="64974" y1="23127" x2="66146" y2="21091"/>
                        <a14:backgroundMark x1="63867" y1="33795" x2="70313" y2="36889"/>
                        <a14:backgroundMark x1="70313" y1="36889" x2="70703" y2="39169"/>
                        <a14:backgroundMark x1="55469" y1="34365" x2="55859" y2="33876"/>
                        <a14:backgroundMark x1="54818" y1="38274" x2="54753" y2="37378"/>
                        <a14:backgroundMark x1="45117" y1="47964" x2="45964" y2="47557"/>
                        <a14:backgroundMark x1="45182" y1="47068" x2="46419" y2="46580"/>
                        <a14:backgroundMark x1="50456" y1="39495" x2="51823" y2="39821"/>
                        <a14:backgroundMark x1="50391" y1="42345" x2="50586" y2="42915"/>
                        <a14:backgroundMark x1="47852" y1="42834" x2="46354" y2="44137"/>
                        <a14:backgroundMark x1="49479" y1="48453" x2="49479" y2="4845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66697" y="-1960563"/>
            <a:ext cx="15354751" cy="12275804"/>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A09385DC-5401-C760-D5D9-853855D823E7}"/>
              </a:ext>
            </a:extLst>
          </p:cNvPr>
          <p:cNvSpPr txBox="1"/>
          <p:nvPr/>
        </p:nvSpPr>
        <p:spPr>
          <a:xfrm rot="18488767" flipH="1">
            <a:off x="5687832" y="11441922"/>
            <a:ext cx="15354798" cy="230832"/>
          </a:xfrm>
          <a:prstGeom prst="rect">
            <a:avLst/>
          </a:prstGeom>
          <a:noFill/>
        </p:spPr>
        <p:txBody>
          <a:bodyPr wrap="square" rtlCol="0">
            <a:spAutoFit/>
          </a:bodyPr>
          <a:lstStyle/>
          <a:p>
            <a:r>
              <a:rPr lang="uk-UA" sz="900" dirty="0" err="1">
                <a:hlinkClick r:id="rId7" tooltip="https://www.forestryimages.org/browse/detail.cfm?imgnum=5386115"/>
              </a:rPr>
              <a:t>Это</a:t>
            </a:r>
            <a:r>
              <a:rPr lang="uk-UA" sz="900" dirty="0">
                <a:hlinkClick r:id="rId7" tooltip="https://www.forestryimages.org/browse/detail.cfm?imgnum=5386115"/>
              </a:rPr>
              <a:t> </a:t>
            </a:r>
            <a:r>
              <a:rPr lang="uk-UA" sz="900" dirty="0" err="1">
                <a:hlinkClick r:id="rId7" tooltip="https://www.forestryimages.org/browse/detail.cfm?imgnum=5386115"/>
              </a:rPr>
              <a:t>изображение</a:t>
            </a:r>
            <a:r>
              <a:rPr lang="uk-UA" sz="900" dirty="0"/>
              <a:t>, автор: </a:t>
            </a:r>
            <a:r>
              <a:rPr lang="uk-UA" sz="900" dirty="0" err="1"/>
              <a:t>Неизвестный</a:t>
            </a:r>
            <a:r>
              <a:rPr lang="uk-UA" sz="900" dirty="0"/>
              <a:t> автор, </a:t>
            </a:r>
            <a:r>
              <a:rPr lang="uk-UA" sz="900" dirty="0" err="1"/>
              <a:t>лицензия</a:t>
            </a:r>
            <a:r>
              <a:rPr lang="uk-UA" sz="900" dirty="0"/>
              <a:t>: </a:t>
            </a:r>
            <a:r>
              <a:rPr lang="uk-UA" sz="900" dirty="0">
                <a:hlinkClick r:id="rId8" tooltip="https://creativecommons.org/licenses/by/3.0/"/>
              </a:rPr>
              <a:t>CC BY</a:t>
            </a:r>
            <a:endParaRPr lang="uk-UA" sz="9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hlinkClick r:id="" action="ppaction://media"/>
            <a:extLst>
              <a:ext uri="{FF2B5EF4-FFF2-40B4-BE49-F238E27FC236}">
                <a16:creationId xmlns:a16="http://schemas.microsoft.com/office/drawing/2014/main" id="{030186E0-6920-74F0-75AA-ADABEF069A8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1054472" y="1358203"/>
            <a:ext cx="9505538" cy="5854694"/>
          </a:xfrm>
          <a:prstGeom prst="rect">
            <a:avLst/>
          </a:prstGeom>
        </p:spPr>
      </p:pic>
      <p:sp>
        <p:nvSpPr>
          <p:cNvPr id="2" name="Freeform 2"/>
          <p:cNvSpPr/>
          <p:nvPr/>
        </p:nvSpPr>
        <p:spPr>
          <a:xfrm>
            <a:off x="10711672" y="731625"/>
            <a:ext cx="9848338" cy="7829428"/>
          </a:xfrm>
          <a:custGeom>
            <a:avLst/>
            <a:gdLst/>
            <a:ahLst/>
            <a:cxnLst/>
            <a:rect l="l" t="t" r="r" b="b"/>
            <a:pathLst>
              <a:path w="7562418" h="6012122">
                <a:moveTo>
                  <a:pt x="0" y="0"/>
                </a:moveTo>
                <a:lnTo>
                  <a:pt x="7562418" y="0"/>
                </a:lnTo>
                <a:lnTo>
                  <a:pt x="7562418" y="6012122"/>
                </a:lnTo>
                <a:lnTo>
                  <a:pt x="0" y="6012122"/>
                </a:lnTo>
                <a:lnTo>
                  <a:pt x="0" y="0"/>
                </a:lnTo>
                <a:close/>
              </a:path>
            </a:pathLst>
          </a:custGeom>
          <a:blipFill>
            <a:blip r:embed="rId5"/>
            <a:stretch>
              <a:fillRect/>
            </a:stretch>
          </a:blipFill>
          <a:effectLst>
            <a:outerShdw blurRad="50800" dist="38100" dir="5400000" algn="t" rotWithShape="0">
              <a:prstClr val="black">
                <a:alpha val="40000"/>
              </a:prstClr>
            </a:outerShdw>
          </a:effectLst>
        </p:spPr>
        <p:txBody>
          <a:bodyPr/>
          <a:lstStyle/>
          <a:p>
            <a:endParaRPr lang="uk-UA" dirty="0"/>
          </a:p>
        </p:txBody>
      </p:sp>
      <p:sp>
        <p:nvSpPr>
          <p:cNvPr id="10" name="Freeform 10"/>
          <p:cNvSpPr/>
          <p:nvPr/>
        </p:nvSpPr>
        <p:spPr>
          <a:xfrm rot="335924">
            <a:off x="9759748" y="5808040"/>
            <a:ext cx="3270060" cy="2599698"/>
          </a:xfrm>
          <a:custGeom>
            <a:avLst/>
            <a:gdLst/>
            <a:ahLst/>
            <a:cxnLst/>
            <a:rect l="l" t="t" r="r" b="b"/>
            <a:pathLst>
              <a:path w="3270060" h="2599698">
                <a:moveTo>
                  <a:pt x="0" y="0"/>
                </a:moveTo>
                <a:lnTo>
                  <a:pt x="3270061" y="0"/>
                </a:lnTo>
                <a:lnTo>
                  <a:pt x="3270061" y="2599698"/>
                </a:lnTo>
                <a:lnTo>
                  <a:pt x="0" y="2599698"/>
                </a:lnTo>
                <a:lnTo>
                  <a:pt x="0" y="0"/>
                </a:lnTo>
                <a:close/>
              </a:path>
            </a:pathLst>
          </a:custGeom>
          <a:blipFill>
            <a:blip r:embed="rId5"/>
            <a:stretch>
              <a:fillRect/>
            </a:stretch>
          </a:blipFill>
        </p:spPr>
        <p:txBody>
          <a:bodyPr/>
          <a:lstStyle/>
          <a:p>
            <a:endParaRPr lang="uk-UA"/>
          </a:p>
        </p:txBody>
      </p:sp>
      <p:grpSp>
        <p:nvGrpSpPr>
          <p:cNvPr id="11" name="Group 11"/>
          <p:cNvGrpSpPr/>
          <p:nvPr/>
        </p:nvGrpSpPr>
        <p:grpSpPr>
          <a:xfrm rot="378755">
            <a:off x="9913289" y="6026989"/>
            <a:ext cx="3011470" cy="1918656"/>
            <a:chOff x="0" y="0"/>
            <a:chExt cx="4015293" cy="2558208"/>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2361" b="12361"/>
            <a:stretch/>
          </p:blipFill>
          <p:spPr>
            <a:xfrm>
              <a:off x="0" y="0"/>
              <a:ext cx="4015293" cy="2558208"/>
            </a:xfrm>
            <a:prstGeom prst="rect">
              <a:avLst/>
            </a:prstGeom>
          </p:spPr>
        </p:pic>
      </p:grpSp>
      <p:sp>
        <p:nvSpPr>
          <p:cNvPr id="13" name="Freeform 13"/>
          <p:cNvSpPr/>
          <p:nvPr/>
        </p:nvSpPr>
        <p:spPr>
          <a:xfrm rot="2103562">
            <a:off x="10052590" y="587974"/>
            <a:ext cx="1840420" cy="970822"/>
          </a:xfrm>
          <a:custGeom>
            <a:avLst/>
            <a:gdLst/>
            <a:ahLst/>
            <a:cxnLst/>
            <a:rect l="l" t="t" r="r" b="b"/>
            <a:pathLst>
              <a:path w="1413236" h="745482">
                <a:moveTo>
                  <a:pt x="0" y="0"/>
                </a:moveTo>
                <a:lnTo>
                  <a:pt x="1413236" y="0"/>
                </a:lnTo>
                <a:lnTo>
                  <a:pt x="1413236" y="745483"/>
                </a:lnTo>
                <a:lnTo>
                  <a:pt x="0" y="745483"/>
                </a:lnTo>
                <a:lnTo>
                  <a:pt x="0" y="0"/>
                </a:lnTo>
                <a:close/>
              </a:path>
            </a:pathLst>
          </a:custGeom>
          <a:blipFill>
            <a:blip r:embed="rId8"/>
            <a:stretch>
              <a:fillRect/>
            </a:stretch>
          </a:blipFill>
        </p:spPr>
        <p:txBody>
          <a:bodyPr/>
          <a:lstStyle/>
          <a:p>
            <a:endParaRPr lang="uk-UA"/>
          </a:p>
        </p:txBody>
      </p:sp>
      <p:sp>
        <p:nvSpPr>
          <p:cNvPr id="14" name="Freeform 14"/>
          <p:cNvSpPr/>
          <p:nvPr/>
        </p:nvSpPr>
        <p:spPr>
          <a:xfrm>
            <a:off x="12497945" y="8123408"/>
            <a:ext cx="1097333" cy="1222655"/>
          </a:xfrm>
          <a:custGeom>
            <a:avLst/>
            <a:gdLst/>
            <a:ahLst/>
            <a:cxnLst/>
            <a:rect l="l" t="t" r="r" b="b"/>
            <a:pathLst>
              <a:path w="1097333" h="1222655">
                <a:moveTo>
                  <a:pt x="0" y="0"/>
                </a:moveTo>
                <a:lnTo>
                  <a:pt x="1097333" y="0"/>
                </a:lnTo>
                <a:lnTo>
                  <a:pt x="1097333" y="1222654"/>
                </a:lnTo>
                <a:lnTo>
                  <a:pt x="0" y="1222654"/>
                </a:lnTo>
                <a:lnTo>
                  <a:pt x="0" y="0"/>
                </a:lnTo>
                <a:close/>
              </a:path>
            </a:pathLst>
          </a:custGeom>
          <a:blipFill>
            <a:blip r:embed="rId9"/>
            <a:stretch>
              <a:fillRect/>
            </a:stretch>
          </a:blipFill>
        </p:spPr>
        <p:txBody>
          <a:bodyPr/>
          <a:lstStyle/>
          <a:p>
            <a:endParaRPr lang="uk-UA"/>
          </a:p>
        </p:txBody>
      </p:sp>
      <p:sp>
        <p:nvSpPr>
          <p:cNvPr id="19" name="TextBox 19"/>
          <p:cNvSpPr txBox="1"/>
          <p:nvPr/>
        </p:nvSpPr>
        <p:spPr>
          <a:xfrm>
            <a:off x="1052351" y="998214"/>
            <a:ext cx="6504929" cy="1212448"/>
          </a:xfrm>
          <a:prstGeom prst="rect">
            <a:avLst/>
          </a:prstGeom>
        </p:spPr>
        <p:txBody>
          <a:bodyPr lIns="0" tIns="0" rIns="0" bIns="0" rtlCol="0" anchor="t">
            <a:spAutoFit/>
          </a:bodyPr>
          <a:lstStyle/>
          <a:p>
            <a:pPr>
              <a:lnSpc>
                <a:spcPts val="9820"/>
              </a:lnSpc>
            </a:pPr>
            <a:r>
              <a:rPr lang="uk-UA" sz="7014" b="1" dirty="0">
                <a:solidFill>
                  <a:srgbClr val="FFFFFF"/>
                </a:solidFill>
                <a:effectLst>
                  <a:outerShdw blurRad="38100" dist="38100" dir="2700000" algn="tl">
                    <a:srgbClr val="000000">
                      <a:alpha val="43137"/>
                    </a:srgbClr>
                  </a:outerShdw>
                </a:effectLst>
                <a:latin typeface="Nunito" pitchFamily="2" charset="-52"/>
              </a:rPr>
              <a:t>Мета:</a:t>
            </a:r>
            <a:endParaRPr lang="en-US" sz="7014" b="1" dirty="0">
              <a:solidFill>
                <a:srgbClr val="FFFFFF"/>
              </a:solidFill>
              <a:effectLst>
                <a:outerShdw blurRad="38100" dist="38100" dir="2700000" algn="tl">
                  <a:srgbClr val="000000">
                    <a:alpha val="43137"/>
                  </a:srgbClr>
                </a:outerShdw>
              </a:effectLst>
              <a:latin typeface="Nunito" pitchFamily="2" charset="-52"/>
            </a:endParaRPr>
          </a:p>
        </p:txBody>
      </p:sp>
      <p:sp>
        <p:nvSpPr>
          <p:cNvPr id="20" name="TextBox 20"/>
          <p:cNvSpPr txBox="1"/>
          <p:nvPr/>
        </p:nvSpPr>
        <p:spPr>
          <a:xfrm>
            <a:off x="484523" y="2607737"/>
            <a:ext cx="9068108" cy="6093976"/>
          </a:xfrm>
          <a:prstGeom prst="rect">
            <a:avLst/>
          </a:prstGeom>
        </p:spPr>
        <p:txBody>
          <a:bodyPr wrap="square" lIns="0" tIns="0" rIns="0" bIns="0" rtlCol="0" anchor="t">
            <a:spAutoFit/>
          </a:bodyPr>
          <a:lstStyle/>
          <a:p>
            <a:pPr marL="571500" indent="-571500">
              <a:buFont typeface="Arial" panose="020B0604020202020204" pitchFamily="34" charset="0"/>
              <a:buChar char="•"/>
            </a:pPr>
            <a:r>
              <a:rPr lang="uk-UA" sz="3600" b="0" i="0" dirty="0">
                <a:solidFill>
                  <a:schemeClr val="bg1"/>
                </a:solidFill>
                <a:effectLst>
                  <a:outerShdw blurRad="38100" dist="38100" dir="2700000" algn="tl">
                    <a:srgbClr val="000000">
                      <a:alpha val="43137"/>
                    </a:srgbClr>
                  </a:outerShdw>
                </a:effectLst>
                <a:latin typeface="Nunito" pitchFamily="2" charset="-52"/>
              </a:rPr>
              <a:t>Вивчити, як членистоногих можна використовувати для оцінки екологічного стану довкілля.</a:t>
            </a:r>
          </a:p>
          <a:p>
            <a:pPr marL="571500" indent="-571500">
              <a:buFont typeface="Arial" panose="020B0604020202020204" pitchFamily="34" charset="0"/>
              <a:buChar char="•"/>
            </a:pPr>
            <a:r>
              <a:rPr lang="uk-UA" sz="3600" b="0" i="0" dirty="0">
                <a:solidFill>
                  <a:schemeClr val="bg1"/>
                </a:solidFill>
                <a:effectLst>
                  <a:outerShdw blurRad="38100" dist="38100" dir="2700000" algn="tl">
                    <a:srgbClr val="000000">
                      <a:alpha val="43137"/>
                    </a:srgbClr>
                  </a:outerShdw>
                </a:effectLst>
                <a:latin typeface="Nunito" pitchFamily="2" charset="-52"/>
              </a:rPr>
              <a:t>Узагальнення інформації про </a:t>
            </a:r>
            <a:r>
              <a:rPr lang="uk-UA" sz="3600" b="0" i="0" dirty="0" err="1">
                <a:solidFill>
                  <a:schemeClr val="bg1"/>
                </a:solidFill>
                <a:effectLst>
                  <a:outerShdw blurRad="38100" dist="38100" dir="2700000" algn="tl">
                    <a:srgbClr val="000000">
                      <a:alpha val="43137"/>
                    </a:srgbClr>
                  </a:outerShdw>
                </a:effectLst>
                <a:latin typeface="Nunito" pitchFamily="2" charset="-52"/>
              </a:rPr>
              <a:t>біоіндикативні</a:t>
            </a:r>
            <a:r>
              <a:rPr lang="uk-UA" sz="3600" b="0" i="0" dirty="0">
                <a:solidFill>
                  <a:schemeClr val="bg1"/>
                </a:solidFill>
                <a:effectLst>
                  <a:outerShdw blurRad="38100" dist="38100" dir="2700000" algn="tl">
                    <a:srgbClr val="000000">
                      <a:alpha val="43137"/>
                    </a:srgbClr>
                  </a:outerShdw>
                </a:effectLst>
                <a:latin typeface="Nunito" pitchFamily="2" charset="-52"/>
              </a:rPr>
              <a:t> можливості членистоногих.</a:t>
            </a:r>
          </a:p>
          <a:p>
            <a:pPr marL="571500" indent="-571500">
              <a:buFont typeface="Arial" panose="020B0604020202020204" pitchFamily="34" charset="0"/>
              <a:buChar char="•"/>
            </a:pPr>
            <a:r>
              <a:rPr lang="uk-UA" sz="3600" b="0" i="0" dirty="0">
                <a:solidFill>
                  <a:schemeClr val="bg1"/>
                </a:solidFill>
                <a:effectLst>
                  <a:outerShdw blurRad="38100" dist="38100" dir="2700000" algn="tl">
                    <a:srgbClr val="000000">
                      <a:alpha val="43137"/>
                    </a:srgbClr>
                  </a:outerShdw>
                </a:effectLst>
                <a:latin typeface="Nunito" pitchFamily="2" charset="-52"/>
              </a:rPr>
              <a:t>Методи </a:t>
            </a:r>
            <a:r>
              <a:rPr lang="uk-UA" sz="3600" b="0" i="0" dirty="0" err="1">
                <a:solidFill>
                  <a:schemeClr val="bg1"/>
                </a:solidFill>
                <a:effectLst>
                  <a:outerShdw blurRad="38100" dist="38100" dir="2700000" algn="tl">
                    <a:srgbClr val="000000">
                      <a:alpha val="43137"/>
                    </a:srgbClr>
                  </a:outerShdw>
                </a:effectLst>
                <a:latin typeface="Nunito" pitchFamily="2" charset="-52"/>
              </a:rPr>
              <a:t>біоіндикації</a:t>
            </a:r>
            <a:r>
              <a:rPr lang="uk-UA" sz="3600" b="0" i="0" dirty="0">
                <a:solidFill>
                  <a:schemeClr val="bg1"/>
                </a:solidFill>
                <a:effectLst>
                  <a:outerShdw blurRad="38100" dist="38100" dir="2700000" algn="tl">
                    <a:srgbClr val="000000">
                      <a:alpha val="43137"/>
                    </a:srgbClr>
                  </a:outerShdw>
                </a:effectLst>
                <a:latin typeface="Nunito" pitchFamily="2" charset="-52"/>
              </a:rPr>
              <a:t> на основі членистоногих.</a:t>
            </a:r>
          </a:p>
          <a:p>
            <a:pPr marL="571500" indent="-571500">
              <a:buFont typeface="Arial" panose="020B0604020202020204" pitchFamily="34" charset="0"/>
              <a:buChar char="•"/>
            </a:pPr>
            <a:r>
              <a:rPr lang="uk-UA" sz="3600" b="0" i="0" dirty="0">
                <a:solidFill>
                  <a:schemeClr val="bg1"/>
                </a:solidFill>
                <a:effectLst>
                  <a:outerShdw blurRad="38100" dist="38100" dir="2700000" algn="tl">
                    <a:srgbClr val="000000">
                      <a:alpha val="43137"/>
                    </a:srgbClr>
                  </a:outerShdw>
                </a:effectLst>
                <a:latin typeface="Nunito" pitchFamily="2" charset="-52"/>
              </a:rPr>
              <a:t>Оцінка впливу різних факторів на них.</a:t>
            </a:r>
          </a:p>
          <a:p>
            <a:pPr marL="571500" indent="-571500">
              <a:buFont typeface="Arial" panose="020B0604020202020204" pitchFamily="34" charset="0"/>
              <a:buChar char="•"/>
            </a:pPr>
            <a:r>
              <a:rPr lang="uk-UA" sz="3600" b="0" i="0" dirty="0">
                <a:solidFill>
                  <a:schemeClr val="bg1"/>
                </a:solidFill>
                <a:effectLst>
                  <a:outerShdw blurRad="38100" dist="38100" dir="2700000" algn="tl">
                    <a:srgbClr val="000000">
                      <a:alpha val="43137"/>
                    </a:srgbClr>
                  </a:outerShdw>
                </a:effectLst>
                <a:latin typeface="Nunito" pitchFamily="2" charset="-52"/>
              </a:rPr>
              <a:t>Рекомендації щодо використання членистоногих для </a:t>
            </a:r>
            <a:r>
              <a:rPr lang="uk-UA" sz="3600" b="0" i="0" dirty="0" err="1">
                <a:solidFill>
                  <a:schemeClr val="bg1"/>
                </a:solidFill>
                <a:effectLst>
                  <a:outerShdw blurRad="38100" dist="38100" dir="2700000" algn="tl">
                    <a:srgbClr val="000000">
                      <a:alpha val="43137"/>
                    </a:srgbClr>
                  </a:outerShdw>
                </a:effectLst>
                <a:latin typeface="Nunito" pitchFamily="2" charset="-52"/>
              </a:rPr>
              <a:t>біоіндикації</a:t>
            </a:r>
            <a:r>
              <a:rPr lang="uk-UA" sz="3600" b="0" i="0" dirty="0">
                <a:solidFill>
                  <a:schemeClr val="bg1"/>
                </a:solidFill>
                <a:effectLst>
                  <a:outerShdw blurRad="38100" dist="38100" dir="2700000" algn="tl">
                    <a:srgbClr val="000000">
                      <a:alpha val="43137"/>
                    </a:srgbClr>
                  </a:outerShdw>
                </a:effectLst>
                <a:latin typeface="Nunito" pitchFamily="2" charset="-52"/>
              </a:rPr>
              <a:t>.</a:t>
            </a:r>
          </a:p>
        </p:txBody>
      </p:sp>
      <p:sp>
        <p:nvSpPr>
          <p:cNvPr id="30" name="TextBox 29">
            <a:extLst>
              <a:ext uri="{FF2B5EF4-FFF2-40B4-BE49-F238E27FC236}">
                <a16:creationId xmlns:a16="http://schemas.microsoft.com/office/drawing/2014/main" id="{333EDAF0-907B-66CA-BF67-28A71F648E16}"/>
              </a:ext>
            </a:extLst>
          </p:cNvPr>
          <p:cNvSpPr txBox="1"/>
          <p:nvPr/>
        </p:nvSpPr>
        <p:spPr>
          <a:xfrm rot="324604">
            <a:off x="9867527" y="7954461"/>
            <a:ext cx="3011470" cy="307777"/>
          </a:xfrm>
          <a:prstGeom prst="rect">
            <a:avLst/>
          </a:prstGeom>
          <a:noFill/>
        </p:spPr>
        <p:txBody>
          <a:bodyPr wrap="square" rtlCol="0">
            <a:spAutoFit/>
          </a:bodyPr>
          <a:lstStyle/>
          <a:p>
            <a:r>
              <a:rPr lang="ru-RU" sz="700" dirty="0">
                <a:latin typeface="Nunito" pitchFamily="2" charset="-52"/>
                <a:hlinkClick r:id="rId7"/>
              </a:rPr>
              <a:t>Це </a:t>
            </a:r>
            <a:r>
              <a:rPr lang="ru-RU" sz="700" dirty="0" err="1">
                <a:latin typeface="Nunito" pitchFamily="2" charset="-52"/>
                <a:hlinkClick r:id="rId7"/>
              </a:rPr>
              <a:t>зображення</a:t>
            </a:r>
            <a:r>
              <a:rPr lang="ru-RU" sz="700" dirty="0">
                <a:latin typeface="Nunito" pitchFamily="2" charset="-52"/>
                <a:hlinkClick r:id="rId7"/>
              </a:rPr>
              <a:t>, </a:t>
            </a:r>
            <a:r>
              <a:rPr lang="ru-RU" sz="700" dirty="0">
                <a:latin typeface="Nunito" pitchFamily="2" charset="-52"/>
              </a:rPr>
              <a:t>автор: </a:t>
            </a:r>
            <a:r>
              <a:rPr lang="ru-RU" sz="700" dirty="0" err="1">
                <a:latin typeface="Nunito" pitchFamily="2" charset="-52"/>
              </a:rPr>
              <a:t>Невідомий</a:t>
            </a:r>
            <a:r>
              <a:rPr lang="ru-RU" sz="700" dirty="0">
                <a:latin typeface="Nunito" pitchFamily="2" charset="-52"/>
              </a:rPr>
              <a:t> автор, </a:t>
            </a:r>
            <a:r>
              <a:rPr lang="ru-RU" sz="700" dirty="0" err="1">
                <a:latin typeface="Nunito" pitchFamily="2" charset="-52"/>
              </a:rPr>
              <a:t>ліцензія</a:t>
            </a:r>
            <a:r>
              <a:rPr lang="ru-RU" sz="700" dirty="0">
                <a:latin typeface="Nunito" pitchFamily="2" charset="-52"/>
              </a:rPr>
              <a:t>: </a:t>
            </a:r>
            <a:r>
              <a:rPr lang="ru-RU" sz="700" dirty="0">
                <a:latin typeface="Nunito" pitchFamily="2" charset="-52"/>
                <a:hlinkClick r:id="rId10"/>
              </a:rPr>
              <a:t>CC BY-SA</a:t>
            </a:r>
            <a:endParaRPr lang="en-US" sz="700" dirty="0">
              <a:latin typeface="Nunito" pitchFamily="2" charset="-52"/>
            </a:endParaRPr>
          </a:p>
          <a:p>
            <a:endParaRPr lang="uk-UA" sz="700" dirty="0">
              <a:latin typeface="Nunito" pitchFamily="2" charset="-52"/>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11672" y="731625"/>
            <a:ext cx="9848338" cy="7829428"/>
          </a:xfrm>
          <a:custGeom>
            <a:avLst/>
            <a:gdLst/>
            <a:ahLst/>
            <a:cxnLst/>
            <a:rect l="l" t="t" r="r" b="b"/>
            <a:pathLst>
              <a:path w="7562418" h="6012122">
                <a:moveTo>
                  <a:pt x="0" y="0"/>
                </a:moveTo>
                <a:lnTo>
                  <a:pt x="7562418" y="0"/>
                </a:lnTo>
                <a:lnTo>
                  <a:pt x="7562418" y="6012122"/>
                </a:lnTo>
                <a:lnTo>
                  <a:pt x="0" y="6012122"/>
                </a:lnTo>
                <a:lnTo>
                  <a:pt x="0" y="0"/>
                </a:lnTo>
                <a:close/>
              </a:path>
            </a:pathLst>
          </a:custGeom>
          <a:blipFill>
            <a:blip r:embed="rId2"/>
            <a:stretch>
              <a:fillRect/>
            </a:stretch>
          </a:blipFill>
        </p:spPr>
        <p:txBody>
          <a:bodyPr/>
          <a:lstStyle/>
          <a:p>
            <a:endParaRPr lang="uk-UA"/>
          </a:p>
        </p:txBody>
      </p:sp>
      <p:grpSp>
        <p:nvGrpSpPr>
          <p:cNvPr id="3" name="Group 3"/>
          <p:cNvGrpSpPr/>
          <p:nvPr/>
        </p:nvGrpSpPr>
        <p:grpSpPr>
          <a:xfrm>
            <a:off x="11195460" y="1261306"/>
            <a:ext cx="8747252" cy="6084833"/>
            <a:chOff x="0" y="0"/>
            <a:chExt cx="8520441" cy="5882464"/>
          </a:xfrm>
        </p:grpSpPr>
        <p:pic>
          <p:nvPicPr>
            <p:cNvPr id="4" name="Picture 4"/>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842" b="1842"/>
            <a:stretch/>
          </p:blipFill>
          <p:spPr>
            <a:xfrm>
              <a:off x="0" y="0"/>
              <a:ext cx="8520441" cy="5882464"/>
            </a:xfrm>
            <a:prstGeom prst="rect">
              <a:avLst/>
            </a:prstGeom>
          </p:spPr>
        </p:pic>
      </p:grpSp>
      <p:sp>
        <p:nvSpPr>
          <p:cNvPr id="10" name="Freeform 10"/>
          <p:cNvSpPr/>
          <p:nvPr/>
        </p:nvSpPr>
        <p:spPr>
          <a:xfrm rot="335924">
            <a:off x="9759748" y="5808040"/>
            <a:ext cx="3270060" cy="2599698"/>
          </a:xfrm>
          <a:custGeom>
            <a:avLst/>
            <a:gdLst/>
            <a:ahLst/>
            <a:cxnLst/>
            <a:rect l="l" t="t" r="r" b="b"/>
            <a:pathLst>
              <a:path w="3270060" h="2599698">
                <a:moveTo>
                  <a:pt x="0" y="0"/>
                </a:moveTo>
                <a:lnTo>
                  <a:pt x="3270061" y="0"/>
                </a:lnTo>
                <a:lnTo>
                  <a:pt x="3270061" y="2599698"/>
                </a:lnTo>
                <a:lnTo>
                  <a:pt x="0" y="2599698"/>
                </a:lnTo>
                <a:lnTo>
                  <a:pt x="0" y="0"/>
                </a:lnTo>
                <a:close/>
              </a:path>
            </a:pathLst>
          </a:custGeom>
          <a:blipFill>
            <a:blip r:embed="rId2"/>
            <a:stretch>
              <a:fillRect/>
            </a:stretch>
          </a:blipFill>
        </p:spPr>
        <p:txBody>
          <a:bodyPr/>
          <a:lstStyle/>
          <a:p>
            <a:endParaRPr lang="uk-UA"/>
          </a:p>
        </p:txBody>
      </p:sp>
      <p:grpSp>
        <p:nvGrpSpPr>
          <p:cNvPr id="11" name="Group 11"/>
          <p:cNvGrpSpPr/>
          <p:nvPr/>
        </p:nvGrpSpPr>
        <p:grpSpPr>
          <a:xfrm rot="378755">
            <a:off x="9913289" y="6026989"/>
            <a:ext cx="3011470" cy="1918656"/>
            <a:chOff x="0" y="0"/>
            <a:chExt cx="4015293" cy="2558208"/>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2361" b="12361"/>
            <a:stretch/>
          </p:blipFill>
          <p:spPr>
            <a:xfrm>
              <a:off x="0" y="0"/>
              <a:ext cx="4015293" cy="2558208"/>
            </a:xfrm>
            <a:prstGeom prst="rect">
              <a:avLst/>
            </a:prstGeom>
          </p:spPr>
        </p:pic>
      </p:grpSp>
      <p:sp>
        <p:nvSpPr>
          <p:cNvPr id="13" name="Freeform 13"/>
          <p:cNvSpPr/>
          <p:nvPr/>
        </p:nvSpPr>
        <p:spPr>
          <a:xfrm rot="2103562">
            <a:off x="10052590" y="587974"/>
            <a:ext cx="1840420" cy="970822"/>
          </a:xfrm>
          <a:custGeom>
            <a:avLst/>
            <a:gdLst/>
            <a:ahLst/>
            <a:cxnLst/>
            <a:rect l="l" t="t" r="r" b="b"/>
            <a:pathLst>
              <a:path w="1413236" h="745482">
                <a:moveTo>
                  <a:pt x="0" y="0"/>
                </a:moveTo>
                <a:lnTo>
                  <a:pt x="1413236" y="0"/>
                </a:lnTo>
                <a:lnTo>
                  <a:pt x="1413236" y="745483"/>
                </a:lnTo>
                <a:lnTo>
                  <a:pt x="0" y="745483"/>
                </a:lnTo>
                <a:lnTo>
                  <a:pt x="0" y="0"/>
                </a:lnTo>
                <a:close/>
              </a:path>
            </a:pathLst>
          </a:custGeom>
          <a:blipFill>
            <a:blip r:embed="rId7"/>
            <a:stretch>
              <a:fillRect/>
            </a:stretch>
          </a:blipFill>
        </p:spPr>
        <p:txBody>
          <a:bodyPr/>
          <a:lstStyle/>
          <a:p>
            <a:endParaRPr lang="uk-UA"/>
          </a:p>
        </p:txBody>
      </p:sp>
      <p:sp>
        <p:nvSpPr>
          <p:cNvPr id="14" name="Freeform 14"/>
          <p:cNvSpPr/>
          <p:nvPr/>
        </p:nvSpPr>
        <p:spPr>
          <a:xfrm>
            <a:off x="12497945" y="8123408"/>
            <a:ext cx="1097333" cy="1222655"/>
          </a:xfrm>
          <a:custGeom>
            <a:avLst/>
            <a:gdLst/>
            <a:ahLst/>
            <a:cxnLst/>
            <a:rect l="l" t="t" r="r" b="b"/>
            <a:pathLst>
              <a:path w="1097333" h="1222655">
                <a:moveTo>
                  <a:pt x="0" y="0"/>
                </a:moveTo>
                <a:lnTo>
                  <a:pt x="1097333" y="0"/>
                </a:lnTo>
                <a:lnTo>
                  <a:pt x="1097333" y="1222654"/>
                </a:lnTo>
                <a:lnTo>
                  <a:pt x="0" y="1222654"/>
                </a:lnTo>
                <a:lnTo>
                  <a:pt x="0" y="0"/>
                </a:lnTo>
                <a:close/>
              </a:path>
            </a:pathLst>
          </a:custGeom>
          <a:blipFill>
            <a:blip r:embed="rId8"/>
            <a:stretch>
              <a:fillRect/>
            </a:stretch>
          </a:blipFill>
        </p:spPr>
        <p:txBody>
          <a:bodyPr/>
          <a:lstStyle/>
          <a:p>
            <a:endParaRPr lang="uk-UA"/>
          </a:p>
        </p:txBody>
      </p:sp>
      <p:sp>
        <p:nvSpPr>
          <p:cNvPr id="19" name="TextBox 19"/>
          <p:cNvSpPr txBox="1"/>
          <p:nvPr/>
        </p:nvSpPr>
        <p:spPr>
          <a:xfrm>
            <a:off x="642534" y="1139624"/>
            <a:ext cx="6504929" cy="1107996"/>
          </a:xfrm>
          <a:prstGeom prst="rect">
            <a:avLst/>
          </a:prstGeom>
        </p:spPr>
        <p:txBody>
          <a:bodyPr lIns="0" tIns="0" rIns="0" bIns="0" rtlCol="0" anchor="t">
            <a:spAutoFit/>
          </a:bodyPr>
          <a:lstStyle/>
          <a:p>
            <a:pPr algn="l"/>
            <a:r>
              <a:rPr lang="ru-RU" sz="7200" b="1" i="0" dirty="0" err="1">
                <a:solidFill>
                  <a:schemeClr val="bg1"/>
                </a:solidFill>
                <a:effectLst>
                  <a:outerShdw blurRad="38100" dist="38100" dir="2700000" algn="tl">
                    <a:srgbClr val="000000">
                      <a:alpha val="43137"/>
                    </a:srgbClr>
                  </a:outerShdw>
                </a:effectLst>
                <a:latin typeface="Nunito" pitchFamily="2" charset="-52"/>
              </a:rPr>
              <a:t>Завдання</a:t>
            </a:r>
            <a:r>
              <a:rPr lang="ru-RU" sz="7200" b="1" i="0" dirty="0">
                <a:solidFill>
                  <a:schemeClr val="bg1"/>
                </a:solidFill>
                <a:effectLst>
                  <a:outerShdw blurRad="38100" dist="38100" dir="2700000" algn="tl">
                    <a:srgbClr val="000000">
                      <a:alpha val="43137"/>
                    </a:srgbClr>
                  </a:outerShdw>
                </a:effectLst>
                <a:latin typeface="Nunito" pitchFamily="2" charset="-52"/>
              </a:rPr>
              <a:t>:</a:t>
            </a:r>
            <a:endParaRPr lang="ru-RU" sz="7200" b="0" i="0" dirty="0">
              <a:solidFill>
                <a:schemeClr val="bg1"/>
              </a:solidFill>
              <a:effectLst>
                <a:outerShdw blurRad="38100" dist="38100" dir="2700000" algn="tl">
                  <a:srgbClr val="000000">
                    <a:alpha val="43137"/>
                  </a:srgbClr>
                </a:outerShdw>
              </a:effectLst>
              <a:latin typeface="Nunito" pitchFamily="2" charset="-52"/>
            </a:endParaRPr>
          </a:p>
        </p:txBody>
      </p:sp>
      <p:sp>
        <p:nvSpPr>
          <p:cNvPr id="20" name="TextBox 20"/>
          <p:cNvSpPr txBox="1"/>
          <p:nvPr/>
        </p:nvSpPr>
        <p:spPr>
          <a:xfrm>
            <a:off x="572625" y="2583430"/>
            <a:ext cx="9068108" cy="5539978"/>
          </a:xfrm>
          <a:prstGeom prst="rect">
            <a:avLst/>
          </a:prstGeom>
        </p:spPr>
        <p:txBody>
          <a:bodyPr wrap="square" lIns="0" tIns="0" rIns="0" bIns="0" rtlCol="0" anchor="t">
            <a:spAutoFit/>
          </a:bodyPr>
          <a:lstStyle/>
          <a:p>
            <a:pPr algn="l">
              <a:buFont typeface="Arial" panose="020B0604020202020204" pitchFamily="34" charset="0"/>
              <a:buChar char="•"/>
            </a:pPr>
            <a:r>
              <a:rPr lang="ru-RU" sz="3600" b="0" i="0" dirty="0">
                <a:solidFill>
                  <a:schemeClr val="bg1"/>
                </a:solidFill>
                <a:effectLst>
                  <a:outerShdw blurRad="38100" dist="38100" dir="2700000" algn="tl">
                    <a:srgbClr val="000000">
                      <a:alpha val="43137"/>
                    </a:srgbClr>
                  </a:outerShdw>
                </a:effectLst>
                <a:latin typeface="Nunito" pitchFamily="2" charset="-52"/>
              </a:rPr>
              <a:t>Провести </a:t>
            </a:r>
            <a:r>
              <a:rPr lang="ru-RU" sz="3600" b="0" i="0" dirty="0" err="1">
                <a:solidFill>
                  <a:schemeClr val="bg1"/>
                </a:solidFill>
                <a:effectLst>
                  <a:outerShdw blurRad="38100" dist="38100" dir="2700000" algn="tl">
                    <a:srgbClr val="000000">
                      <a:alpha val="43137"/>
                    </a:srgbClr>
                  </a:outerShdw>
                </a:effectLst>
                <a:latin typeface="Nunito" pitchFamily="2" charset="-52"/>
              </a:rPr>
              <a:t>огляд</a:t>
            </a:r>
            <a:r>
              <a:rPr lang="ru-RU" sz="3600" b="0" i="0" dirty="0">
                <a:solidFill>
                  <a:schemeClr val="bg1"/>
                </a:solidFill>
                <a:effectLst>
                  <a:outerShdw blurRad="38100" dist="38100" dir="2700000" algn="tl">
                    <a:srgbClr val="000000">
                      <a:alpha val="43137"/>
                    </a:srgbClr>
                  </a:outerShdw>
                </a:effectLst>
                <a:latin typeface="Nunito" pitchFamily="2" charset="-52"/>
              </a:rPr>
              <a:t> літератури з </a:t>
            </a:r>
            <a:r>
              <a:rPr lang="ru-RU" sz="3600" b="0" i="0" dirty="0" err="1">
                <a:solidFill>
                  <a:schemeClr val="bg1"/>
                </a:solidFill>
                <a:effectLst>
                  <a:outerShdw blurRad="38100" dist="38100" dir="2700000" algn="tl">
                    <a:srgbClr val="000000">
                      <a:alpha val="43137"/>
                    </a:srgbClr>
                  </a:outerShdw>
                </a:effectLst>
                <a:latin typeface="Nunito" pitchFamily="2" charset="-52"/>
              </a:rPr>
              <a:t>біоіндикації</a:t>
            </a:r>
            <a:r>
              <a:rPr lang="ru-RU" sz="3600" b="0" i="0" dirty="0">
                <a:solidFill>
                  <a:schemeClr val="bg1"/>
                </a:solidFill>
                <a:effectLst>
                  <a:outerShdw blurRad="38100" dist="38100" dir="2700000" algn="tl">
                    <a:srgbClr val="000000">
                      <a:alpha val="43137"/>
                    </a:srgbClr>
                  </a:outerShdw>
                </a:effectLst>
                <a:latin typeface="Nunito" pitchFamily="2" charset="-52"/>
              </a:rPr>
              <a:t> членистоногих.</a:t>
            </a:r>
          </a:p>
          <a:p>
            <a:pPr algn="l">
              <a:buFont typeface="Arial" panose="020B0604020202020204" pitchFamily="34" charset="0"/>
              <a:buChar char="•"/>
            </a:pPr>
            <a:r>
              <a:rPr lang="ru-RU" sz="3600" b="0" i="0" dirty="0" err="1">
                <a:solidFill>
                  <a:schemeClr val="bg1"/>
                </a:solidFill>
                <a:effectLst>
                  <a:outerShdw blurRad="38100" dist="38100" dir="2700000" algn="tl">
                    <a:srgbClr val="000000">
                      <a:alpha val="43137"/>
                    </a:srgbClr>
                  </a:outerShdw>
                </a:effectLst>
                <a:latin typeface="Nunito" pitchFamily="2" charset="-52"/>
              </a:rPr>
              <a:t>Вибрати</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модельні</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групи</a:t>
            </a:r>
            <a:r>
              <a:rPr lang="ru-RU" sz="3600" b="0" i="0" dirty="0">
                <a:solidFill>
                  <a:schemeClr val="bg1"/>
                </a:solidFill>
                <a:effectLst>
                  <a:outerShdw blurRad="38100" dist="38100" dir="2700000" algn="tl">
                    <a:srgbClr val="000000">
                      <a:alpha val="43137"/>
                    </a:srgbClr>
                  </a:outerShdw>
                </a:effectLst>
                <a:latin typeface="Nunito" pitchFamily="2" charset="-52"/>
              </a:rPr>
              <a:t> членистоногих для </a:t>
            </a:r>
            <a:r>
              <a:rPr lang="ru-RU" sz="3600" b="0" i="0" dirty="0" err="1">
                <a:solidFill>
                  <a:schemeClr val="bg1"/>
                </a:solidFill>
                <a:effectLst>
                  <a:outerShdw blurRad="38100" dist="38100" dir="2700000" algn="tl">
                    <a:srgbClr val="000000">
                      <a:alpha val="43137"/>
                    </a:srgbClr>
                  </a:outerShdw>
                </a:effectLst>
                <a:latin typeface="Nunito" pitchFamily="2" charset="-52"/>
              </a:rPr>
              <a:t>дослідження</a:t>
            </a:r>
            <a:r>
              <a:rPr lang="ru-RU" sz="3600" b="0" i="0" dirty="0">
                <a:solidFill>
                  <a:schemeClr val="bg1"/>
                </a:solidFill>
                <a:effectLst>
                  <a:outerShdw blurRad="38100" dist="38100" dir="2700000" algn="tl">
                    <a:srgbClr val="000000">
                      <a:alpha val="43137"/>
                    </a:srgbClr>
                  </a:outerShdw>
                </a:effectLst>
                <a:latin typeface="Nunito" pitchFamily="2" charset="-52"/>
              </a:rPr>
              <a:t>.</a:t>
            </a:r>
          </a:p>
          <a:p>
            <a:pPr algn="l">
              <a:buFont typeface="Arial" panose="020B0604020202020204" pitchFamily="34" charset="0"/>
              <a:buChar char="•"/>
            </a:pPr>
            <a:r>
              <a:rPr lang="ru-RU" sz="3600" b="0" i="0" dirty="0" err="1">
                <a:solidFill>
                  <a:schemeClr val="bg1"/>
                </a:solidFill>
                <a:effectLst>
                  <a:outerShdw blurRad="38100" dist="38100" dir="2700000" algn="tl">
                    <a:srgbClr val="000000">
                      <a:alpha val="43137"/>
                    </a:srgbClr>
                  </a:outerShdw>
                </a:effectLst>
                <a:latin typeface="Nunito" pitchFamily="2" charset="-52"/>
              </a:rPr>
              <a:t>Визначити</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екологічні</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фактори</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що</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впливають</a:t>
            </a:r>
            <a:r>
              <a:rPr lang="ru-RU" sz="3600" b="0" i="0" dirty="0">
                <a:solidFill>
                  <a:schemeClr val="bg1"/>
                </a:solidFill>
                <a:effectLst>
                  <a:outerShdw blurRad="38100" dist="38100" dir="2700000" algn="tl">
                    <a:srgbClr val="000000">
                      <a:alpha val="43137"/>
                    </a:srgbClr>
                  </a:outerShdw>
                </a:effectLst>
                <a:latin typeface="Nunito" pitchFamily="2" charset="-52"/>
              </a:rPr>
              <a:t> на них.</a:t>
            </a:r>
          </a:p>
          <a:p>
            <a:pPr algn="l">
              <a:buFont typeface="Arial" panose="020B0604020202020204" pitchFamily="34" charset="0"/>
              <a:buChar char="•"/>
            </a:pPr>
            <a:r>
              <a:rPr lang="ru-RU" sz="3600" b="0" i="0" dirty="0" err="1">
                <a:solidFill>
                  <a:schemeClr val="bg1"/>
                </a:solidFill>
                <a:effectLst>
                  <a:outerShdw blurRad="38100" dist="38100" dir="2700000" algn="tl">
                    <a:srgbClr val="000000">
                      <a:alpha val="43137"/>
                    </a:srgbClr>
                  </a:outerShdw>
                </a:effectLst>
                <a:latin typeface="Nunito" pitchFamily="2" charset="-52"/>
              </a:rPr>
              <a:t>Дослідити</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вплив</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цих</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факторів</a:t>
            </a:r>
            <a:r>
              <a:rPr lang="ru-RU" sz="3600" b="0" i="0" dirty="0">
                <a:solidFill>
                  <a:schemeClr val="bg1"/>
                </a:solidFill>
                <a:effectLst>
                  <a:outerShdw blurRad="38100" dist="38100" dir="2700000" algn="tl">
                    <a:srgbClr val="000000">
                      <a:alpha val="43137"/>
                    </a:srgbClr>
                  </a:outerShdw>
                </a:effectLst>
                <a:latin typeface="Nunito" pitchFamily="2" charset="-52"/>
              </a:rPr>
              <a:t> на членистоногих.</a:t>
            </a:r>
          </a:p>
          <a:p>
            <a:pPr algn="l">
              <a:buFont typeface="Arial" panose="020B0604020202020204" pitchFamily="34" charset="0"/>
              <a:buChar char="•"/>
            </a:pPr>
            <a:r>
              <a:rPr lang="ru-RU" sz="3600" b="0" i="0" dirty="0" err="1">
                <a:solidFill>
                  <a:schemeClr val="bg1"/>
                </a:solidFill>
                <a:effectLst>
                  <a:outerShdw blurRad="38100" dist="38100" dir="2700000" algn="tl">
                    <a:srgbClr val="000000">
                      <a:alpha val="43137"/>
                    </a:srgbClr>
                  </a:outerShdw>
                </a:effectLst>
                <a:latin typeface="Nunito" pitchFamily="2" charset="-52"/>
              </a:rPr>
              <a:t>Розробити</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методи</a:t>
            </a:r>
            <a:r>
              <a:rPr lang="ru-RU" sz="3600" b="0" i="0" dirty="0">
                <a:solidFill>
                  <a:schemeClr val="bg1"/>
                </a:solidFill>
                <a:effectLst>
                  <a:outerShdw blurRad="38100" dist="38100" dir="2700000" algn="tl">
                    <a:srgbClr val="000000">
                      <a:alpha val="43137"/>
                    </a:srgbClr>
                  </a:outerShdw>
                </a:effectLst>
                <a:latin typeface="Nunito" pitchFamily="2" charset="-52"/>
              </a:rPr>
              <a:t> </a:t>
            </a:r>
            <a:r>
              <a:rPr lang="ru-RU" sz="3600" b="0" i="0" dirty="0" err="1">
                <a:solidFill>
                  <a:schemeClr val="bg1"/>
                </a:solidFill>
                <a:effectLst>
                  <a:outerShdw blurRad="38100" dist="38100" dir="2700000" algn="tl">
                    <a:srgbClr val="000000">
                      <a:alpha val="43137"/>
                    </a:srgbClr>
                  </a:outerShdw>
                </a:effectLst>
                <a:latin typeface="Nunito" pitchFamily="2" charset="-52"/>
              </a:rPr>
              <a:t>біоіндикації</a:t>
            </a:r>
            <a:r>
              <a:rPr lang="ru-RU" sz="3600" b="0" i="0" dirty="0">
                <a:solidFill>
                  <a:schemeClr val="bg1"/>
                </a:solidFill>
                <a:effectLst>
                  <a:outerShdw blurRad="38100" dist="38100" dir="2700000" algn="tl">
                    <a:srgbClr val="000000">
                      <a:alpha val="43137"/>
                    </a:srgbClr>
                  </a:outerShdw>
                </a:effectLst>
                <a:latin typeface="Nunito" pitchFamily="2" charset="-52"/>
              </a:rPr>
              <a:t> на </a:t>
            </a:r>
            <a:r>
              <a:rPr lang="ru-RU" sz="3600" b="0" i="0" dirty="0" err="1">
                <a:solidFill>
                  <a:schemeClr val="bg1"/>
                </a:solidFill>
                <a:effectLst>
                  <a:outerShdw blurRad="38100" dist="38100" dir="2700000" algn="tl">
                    <a:srgbClr val="000000">
                      <a:alpha val="43137"/>
                    </a:srgbClr>
                  </a:outerShdw>
                </a:effectLst>
                <a:latin typeface="Nunito" pitchFamily="2" charset="-52"/>
              </a:rPr>
              <a:t>основі</a:t>
            </a:r>
            <a:r>
              <a:rPr lang="ru-RU" sz="3600" b="0" i="0" dirty="0">
                <a:solidFill>
                  <a:schemeClr val="bg1"/>
                </a:solidFill>
                <a:effectLst>
                  <a:outerShdw blurRad="38100" dist="38100" dir="2700000" algn="tl">
                    <a:srgbClr val="000000">
                      <a:alpha val="43137"/>
                    </a:srgbClr>
                  </a:outerShdw>
                </a:effectLst>
                <a:latin typeface="Nunito" pitchFamily="2" charset="-52"/>
              </a:rPr>
              <a:t> членистоногих.</a:t>
            </a:r>
            <a:endParaRPr lang="en-US" sz="3600" b="0" i="0" dirty="0">
              <a:solidFill>
                <a:schemeClr val="bg1"/>
              </a:solidFill>
              <a:effectLst>
                <a:outerShdw blurRad="38100" dist="38100" dir="2700000" algn="tl">
                  <a:srgbClr val="000000">
                    <a:alpha val="43137"/>
                  </a:srgbClr>
                </a:outerShdw>
              </a:effectLst>
              <a:latin typeface="Nunito" pitchFamily="2" charset="-52"/>
            </a:endParaRPr>
          </a:p>
        </p:txBody>
      </p:sp>
      <p:sp>
        <p:nvSpPr>
          <p:cNvPr id="29" name="TextBox 28">
            <a:extLst>
              <a:ext uri="{FF2B5EF4-FFF2-40B4-BE49-F238E27FC236}">
                <a16:creationId xmlns:a16="http://schemas.microsoft.com/office/drawing/2014/main" id="{8F8C6FC9-E0DA-5CDD-AE0D-7DB57F566440}"/>
              </a:ext>
            </a:extLst>
          </p:cNvPr>
          <p:cNvSpPr txBox="1"/>
          <p:nvPr/>
        </p:nvSpPr>
        <p:spPr>
          <a:xfrm>
            <a:off x="12886799" y="7457498"/>
            <a:ext cx="6390331" cy="307777"/>
          </a:xfrm>
          <a:prstGeom prst="rect">
            <a:avLst/>
          </a:prstGeom>
          <a:noFill/>
        </p:spPr>
        <p:txBody>
          <a:bodyPr wrap="square" rtlCol="0">
            <a:spAutoFit/>
          </a:bodyPr>
          <a:lstStyle/>
          <a:p>
            <a:r>
              <a:rPr lang="ru-RU" sz="1400" dirty="0">
                <a:latin typeface="Nunito" pitchFamily="2" charset="-52"/>
                <a:hlinkClick r:id="rId4"/>
              </a:rPr>
              <a:t>Це </a:t>
            </a:r>
            <a:r>
              <a:rPr lang="ru-RU" sz="1400" dirty="0" err="1">
                <a:latin typeface="Nunito" pitchFamily="2" charset="-52"/>
                <a:hlinkClick r:id="rId4"/>
              </a:rPr>
              <a:t>зображення</a:t>
            </a:r>
            <a:r>
              <a:rPr lang="ru-RU" sz="1400" dirty="0">
                <a:latin typeface="Nunito" pitchFamily="2" charset="-52"/>
                <a:hlinkClick r:id="rId4"/>
              </a:rPr>
              <a:t>, </a:t>
            </a:r>
            <a:r>
              <a:rPr lang="ru-RU" sz="1400" dirty="0">
                <a:latin typeface="Nunito" pitchFamily="2" charset="-52"/>
              </a:rPr>
              <a:t>автор: </a:t>
            </a:r>
            <a:r>
              <a:rPr lang="ru-RU" sz="1400" dirty="0" err="1">
                <a:latin typeface="Nunito" pitchFamily="2" charset="-52"/>
              </a:rPr>
              <a:t>Невідомий</a:t>
            </a:r>
            <a:r>
              <a:rPr lang="ru-RU" sz="1400" dirty="0">
                <a:latin typeface="Nunito" pitchFamily="2" charset="-52"/>
              </a:rPr>
              <a:t> автор, </a:t>
            </a:r>
            <a:r>
              <a:rPr lang="ru-RU" sz="1400" dirty="0" err="1">
                <a:latin typeface="Nunito" pitchFamily="2" charset="-52"/>
              </a:rPr>
              <a:t>ліцензія</a:t>
            </a:r>
            <a:r>
              <a:rPr lang="ru-RU" sz="1400" dirty="0">
                <a:latin typeface="Nunito" pitchFamily="2" charset="-52"/>
              </a:rPr>
              <a:t>: </a:t>
            </a:r>
            <a:r>
              <a:rPr lang="ru-RU" sz="1400" dirty="0">
                <a:latin typeface="Nunito" pitchFamily="2" charset="-52"/>
                <a:hlinkClick r:id="rId9"/>
              </a:rPr>
              <a:t>CC BY-NC</a:t>
            </a:r>
            <a:endParaRPr lang="uk-UA" sz="1400" dirty="0">
              <a:latin typeface="Nunito" pitchFamily="2" charset="-52"/>
            </a:endParaRPr>
          </a:p>
        </p:txBody>
      </p:sp>
      <p:sp>
        <p:nvSpPr>
          <p:cNvPr id="30" name="TextBox 29">
            <a:extLst>
              <a:ext uri="{FF2B5EF4-FFF2-40B4-BE49-F238E27FC236}">
                <a16:creationId xmlns:a16="http://schemas.microsoft.com/office/drawing/2014/main" id="{333EDAF0-907B-66CA-BF67-28A71F648E16}"/>
              </a:ext>
            </a:extLst>
          </p:cNvPr>
          <p:cNvSpPr txBox="1"/>
          <p:nvPr/>
        </p:nvSpPr>
        <p:spPr>
          <a:xfrm rot="324604">
            <a:off x="9867527" y="7954461"/>
            <a:ext cx="3011470" cy="307777"/>
          </a:xfrm>
          <a:prstGeom prst="rect">
            <a:avLst/>
          </a:prstGeom>
          <a:noFill/>
        </p:spPr>
        <p:txBody>
          <a:bodyPr wrap="square" rtlCol="0">
            <a:spAutoFit/>
          </a:bodyPr>
          <a:lstStyle/>
          <a:p>
            <a:r>
              <a:rPr lang="ru-RU" sz="700" dirty="0">
                <a:latin typeface="Nunito" pitchFamily="2" charset="-52"/>
                <a:hlinkClick r:id="rId6"/>
              </a:rPr>
              <a:t>Це </a:t>
            </a:r>
            <a:r>
              <a:rPr lang="ru-RU" sz="700" dirty="0" err="1">
                <a:latin typeface="Nunito" pitchFamily="2" charset="-52"/>
                <a:hlinkClick r:id="rId6"/>
              </a:rPr>
              <a:t>зображення</a:t>
            </a:r>
            <a:r>
              <a:rPr lang="ru-RU" sz="700" dirty="0">
                <a:latin typeface="Nunito" pitchFamily="2" charset="-52"/>
                <a:hlinkClick r:id="rId6"/>
              </a:rPr>
              <a:t>, </a:t>
            </a:r>
            <a:r>
              <a:rPr lang="ru-RU" sz="700" dirty="0">
                <a:latin typeface="Nunito" pitchFamily="2" charset="-52"/>
              </a:rPr>
              <a:t>автор: </a:t>
            </a:r>
            <a:r>
              <a:rPr lang="ru-RU" sz="700" dirty="0" err="1">
                <a:latin typeface="Nunito" pitchFamily="2" charset="-52"/>
              </a:rPr>
              <a:t>Невідомий</a:t>
            </a:r>
            <a:r>
              <a:rPr lang="ru-RU" sz="700" dirty="0">
                <a:latin typeface="Nunito" pitchFamily="2" charset="-52"/>
              </a:rPr>
              <a:t> автор, </a:t>
            </a:r>
            <a:r>
              <a:rPr lang="ru-RU" sz="700" dirty="0" err="1">
                <a:latin typeface="Nunito" pitchFamily="2" charset="-52"/>
              </a:rPr>
              <a:t>ліцензія</a:t>
            </a:r>
            <a:r>
              <a:rPr lang="ru-RU" sz="700" dirty="0">
                <a:latin typeface="Nunito" pitchFamily="2" charset="-52"/>
              </a:rPr>
              <a:t>: </a:t>
            </a:r>
            <a:r>
              <a:rPr lang="ru-RU" sz="700" dirty="0">
                <a:latin typeface="Nunito" pitchFamily="2" charset="-52"/>
                <a:hlinkClick r:id="rId10"/>
              </a:rPr>
              <a:t>CC BY-SA</a:t>
            </a:r>
            <a:endParaRPr lang="en-US" sz="700" dirty="0">
              <a:latin typeface="Nunito" pitchFamily="2" charset="-52"/>
            </a:endParaRPr>
          </a:p>
          <a:p>
            <a:endParaRPr lang="uk-UA" sz="700" dirty="0">
              <a:latin typeface="Nunito" pitchFamily="2" charset="-52"/>
            </a:endParaRPr>
          </a:p>
        </p:txBody>
      </p:sp>
    </p:spTree>
    <p:extLst>
      <p:ext uri="{BB962C8B-B14F-4D97-AF65-F5344CB8AC3E}">
        <p14:creationId xmlns:p14="http://schemas.microsoft.com/office/powerpoint/2010/main" val="4072176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7681" y="1969503"/>
            <a:ext cx="11392648" cy="113926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uk-UA"/>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5" name="Group 5"/>
          <p:cNvGrpSpPr/>
          <p:nvPr/>
        </p:nvGrpSpPr>
        <p:grpSpPr>
          <a:xfrm>
            <a:off x="10271519" y="2280465"/>
            <a:ext cx="10915782" cy="1091578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CA9B"/>
            </a:solidFill>
          </p:spPr>
          <p:txBody>
            <a:bodyPr/>
            <a:lstStyle/>
            <a:p>
              <a:endParaRPr lang="uk-UA"/>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grpSp>
        <p:nvGrpSpPr>
          <p:cNvPr id="12" name="Group 12"/>
          <p:cNvGrpSpPr/>
          <p:nvPr/>
        </p:nvGrpSpPr>
        <p:grpSpPr>
          <a:xfrm>
            <a:off x="551178" y="472255"/>
            <a:ext cx="531207" cy="3691379"/>
            <a:chOff x="0" y="-38100"/>
            <a:chExt cx="101626" cy="706202"/>
          </a:xfrm>
        </p:grpSpPr>
        <p:sp>
          <p:nvSpPr>
            <p:cNvPr id="13" name="Freeform 13"/>
            <p:cNvSpPr/>
            <p:nvPr/>
          </p:nvSpPr>
          <p:spPr>
            <a:xfrm>
              <a:off x="37520" y="-19050"/>
              <a:ext cx="64106" cy="668102"/>
            </a:xfrm>
            <a:custGeom>
              <a:avLst/>
              <a:gdLst/>
              <a:ahLst/>
              <a:cxnLst/>
              <a:rect l="l" t="t" r="r" b="b"/>
              <a:pathLst>
                <a:path w="64106" h="668102">
                  <a:moveTo>
                    <a:pt x="0" y="0"/>
                  </a:moveTo>
                  <a:lnTo>
                    <a:pt x="64106" y="0"/>
                  </a:lnTo>
                  <a:lnTo>
                    <a:pt x="64106" y="668102"/>
                  </a:lnTo>
                  <a:lnTo>
                    <a:pt x="0" y="668102"/>
                  </a:lnTo>
                  <a:close/>
                </a:path>
              </a:pathLst>
            </a:custGeom>
            <a:solidFill>
              <a:srgbClr val="FFFFFF"/>
            </a:solidFill>
          </p:spPr>
          <p:txBody>
            <a:bodyPr/>
            <a:lstStyle/>
            <a:p>
              <a:endParaRPr lang="uk-UA" dirty="0"/>
            </a:p>
          </p:txBody>
        </p:sp>
        <p:sp>
          <p:nvSpPr>
            <p:cNvPr id="14" name="TextBox 14"/>
            <p:cNvSpPr txBox="1"/>
            <p:nvPr/>
          </p:nvSpPr>
          <p:spPr>
            <a:xfrm>
              <a:off x="0" y="-38100"/>
              <a:ext cx="64106" cy="706202"/>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4267200" y="4280492"/>
            <a:ext cx="29125419" cy="6443999"/>
          </a:xfrm>
          <a:custGeom>
            <a:avLst/>
            <a:gdLst/>
            <a:ahLst/>
            <a:cxnLst/>
            <a:rect l="l" t="t" r="r" b="b"/>
            <a:pathLst>
              <a:path w="3893270" h="861386">
                <a:moveTo>
                  <a:pt x="0" y="0"/>
                </a:moveTo>
                <a:lnTo>
                  <a:pt x="3893269" y="0"/>
                </a:lnTo>
                <a:lnTo>
                  <a:pt x="3893269" y="861385"/>
                </a:lnTo>
                <a:lnTo>
                  <a:pt x="0" y="861385"/>
                </a:lnTo>
                <a:lnTo>
                  <a:pt x="0" y="0"/>
                </a:lnTo>
                <a:close/>
              </a:path>
            </a:pathLst>
          </a:custGeom>
          <a:blipFill>
            <a:blip r:embed="rId2">
              <a:alphaModFix amt="30000"/>
            </a:blip>
            <a:stretch>
              <a:fillRect/>
            </a:stretch>
          </a:blipFill>
        </p:spPr>
        <p:txBody>
          <a:bodyPr/>
          <a:lstStyle/>
          <a:p>
            <a:endParaRPr lang="uk-UA"/>
          </a:p>
        </p:txBody>
      </p:sp>
      <p:sp>
        <p:nvSpPr>
          <p:cNvPr id="17" name="Freeform 17"/>
          <p:cNvSpPr/>
          <p:nvPr/>
        </p:nvSpPr>
        <p:spPr>
          <a:xfrm rot="2103562">
            <a:off x="14415791" y="2176189"/>
            <a:ext cx="1413236" cy="745482"/>
          </a:xfrm>
          <a:custGeom>
            <a:avLst/>
            <a:gdLst/>
            <a:ahLst/>
            <a:cxnLst/>
            <a:rect l="l" t="t" r="r" b="b"/>
            <a:pathLst>
              <a:path w="1413236" h="745482">
                <a:moveTo>
                  <a:pt x="0" y="0"/>
                </a:moveTo>
                <a:lnTo>
                  <a:pt x="1413237" y="0"/>
                </a:lnTo>
                <a:lnTo>
                  <a:pt x="1413237" y="745482"/>
                </a:lnTo>
                <a:lnTo>
                  <a:pt x="0" y="745482"/>
                </a:lnTo>
                <a:lnTo>
                  <a:pt x="0" y="0"/>
                </a:lnTo>
                <a:close/>
              </a:path>
            </a:pathLst>
          </a:custGeom>
          <a:blipFill>
            <a:blip r:embed="rId3"/>
            <a:stretch>
              <a:fillRect/>
            </a:stretch>
          </a:blipFill>
        </p:spPr>
        <p:txBody>
          <a:bodyPr/>
          <a:lstStyle/>
          <a:p>
            <a:endParaRPr lang="uk-UA"/>
          </a:p>
        </p:txBody>
      </p:sp>
      <p:sp>
        <p:nvSpPr>
          <p:cNvPr id="18" name="Freeform 18"/>
          <p:cNvSpPr/>
          <p:nvPr/>
        </p:nvSpPr>
        <p:spPr>
          <a:xfrm>
            <a:off x="9973993" y="8488894"/>
            <a:ext cx="1097333" cy="1222655"/>
          </a:xfrm>
          <a:custGeom>
            <a:avLst/>
            <a:gdLst/>
            <a:ahLst/>
            <a:cxnLst/>
            <a:rect l="l" t="t" r="r" b="b"/>
            <a:pathLst>
              <a:path w="1097333" h="1222655">
                <a:moveTo>
                  <a:pt x="0" y="0"/>
                </a:moveTo>
                <a:lnTo>
                  <a:pt x="1097333" y="0"/>
                </a:lnTo>
                <a:lnTo>
                  <a:pt x="1097333" y="1222655"/>
                </a:lnTo>
                <a:lnTo>
                  <a:pt x="0" y="1222655"/>
                </a:lnTo>
                <a:lnTo>
                  <a:pt x="0" y="0"/>
                </a:lnTo>
                <a:close/>
              </a:path>
            </a:pathLst>
          </a:custGeom>
          <a:blipFill>
            <a:blip r:embed="rId4"/>
            <a:stretch>
              <a:fillRect/>
            </a:stretch>
          </a:blipFill>
        </p:spPr>
        <p:txBody>
          <a:bodyPr/>
          <a:lstStyle/>
          <a:p>
            <a:endParaRPr lang="uk-UA"/>
          </a:p>
        </p:txBody>
      </p:sp>
      <p:sp>
        <p:nvSpPr>
          <p:cNvPr id="23" name="TextBox 23"/>
          <p:cNvSpPr txBox="1"/>
          <p:nvPr/>
        </p:nvSpPr>
        <p:spPr>
          <a:xfrm>
            <a:off x="1322090" y="472255"/>
            <a:ext cx="18891562" cy="1107996"/>
          </a:xfrm>
          <a:prstGeom prst="rect">
            <a:avLst/>
          </a:prstGeom>
        </p:spPr>
        <p:txBody>
          <a:bodyPr wrap="square" lIns="0" tIns="0" rIns="0" bIns="0" rtlCol="0" anchor="t">
            <a:spAutoFit/>
          </a:bodyPr>
          <a:lstStyle/>
          <a:p>
            <a:pPr marL="0" indent="0">
              <a:buNone/>
            </a:pPr>
            <a:r>
              <a:rPr lang="en-US" sz="7200" b="1" kern="0" spc="-52" dirty="0" err="1">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Світляки</a:t>
            </a:r>
            <a:r>
              <a:rPr lang="en-US" sz="7200" b="1" kern="0" spc="-52" dirty="0">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 </a:t>
            </a:r>
            <a:r>
              <a:rPr lang="en-US" sz="7200" b="1" kern="0" spc="-52" dirty="0" err="1">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як</a:t>
            </a:r>
            <a:r>
              <a:rPr lang="en-US" sz="7200" b="1" kern="0" spc="-52" dirty="0">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 </a:t>
            </a:r>
            <a:r>
              <a:rPr lang="en-US" sz="7200" b="1" kern="0" spc="-52" dirty="0" err="1">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біоіндикатори</a:t>
            </a:r>
            <a:r>
              <a:rPr lang="uk-UA" sz="7200" b="1" kern="0" spc="-52" dirty="0">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a:t>
            </a:r>
            <a:endParaRPr lang="en-US" sz="7200" dirty="0">
              <a:solidFill>
                <a:schemeClr val="bg1"/>
              </a:solidFill>
              <a:effectLst>
                <a:outerShdw blurRad="38100" dist="38100" dir="2700000" algn="tl">
                  <a:srgbClr val="000000">
                    <a:alpha val="43137"/>
                  </a:srgbClr>
                </a:outerShdw>
              </a:effectLst>
              <a:latin typeface="Nunito" pitchFamily="2" charset="-52"/>
            </a:endParaRPr>
          </a:p>
        </p:txBody>
      </p:sp>
      <p:sp>
        <p:nvSpPr>
          <p:cNvPr id="31" name="Text 2">
            <a:extLst>
              <a:ext uri="{FF2B5EF4-FFF2-40B4-BE49-F238E27FC236}">
                <a16:creationId xmlns:a16="http://schemas.microsoft.com/office/drawing/2014/main" id="{A5C21693-16D9-F5F2-2EAC-BBC9D630222F}"/>
              </a:ext>
            </a:extLst>
          </p:cNvPr>
          <p:cNvSpPr/>
          <p:nvPr/>
        </p:nvSpPr>
        <p:spPr>
          <a:xfrm>
            <a:off x="833199" y="2129076"/>
            <a:ext cx="7477601" cy="1666399"/>
          </a:xfrm>
          <a:prstGeom prst="rect">
            <a:avLst/>
          </a:prstGeom>
          <a:noFill/>
          <a:ln/>
        </p:spPr>
        <p:txBody>
          <a:bodyPr wrap="square" rtlCol="0" anchor="t"/>
          <a:lstStyle/>
          <a:p>
            <a:pPr marL="0" indent="0">
              <a:lnSpc>
                <a:spcPts val="6561"/>
              </a:lnSpc>
              <a:buNone/>
            </a:pPr>
            <a:endParaRPr lang="en-US" sz="5249" dirty="0"/>
          </a:p>
        </p:txBody>
      </p:sp>
      <p:sp>
        <p:nvSpPr>
          <p:cNvPr id="32" name="Text 3">
            <a:extLst>
              <a:ext uri="{FF2B5EF4-FFF2-40B4-BE49-F238E27FC236}">
                <a16:creationId xmlns:a16="http://schemas.microsoft.com/office/drawing/2014/main" id="{2A78E3B3-0859-A509-493E-449E3A10491C}"/>
              </a:ext>
            </a:extLst>
          </p:cNvPr>
          <p:cNvSpPr/>
          <p:nvPr/>
        </p:nvSpPr>
        <p:spPr>
          <a:xfrm>
            <a:off x="1521005" y="1691058"/>
            <a:ext cx="7533160" cy="8123687"/>
          </a:xfrm>
          <a:prstGeom prst="rect">
            <a:avLst/>
          </a:prstGeom>
          <a:noFill/>
          <a:ln/>
        </p:spPr>
        <p:txBody>
          <a:bodyPr wrap="square" rtlCol="0" anchor="t"/>
          <a:lstStyle/>
          <a:p>
            <a:pPr marL="0" indent="0">
              <a:buNone/>
            </a:pPr>
            <a:r>
              <a:rPr lang="en-US" sz="4400" dirty="0">
                <a:solidFill>
                  <a:schemeClr val="bg1"/>
                </a:solidFill>
                <a:effectLst>
                  <a:outerShdw blurRad="38100" dist="38100" dir="2700000" algn="tl">
                    <a:srgbClr val="000000">
                      <a:alpha val="43137"/>
                    </a:srgbClr>
                  </a:outerShdw>
                </a:effectLst>
                <a:latin typeface="Nunito" pitchFamily="2" charset="-52"/>
                <a:ea typeface="Source Sans Pro" pitchFamily="34" charset="-122"/>
                <a:cs typeface="Source Sans Pro" pitchFamily="34" charset="-120"/>
              </a:rPr>
              <a:t>Світляки, ці чарівні комахи, які мерехтять у нічному небі, є не тільки дивом природи, а й важливими біоіндикаторами стану навколишнього середовища. Їхня присутність чи відсутність може багато розповісти про екологічну ситуацію в конкретному регіоні.</a:t>
            </a:r>
            <a:endParaRPr lang="en-US" sz="4400" dirty="0">
              <a:solidFill>
                <a:schemeClr val="bg1"/>
              </a:solidFill>
              <a:effectLst>
                <a:outerShdw blurRad="38100" dist="38100" dir="2700000" algn="tl">
                  <a:srgbClr val="000000">
                    <a:alpha val="43137"/>
                  </a:srgbClr>
                </a:outerShdw>
              </a:effectLst>
              <a:latin typeface="Nunito" pitchFamily="2" charset="-52"/>
            </a:endParaRPr>
          </a:p>
        </p:txBody>
      </p:sp>
      <p:pic>
        <p:nvPicPr>
          <p:cNvPr id="39" name="Рисунок 38" descr="Изображение выглядит как насекомое, вредное насекомое, членистоногие, беспозвоночный&#10;&#10;Автоматически созданное описание">
            <a:extLst>
              <a:ext uri="{FF2B5EF4-FFF2-40B4-BE49-F238E27FC236}">
                <a16:creationId xmlns:a16="http://schemas.microsoft.com/office/drawing/2014/main" id="{0582EF25-8507-1492-0324-98AFA1D650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43" b="89757" l="7639" r="90730">
                        <a14:foregroundMark x1="26094" y1="9635" x2="29442" y2="11663"/>
                        <a14:foregroundMark x1="43519" y1="5071" x2="42318" y2="15923"/>
                        <a14:foregroundMark x1="7811" y1="49391" x2="13476" y2="49087"/>
                        <a14:foregroundMark x1="90472" y1="38742" x2="90730" y2="40974"/>
                        <a14:foregroundMark x1="57682" y1="48884" x2="61888" y2="54970"/>
                        <a14:foregroundMark x1="44549" y1="4057" x2="44635" y2="3043"/>
                        <a14:foregroundMark x1="31502" y1="13590" x2="33820" y2="16126"/>
                        <a14:backgroundMark x1="24721" y1="24544" x2="38970" y2="35700"/>
                        <a14:backgroundMark x1="65236" y1="62576" x2="67554" y2="69168"/>
                        <a14:backgroundMark x1="54850" y1="53144" x2="55708" y2="56187"/>
                        <a14:backgroundMark x1="43348" y1="70791" x2="43348" y2="69574"/>
                        <a14:backgroundMark x1="45408" y1="69473" x2="43777" y2="7261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94157" y="3324439"/>
            <a:ext cx="8583227" cy="7264431"/>
          </a:xfrm>
          <a:prstGeom prst="rect">
            <a:avLst/>
          </a:prstGeom>
          <a:ln>
            <a:noFill/>
          </a:ln>
          <a:effectLst>
            <a:outerShdw blurRad="292100" dist="139700" dir="2700000" algn="tl" rotWithShape="0">
              <a:srgbClr val="333333">
                <a:alpha val="65000"/>
              </a:srgbClr>
            </a:outerShdw>
          </a:effectLst>
        </p:spPr>
      </p:pic>
      <p:sp>
        <p:nvSpPr>
          <p:cNvPr id="43" name="TextBox 42">
            <a:extLst>
              <a:ext uri="{FF2B5EF4-FFF2-40B4-BE49-F238E27FC236}">
                <a16:creationId xmlns:a16="http://schemas.microsoft.com/office/drawing/2014/main" id="{096FA6B3-2895-DFB5-7297-F176B2526231}"/>
              </a:ext>
            </a:extLst>
          </p:cNvPr>
          <p:cNvSpPr txBox="1"/>
          <p:nvPr/>
        </p:nvSpPr>
        <p:spPr>
          <a:xfrm>
            <a:off x="13913591" y="3276254"/>
            <a:ext cx="5918200" cy="400110"/>
          </a:xfrm>
          <a:prstGeom prst="rect">
            <a:avLst/>
          </a:prstGeom>
          <a:noFill/>
        </p:spPr>
        <p:txBody>
          <a:bodyPr wrap="square" rtlCol="0">
            <a:spAutoFit/>
          </a:bodyPr>
          <a:lstStyle/>
          <a:p>
            <a:endParaRPr lang="uk-UA" sz="2000" dirty="0">
              <a:latin typeface="Nunito" pitchFamily="2" charset="-52"/>
            </a:endParaRPr>
          </a:p>
        </p:txBody>
      </p:sp>
      <p:sp>
        <p:nvSpPr>
          <p:cNvPr id="45" name="TextBox 44">
            <a:extLst>
              <a:ext uri="{FF2B5EF4-FFF2-40B4-BE49-F238E27FC236}">
                <a16:creationId xmlns:a16="http://schemas.microsoft.com/office/drawing/2014/main" id="{5B8BA734-FC32-5A31-D60A-096A72227F50}"/>
              </a:ext>
            </a:extLst>
          </p:cNvPr>
          <p:cNvSpPr txBox="1"/>
          <p:nvPr/>
        </p:nvSpPr>
        <p:spPr>
          <a:xfrm rot="5400000">
            <a:off x="9726012" y="11179057"/>
            <a:ext cx="16695174" cy="261610"/>
          </a:xfrm>
          <a:prstGeom prst="rect">
            <a:avLst/>
          </a:prstGeom>
          <a:noFill/>
        </p:spPr>
        <p:txBody>
          <a:bodyPr wrap="square">
            <a:spAutoFit/>
          </a:bodyPr>
          <a:lstStyle/>
          <a:p>
            <a:r>
              <a:rPr lang="ru-RU" sz="1050" dirty="0">
                <a:latin typeface="Nunito" pitchFamily="2" charset="-52"/>
                <a:hlinkClick r:id="rId7"/>
              </a:rPr>
              <a:t>Це </a:t>
            </a:r>
            <a:r>
              <a:rPr lang="ru-RU" sz="1050" dirty="0" err="1">
                <a:latin typeface="Nunito" pitchFamily="2" charset="-52"/>
                <a:hlinkClick r:id="rId7"/>
              </a:rPr>
              <a:t>зображення</a:t>
            </a:r>
            <a:r>
              <a:rPr lang="ru-RU" sz="1050" dirty="0">
                <a:latin typeface="Nunito" pitchFamily="2" charset="-52"/>
                <a:hlinkClick r:id="rId7"/>
              </a:rPr>
              <a:t>, </a:t>
            </a:r>
            <a:r>
              <a:rPr lang="ru-RU" sz="1050" dirty="0">
                <a:latin typeface="Nunito" pitchFamily="2" charset="-52"/>
              </a:rPr>
              <a:t>автор: </a:t>
            </a:r>
            <a:r>
              <a:rPr lang="ru-RU" sz="1050" dirty="0" err="1">
                <a:latin typeface="Nunito" pitchFamily="2" charset="-52"/>
              </a:rPr>
              <a:t>Невідомий</a:t>
            </a:r>
            <a:r>
              <a:rPr lang="ru-RU" sz="1050" dirty="0">
                <a:latin typeface="Nunito" pitchFamily="2" charset="-52"/>
              </a:rPr>
              <a:t> автор, </a:t>
            </a:r>
            <a:r>
              <a:rPr lang="ru-RU" sz="1050" dirty="0" err="1">
                <a:latin typeface="Nunito" pitchFamily="2" charset="-52"/>
              </a:rPr>
              <a:t>ліцензія</a:t>
            </a:r>
            <a:r>
              <a:rPr lang="ru-RU" sz="1050" dirty="0">
                <a:latin typeface="Nunito" pitchFamily="2" charset="-52"/>
              </a:rPr>
              <a:t>: </a:t>
            </a:r>
            <a:r>
              <a:rPr lang="ru-RU" sz="1050" dirty="0">
                <a:latin typeface="Nunito" pitchFamily="2" charset="-52"/>
                <a:hlinkClick r:id="rId8"/>
              </a:rPr>
              <a:t>CC BY-SA</a:t>
            </a:r>
            <a:endParaRPr lang="uk-UA" sz="1050" dirty="0">
              <a:latin typeface="Nunito" pitchFamily="2" charset="-52"/>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9565" y="2766758"/>
            <a:ext cx="3796764" cy="5003973"/>
          </a:xfrm>
          <a:custGeom>
            <a:avLst/>
            <a:gdLst/>
            <a:ahLst/>
            <a:cxnLst/>
            <a:rect l="l" t="t" r="r" b="b"/>
            <a:pathLst>
              <a:path w="3796764" h="5003973">
                <a:moveTo>
                  <a:pt x="0" y="0"/>
                </a:moveTo>
                <a:lnTo>
                  <a:pt x="3796764" y="0"/>
                </a:lnTo>
                <a:lnTo>
                  <a:pt x="3796764" y="5003973"/>
                </a:lnTo>
                <a:lnTo>
                  <a:pt x="0" y="5003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uk-UA">
              <a:latin typeface="Nunito" pitchFamily="2" charset="-52"/>
            </a:endParaRPr>
          </a:p>
        </p:txBody>
      </p:sp>
      <p:grpSp>
        <p:nvGrpSpPr>
          <p:cNvPr id="3" name="Group 3"/>
          <p:cNvGrpSpPr/>
          <p:nvPr/>
        </p:nvGrpSpPr>
        <p:grpSpPr>
          <a:xfrm>
            <a:off x="1652264" y="2969642"/>
            <a:ext cx="3391591" cy="3707815"/>
            <a:chOff x="0" y="0"/>
            <a:chExt cx="4522122" cy="4943753"/>
          </a:xfrm>
        </p:grpSpPr>
        <p:pic>
          <p:nvPicPr>
            <p:cNvPr id="4" name="Picture 4"/>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105" r="26105"/>
            <a:stretch/>
          </p:blipFill>
          <p:spPr>
            <a:xfrm>
              <a:off x="0" y="0"/>
              <a:ext cx="4522122" cy="4943753"/>
            </a:xfrm>
            <a:prstGeom prst="rect">
              <a:avLst/>
            </a:prstGeom>
          </p:spPr>
        </p:pic>
      </p:grpSp>
      <p:grpSp>
        <p:nvGrpSpPr>
          <p:cNvPr id="5" name="Group 5"/>
          <p:cNvGrpSpPr/>
          <p:nvPr/>
        </p:nvGrpSpPr>
        <p:grpSpPr>
          <a:xfrm>
            <a:off x="10147629" y="611322"/>
            <a:ext cx="213888" cy="2229111"/>
            <a:chOff x="0" y="0"/>
            <a:chExt cx="64106" cy="668102"/>
          </a:xfrm>
        </p:grpSpPr>
        <p:sp>
          <p:nvSpPr>
            <p:cNvPr id="6" name="Freeform 6"/>
            <p:cNvSpPr/>
            <p:nvPr/>
          </p:nvSpPr>
          <p:spPr>
            <a:xfrm>
              <a:off x="0" y="0"/>
              <a:ext cx="64106" cy="668102"/>
            </a:xfrm>
            <a:custGeom>
              <a:avLst/>
              <a:gdLst/>
              <a:ahLst/>
              <a:cxnLst/>
              <a:rect l="l" t="t" r="r" b="b"/>
              <a:pathLst>
                <a:path w="64106" h="668102">
                  <a:moveTo>
                    <a:pt x="0" y="0"/>
                  </a:moveTo>
                  <a:lnTo>
                    <a:pt x="64106" y="0"/>
                  </a:lnTo>
                  <a:lnTo>
                    <a:pt x="64106" y="668102"/>
                  </a:lnTo>
                  <a:lnTo>
                    <a:pt x="0" y="668102"/>
                  </a:lnTo>
                  <a:close/>
                </a:path>
              </a:pathLst>
            </a:custGeom>
            <a:solidFill>
              <a:srgbClr val="FFFFFF"/>
            </a:solidFill>
          </p:spPr>
          <p:txBody>
            <a:bodyPr/>
            <a:lstStyle/>
            <a:p>
              <a:endParaRPr lang="uk-UA" dirty="0">
                <a:latin typeface="Nunito" pitchFamily="2" charset="-52"/>
              </a:endParaRPr>
            </a:p>
          </p:txBody>
        </p:sp>
        <p:sp>
          <p:nvSpPr>
            <p:cNvPr id="7" name="TextBox 7"/>
            <p:cNvSpPr txBox="1"/>
            <p:nvPr/>
          </p:nvSpPr>
          <p:spPr>
            <a:xfrm>
              <a:off x="0" y="-38100"/>
              <a:ext cx="64106" cy="706202"/>
            </a:xfrm>
            <a:prstGeom prst="rect">
              <a:avLst/>
            </a:prstGeom>
          </p:spPr>
          <p:txBody>
            <a:bodyPr lIns="50800" tIns="50800" rIns="50800" bIns="50800" rtlCol="0" anchor="ctr"/>
            <a:lstStyle/>
            <a:p>
              <a:pPr algn="ctr">
                <a:lnSpc>
                  <a:spcPts val="2659"/>
                </a:lnSpc>
                <a:spcBef>
                  <a:spcPct val="0"/>
                </a:spcBef>
              </a:pPr>
              <a:endParaRPr>
                <a:latin typeface="Nunito" pitchFamily="2" charset="-52"/>
              </a:endParaRPr>
            </a:p>
          </p:txBody>
        </p:sp>
      </p:grpSp>
      <p:sp>
        <p:nvSpPr>
          <p:cNvPr id="8" name="Freeform 8"/>
          <p:cNvSpPr/>
          <p:nvPr/>
        </p:nvSpPr>
        <p:spPr>
          <a:xfrm rot="5868367">
            <a:off x="2095957" y="4972955"/>
            <a:ext cx="5080050" cy="495305"/>
          </a:xfrm>
          <a:custGeom>
            <a:avLst/>
            <a:gdLst/>
            <a:ahLst/>
            <a:cxnLst/>
            <a:rect l="l" t="t" r="r" b="b"/>
            <a:pathLst>
              <a:path w="5080050" h="495305">
                <a:moveTo>
                  <a:pt x="0" y="0"/>
                </a:moveTo>
                <a:lnTo>
                  <a:pt x="5080050" y="0"/>
                </a:lnTo>
                <a:lnTo>
                  <a:pt x="5080050" y="495305"/>
                </a:lnTo>
                <a:lnTo>
                  <a:pt x="0" y="495305"/>
                </a:lnTo>
                <a:lnTo>
                  <a:pt x="0" y="0"/>
                </a:lnTo>
                <a:close/>
              </a:path>
            </a:pathLst>
          </a:custGeom>
          <a:blipFill>
            <a:blip r:embed="rId6"/>
            <a:stretch>
              <a:fillRect/>
            </a:stretch>
          </a:blipFill>
        </p:spPr>
        <p:txBody>
          <a:bodyPr/>
          <a:lstStyle/>
          <a:p>
            <a:endParaRPr lang="uk-UA">
              <a:latin typeface="Nunito" pitchFamily="2" charset="-52"/>
            </a:endParaRPr>
          </a:p>
        </p:txBody>
      </p:sp>
      <p:sp>
        <p:nvSpPr>
          <p:cNvPr id="9" name="Freeform 9"/>
          <p:cNvSpPr/>
          <p:nvPr/>
        </p:nvSpPr>
        <p:spPr>
          <a:xfrm rot="551454">
            <a:off x="4791643" y="3037855"/>
            <a:ext cx="3796764" cy="5003973"/>
          </a:xfrm>
          <a:custGeom>
            <a:avLst/>
            <a:gdLst/>
            <a:ahLst/>
            <a:cxnLst/>
            <a:rect l="l" t="t" r="r" b="b"/>
            <a:pathLst>
              <a:path w="3796764" h="5003973">
                <a:moveTo>
                  <a:pt x="0" y="0"/>
                </a:moveTo>
                <a:lnTo>
                  <a:pt x="3796764" y="0"/>
                </a:lnTo>
                <a:lnTo>
                  <a:pt x="3796764" y="5003973"/>
                </a:lnTo>
                <a:lnTo>
                  <a:pt x="0" y="5003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uk-UA">
              <a:latin typeface="Nunito" pitchFamily="2" charset="-52"/>
            </a:endParaRPr>
          </a:p>
        </p:txBody>
      </p:sp>
      <p:grpSp>
        <p:nvGrpSpPr>
          <p:cNvPr id="10" name="Group 10"/>
          <p:cNvGrpSpPr/>
          <p:nvPr/>
        </p:nvGrpSpPr>
        <p:grpSpPr>
          <a:xfrm rot="508990">
            <a:off x="5095731" y="3243165"/>
            <a:ext cx="3391591" cy="3707815"/>
            <a:chOff x="0" y="0"/>
            <a:chExt cx="4522122" cy="4943753"/>
          </a:xfrm>
        </p:grpSpPr>
        <p:pic>
          <p:nvPicPr>
            <p:cNvPr id="11" name="Picture 11"/>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522" b="13522"/>
            <a:stretch/>
          </p:blipFill>
          <p:spPr>
            <a:xfrm>
              <a:off x="0" y="0"/>
              <a:ext cx="4522122" cy="4943753"/>
            </a:xfrm>
            <a:prstGeom prst="rect">
              <a:avLst/>
            </a:prstGeom>
          </p:spPr>
        </p:pic>
      </p:grpSp>
      <p:sp>
        <p:nvSpPr>
          <p:cNvPr id="16" name="Freeform 16"/>
          <p:cNvSpPr/>
          <p:nvPr/>
        </p:nvSpPr>
        <p:spPr>
          <a:xfrm>
            <a:off x="1138552" y="7090270"/>
            <a:ext cx="1097333" cy="1222655"/>
          </a:xfrm>
          <a:custGeom>
            <a:avLst/>
            <a:gdLst/>
            <a:ahLst/>
            <a:cxnLst/>
            <a:rect l="l" t="t" r="r" b="b"/>
            <a:pathLst>
              <a:path w="1097333" h="1222655">
                <a:moveTo>
                  <a:pt x="0" y="0"/>
                </a:moveTo>
                <a:lnTo>
                  <a:pt x="1097333" y="0"/>
                </a:lnTo>
                <a:lnTo>
                  <a:pt x="1097333" y="1222655"/>
                </a:lnTo>
                <a:lnTo>
                  <a:pt x="0" y="1222655"/>
                </a:lnTo>
                <a:lnTo>
                  <a:pt x="0" y="0"/>
                </a:lnTo>
                <a:close/>
              </a:path>
            </a:pathLst>
          </a:custGeom>
          <a:blipFill>
            <a:blip r:embed="rId9"/>
            <a:stretch>
              <a:fillRect/>
            </a:stretch>
          </a:blipFill>
        </p:spPr>
        <p:txBody>
          <a:bodyPr/>
          <a:lstStyle/>
          <a:p>
            <a:endParaRPr lang="uk-UA">
              <a:latin typeface="Nunito" pitchFamily="2" charset="-52"/>
            </a:endParaRPr>
          </a:p>
        </p:txBody>
      </p:sp>
      <p:sp>
        <p:nvSpPr>
          <p:cNvPr id="17" name="TextBox 17"/>
          <p:cNvSpPr txBox="1"/>
          <p:nvPr/>
        </p:nvSpPr>
        <p:spPr>
          <a:xfrm>
            <a:off x="10544735" y="624442"/>
            <a:ext cx="6504929" cy="2215991"/>
          </a:xfrm>
          <a:prstGeom prst="rect">
            <a:avLst/>
          </a:prstGeom>
        </p:spPr>
        <p:txBody>
          <a:bodyPr lIns="0" tIns="0" rIns="0" bIns="0" rtlCol="0" anchor="t">
            <a:spAutoFit/>
          </a:bodyPr>
          <a:lstStyle/>
          <a:p>
            <a:pPr marL="0" indent="0">
              <a:buNone/>
            </a:pPr>
            <a:r>
              <a:rPr lang="en-US" sz="7200" b="1" kern="0" spc="-44" dirty="0" err="1">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Роль</a:t>
            </a:r>
            <a:r>
              <a:rPr lang="en-US" sz="7200" b="1" kern="0" spc="-44" dirty="0">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 </a:t>
            </a:r>
            <a:r>
              <a:rPr lang="en-US" sz="7200" b="1" kern="0" spc="-44" dirty="0" err="1">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світляків</a:t>
            </a:r>
            <a:r>
              <a:rPr lang="en-US" sz="7200" b="1" kern="0" spc="-44" dirty="0">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 у </a:t>
            </a:r>
            <a:r>
              <a:rPr lang="en-US" sz="7200" b="1" kern="0" spc="-44" dirty="0" err="1">
                <a:solidFill>
                  <a:schemeClr val="bg1"/>
                </a:solidFill>
                <a:effectLst>
                  <a:outerShdw blurRad="38100" dist="38100" dir="2700000" algn="tl">
                    <a:srgbClr val="000000">
                      <a:alpha val="43137"/>
                    </a:srgbClr>
                  </a:outerShdw>
                </a:effectLst>
                <a:latin typeface="Nunito" pitchFamily="2" charset="-52"/>
                <a:ea typeface="Montserrat" pitchFamily="34" charset="-122"/>
                <a:cs typeface="Montserrat" pitchFamily="34" charset="-120"/>
              </a:rPr>
              <a:t>екосистемах</a:t>
            </a:r>
            <a:endParaRPr lang="en-US" sz="7200" dirty="0">
              <a:solidFill>
                <a:schemeClr val="bg1"/>
              </a:solidFill>
              <a:effectLst>
                <a:outerShdw blurRad="38100" dist="38100" dir="2700000" algn="tl">
                  <a:srgbClr val="000000">
                    <a:alpha val="43137"/>
                  </a:srgbClr>
                </a:outerShdw>
              </a:effectLst>
              <a:latin typeface="Nunito" pitchFamily="2" charset="-52"/>
            </a:endParaRPr>
          </a:p>
        </p:txBody>
      </p:sp>
      <p:sp>
        <p:nvSpPr>
          <p:cNvPr id="27" name="Freeform 27"/>
          <p:cNvSpPr/>
          <p:nvPr/>
        </p:nvSpPr>
        <p:spPr>
          <a:xfrm rot="2103562">
            <a:off x="7861632" y="2887198"/>
            <a:ext cx="1413236" cy="745482"/>
          </a:xfrm>
          <a:custGeom>
            <a:avLst/>
            <a:gdLst/>
            <a:ahLst/>
            <a:cxnLst/>
            <a:rect l="l" t="t" r="r" b="b"/>
            <a:pathLst>
              <a:path w="1413236" h="745482">
                <a:moveTo>
                  <a:pt x="0" y="0"/>
                </a:moveTo>
                <a:lnTo>
                  <a:pt x="1413236" y="0"/>
                </a:lnTo>
                <a:lnTo>
                  <a:pt x="1413236" y="745483"/>
                </a:lnTo>
                <a:lnTo>
                  <a:pt x="0" y="745483"/>
                </a:lnTo>
                <a:lnTo>
                  <a:pt x="0" y="0"/>
                </a:lnTo>
                <a:close/>
              </a:path>
            </a:pathLst>
          </a:custGeom>
          <a:blipFill>
            <a:blip r:embed="rId10"/>
            <a:stretch>
              <a:fillRect/>
            </a:stretch>
          </a:blipFill>
        </p:spPr>
        <p:txBody>
          <a:bodyPr/>
          <a:lstStyle/>
          <a:p>
            <a:endParaRPr lang="uk-UA">
              <a:latin typeface="Nunito" pitchFamily="2" charset="-52"/>
            </a:endParaRPr>
          </a:p>
        </p:txBody>
      </p:sp>
      <p:sp>
        <p:nvSpPr>
          <p:cNvPr id="28" name="Text 2">
            <a:extLst>
              <a:ext uri="{FF2B5EF4-FFF2-40B4-BE49-F238E27FC236}">
                <a16:creationId xmlns:a16="http://schemas.microsoft.com/office/drawing/2014/main" id="{1AF5FA75-C488-DC9B-F22C-C6994B0F71A8}"/>
              </a:ext>
            </a:extLst>
          </p:cNvPr>
          <p:cNvSpPr/>
          <p:nvPr/>
        </p:nvSpPr>
        <p:spPr>
          <a:xfrm>
            <a:off x="6319599" y="2098715"/>
            <a:ext cx="7477601" cy="1388745"/>
          </a:xfrm>
          <a:prstGeom prst="rect">
            <a:avLst/>
          </a:prstGeom>
          <a:noFill/>
          <a:ln/>
        </p:spPr>
        <p:txBody>
          <a:bodyPr wrap="square" rtlCol="0" anchor="t"/>
          <a:lstStyle/>
          <a:p>
            <a:pPr marL="0" indent="0">
              <a:lnSpc>
                <a:spcPts val="5468"/>
              </a:lnSpc>
              <a:buNone/>
            </a:pPr>
            <a:endParaRPr lang="en-US" sz="4374" dirty="0">
              <a:latin typeface="Nunito" pitchFamily="2" charset="-52"/>
            </a:endParaRPr>
          </a:p>
        </p:txBody>
      </p:sp>
      <p:sp>
        <p:nvSpPr>
          <p:cNvPr id="29" name="Text 3">
            <a:extLst>
              <a:ext uri="{FF2B5EF4-FFF2-40B4-BE49-F238E27FC236}">
                <a16:creationId xmlns:a16="http://schemas.microsoft.com/office/drawing/2014/main" id="{C5579095-E844-F6D8-46DA-54D43FB4CC86}"/>
              </a:ext>
            </a:extLst>
          </p:cNvPr>
          <p:cNvSpPr/>
          <p:nvPr/>
        </p:nvSpPr>
        <p:spPr>
          <a:xfrm>
            <a:off x="9927702" y="7446568"/>
            <a:ext cx="7122200" cy="710803"/>
          </a:xfrm>
          <a:prstGeom prst="rect">
            <a:avLst/>
          </a:prstGeom>
          <a:noFill/>
          <a:ln/>
        </p:spPr>
        <p:txBody>
          <a:bodyPr wrap="square" rtlCol="0" anchor="t"/>
          <a:lstStyle/>
          <a:p>
            <a:pPr marL="342900" indent="-342900" algn="l">
              <a:buSzPct val="100000"/>
              <a:buChar char="•"/>
            </a:pPr>
            <a:r>
              <a:rPr lang="en-US" sz="2800" dirty="0">
                <a:solidFill>
                  <a:schemeClr val="bg1"/>
                </a:solidFill>
                <a:effectLst>
                  <a:outerShdw blurRad="38100" dist="38100" dir="2700000" algn="tl">
                    <a:srgbClr val="000000">
                      <a:alpha val="43137"/>
                    </a:srgbClr>
                  </a:outerShdw>
                </a:effectLst>
                <a:latin typeface="Nunito" pitchFamily="2" charset="-52"/>
                <a:ea typeface="Source Sans Pro" pitchFamily="34" charset="-122"/>
                <a:cs typeface="Source Sans Pro" pitchFamily="34" charset="-120"/>
              </a:rPr>
              <a:t>Світляки відіграють важливу роль в харчових ланцюгах екосистем, слугуючи їжею для хижаків, таких як жаби, гризуни та птахи.</a:t>
            </a:r>
            <a:endParaRPr lang="en-US" sz="2800" dirty="0">
              <a:solidFill>
                <a:schemeClr val="bg1"/>
              </a:solidFill>
              <a:effectLst>
                <a:outerShdw blurRad="38100" dist="38100" dir="2700000" algn="tl">
                  <a:srgbClr val="000000">
                    <a:alpha val="43137"/>
                  </a:srgbClr>
                </a:outerShdw>
              </a:effectLst>
              <a:latin typeface="Nunito" pitchFamily="2" charset="-52"/>
            </a:endParaRPr>
          </a:p>
        </p:txBody>
      </p:sp>
      <p:sp>
        <p:nvSpPr>
          <p:cNvPr id="30" name="Text 4">
            <a:extLst>
              <a:ext uri="{FF2B5EF4-FFF2-40B4-BE49-F238E27FC236}">
                <a16:creationId xmlns:a16="http://schemas.microsoft.com/office/drawing/2014/main" id="{38EBCDF2-2C89-753C-1894-34F556F9B1A3}"/>
              </a:ext>
            </a:extLst>
          </p:cNvPr>
          <p:cNvSpPr/>
          <p:nvPr/>
        </p:nvSpPr>
        <p:spPr>
          <a:xfrm>
            <a:off x="10053162" y="3343957"/>
            <a:ext cx="7122200" cy="710803"/>
          </a:xfrm>
          <a:prstGeom prst="rect">
            <a:avLst/>
          </a:prstGeom>
          <a:noFill/>
          <a:ln/>
        </p:spPr>
        <p:txBody>
          <a:bodyPr wrap="square" rtlCol="0" anchor="t"/>
          <a:lstStyle/>
          <a:p>
            <a:pPr marL="342900" indent="-342900" algn="l">
              <a:buSzPct val="100000"/>
              <a:buChar char="•"/>
            </a:pPr>
            <a:r>
              <a:rPr lang="en-US" sz="2800" dirty="0">
                <a:solidFill>
                  <a:schemeClr val="bg1"/>
                </a:solidFill>
                <a:effectLst>
                  <a:outerShdw blurRad="38100" dist="38100" dir="2700000" algn="tl">
                    <a:srgbClr val="000000">
                      <a:alpha val="43137"/>
                    </a:srgbClr>
                  </a:outerShdw>
                </a:effectLst>
                <a:latin typeface="Nunito" pitchFamily="2" charset="-52"/>
                <a:ea typeface="Source Sans Pro" pitchFamily="34" charset="-122"/>
                <a:cs typeface="Source Sans Pro" pitchFamily="34" charset="-120"/>
              </a:rPr>
              <a:t>Личинки світляків живляться органічними рештками, сприяючи розкладанню мертвої органіки та кругообігу поживних речовин у ґрунті.</a:t>
            </a:r>
            <a:endParaRPr lang="en-US" sz="2800" dirty="0">
              <a:solidFill>
                <a:schemeClr val="bg1"/>
              </a:solidFill>
              <a:effectLst>
                <a:outerShdw blurRad="38100" dist="38100" dir="2700000" algn="tl">
                  <a:srgbClr val="000000">
                    <a:alpha val="43137"/>
                  </a:srgbClr>
                </a:outerShdw>
              </a:effectLst>
              <a:latin typeface="Nunito" pitchFamily="2" charset="-52"/>
            </a:endParaRPr>
          </a:p>
        </p:txBody>
      </p:sp>
      <p:sp>
        <p:nvSpPr>
          <p:cNvPr id="31" name="Text 5">
            <a:extLst>
              <a:ext uri="{FF2B5EF4-FFF2-40B4-BE49-F238E27FC236}">
                <a16:creationId xmlns:a16="http://schemas.microsoft.com/office/drawing/2014/main" id="{38821B1B-D441-1669-5479-9F86FFDAA419}"/>
              </a:ext>
            </a:extLst>
          </p:cNvPr>
          <p:cNvSpPr/>
          <p:nvPr/>
        </p:nvSpPr>
        <p:spPr>
          <a:xfrm>
            <a:off x="9927702" y="5352184"/>
            <a:ext cx="7122200" cy="710803"/>
          </a:xfrm>
          <a:prstGeom prst="rect">
            <a:avLst/>
          </a:prstGeom>
          <a:noFill/>
          <a:ln/>
        </p:spPr>
        <p:txBody>
          <a:bodyPr wrap="square" rtlCol="0" anchor="t"/>
          <a:lstStyle/>
          <a:p>
            <a:pPr marL="342900" indent="-342900" algn="l">
              <a:buSzPct val="100000"/>
              <a:buChar char="•"/>
            </a:pPr>
            <a:r>
              <a:rPr lang="en-US" sz="2800" dirty="0">
                <a:solidFill>
                  <a:schemeClr val="bg1"/>
                </a:solidFill>
                <a:effectLst>
                  <a:outerShdw blurRad="38100" dist="38100" dir="2700000" algn="tl">
                    <a:srgbClr val="000000">
                      <a:alpha val="43137"/>
                    </a:srgbClr>
                  </a:outerShdw>
                </a:effectLst>
                <a:latin typeface="Nunito" pitchFamily="2" charset="-52"/>
                <a:ea typeface="Source Sans Pro" pitchFamily="34" charset="-122"/>
                <a:cs typeface="Source Sans Pro" pitchFamily="34" charset="-120"/>
              </a:rPr>
              <a:t>Своїм мерехтливим світлом світляки приваблюють комах, сприяючи запиленню рослин та поширенню насіння.</a:t>
            </a:r>
            <a:endParaRPr lang="en-US" sz="2800" dirty="0">
              <a:solidFill>
                <a:schemeClr val="bg1"/>
              </a:solidFill>
              <a:effectLst>
                <a:outerShdw blurRad="38100" dist="38100" dir="2700000" algn="tl">
                  <a:srgbClr val="000000">
                    <a:alpha val="43137"/>
                  </a:srgbClr>
                </a:outerShdw>
              </a:effectLst>
              <a:latin typeface="Nunito" pitchFamily="2" charset="-52"/>
            </a:endParaRPr>
          </a:p>
        </p:txBody>
      </p:sp>
      <p:sp>
        <p:nvSpPr>
          <p:cNvPr id="33" name="TextBox 32">
            <a:extLst>
              <a:ext uri="{FF2B5EF4-FFF2-40B4-BE49-F238E27FC236}">
                <a16:creationId xmlns:a16="http://schemas.microsoft.com/office/drawing/2014/main" id="{9A6A3284-BBFB-8032-DE14-B51DECFD294C}"/>
              </a:ext>
            </a:extLst>
          </p:cNvPr>
          <p:cNvSpPr txBox="1"/>
          <p:nvPr/>
        </p:nvSpPr>
        <p:spPr>
          <a:xfrm rot="558964">
            <a:off x="4786259" y="6928496"/>
            <a:ext cx="3391591" cy="230832"/>
          </a:xfrm>
          <a:prstGeom prst="rect">
            <a:avLst/>
          </a:prstGeom>
          <a:noFill/>
        </p:spPr>
        <p:txBody>
          <a:bodyPr wrap="square" rtlCol="0">
            <a:spAutoFit/>
          </a:bodyPr>
          <a:lstStyle/>
          <a:p>
            <a:r>
              <a:rPr lang="uk-UA" sz="900" dirty="0" err="1">
                <a:hlinkClick r:id="rId8" tooltip="https://www.flickr.com/photos/103778885@N05/41774153900"/>
              </a:rPr>
              <a:t>Это</a:t>
            </a:r>
            <a:r>
              <a:rPr lang="uk-UA" sz="900" dirty="0">
                <a:hlinkClick r:id="rId8" tooltip="https://www.flickr.com/photos/103778885@N05/41774153900"/>
              </a:rPr>
              <a:t> </a:t>
            </a:r>
            <a:r>
              <a:rPr lang="uk-UA" sz="900" dirty="0" err="1">
                <a:hlinkClick r:id="rId8" tooltip="https://www.flickr.com/photos/103778885@N05/41774153900"/>
              </a:rPr>
              <a:t>изображение</a:t>
            </a:r>
            <a:r>
              <a:rPr lang="uk-UA" sz="900" dirty="0"/>
              <a:t>, автор: </a:t>
            </a:r>
            <a:r>
              <a:rPr lang="uk-UA" sz="900" dirty="0" err="1"/>
              <a:t>Неизвестный</a:t>
            </a:r>
            <a:r>
              <a:rPr lang="uk-UA" sz="900" dirty="0"/>
              <a:t> автор, </a:t>
            </a:r>
            <a:r>
              <a:rPr lang="uk-UA" sz="900" dirty="0" err="1"/>
              <a:t>лицензия</a:t>
            </a:r>
            <a:r>
              <a:rPr lang="uk-UA" sz="900" dirty="0"/>
              <a:t>: </a:t>
            </a:r>
            <a:r>
              <a:rPr lang="uk-UA" sz="900" dirty="0">
                <a:hlinkClick r:id="rId11" tooltip="https://creativecommons.org/licenses/by-sa/3.0/"/>
              </a:rPr>
              <a:t>CC BY-SA</a:t>
            </a:r>
            <a:endParaRPr lang="uk-UA" sz="9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2">
            <a:extLst>
              <a:ext uri="{FF2B5EF4-FFF2-40B4-BE49-F238E27FC236}">
                <a16:creationId xmlns:a16="http://schemas.microsoft.com/office/drawing/2014/main" id="{1AF5FA75-C488-DC9B-F22C-C6994B0F71A8}"/>
              </a:ext>
            </a:extLst>
          </p:cNvPr>
          <p:cNvSpPr/>
          <p:nvPr/>
        </p:nvSpPr>
        <p:spPr>
          <a:xfrm>
            <a:off x="6319599" y="2098715"/>
            <a:ext cx="7477601" cy="1388745"/>
          </a:xfrm>
          <a:prstGeom prst="rect">
            <a:avLst/>
          </a:prstGeom>
          <a:noFill/>
          <a:ln/>
        </p:spPr>
        <p:txBody>
          <a:bodyPr wrap="square" rtlCol="0" anchor="t"/>
          <a:lstStyle/>
          <a:p>
            <a:pPr marL="0" indent="0">
              <a:lnSpc>
                <a:spcPts val="5468"/>
              </a:lnSpc>
              <a:buNone/>
            </a:pPr>
            <a:endParaRPr lang="en-US" sz="4374" dirty="0">
              <a:latin typeface="Nunito" pitchFamily="2" charset="-52"/>
            </a:endParaRPr>
          </a:p>
        </p:txBody>
      </p:sp>
      <p:grpSp>
        <p:nvGrpSpPr>
          <p:cNvPr id="5" name="Group 5"/>
          <p:cNvGrpSpPr/>
          <p:nvPr/>
        </p:nvGrpSpPr>
        <p:grpSpPr>
          <a:xfrm>
            <a:off x="685124" y="287179"/>
            <a:ext cx="288488" cy="2410447"/>
            <a:chOff x="0" y="-54349"/>
            <a:chExt cx="86465" cy="722451"/>
          </a:xfrm>
        </p:grpSpPr>
        <p:sp>
          <p:nvSpPr>
            <p:cNvPr id="6" name="Freeform 6"/>
            <p:cNvSpPr/>
            <p:nvPr/>
          </p:nvSpPr>
          <p:spPr>
            <a:xfrm>
              <a:off x="39385" y="-54349"/>
              <a:ext cx="47080" cy="490655"/>
            </a:xfrm>
            <a:custGeom>
              <a:avLst/>
              <a:gdLst/>
              <a:ahLst/>
              <a:cxnLst/>
              <a:rect l="l" t="t" r="r" b="b"/>
              <a:pathLst>
                <a:path w="64106" h="668102">
                  <a:moveTo>
                    <a:pt x="0" y="0"/>
                  </a:moveTo>
                  <a:lnTo>
                    <a:pt x="64106" y="0"/>
                  </a:lnTo>
                  <a:lnTo>
                    <a:pt x="64106" y="668102"/>
                  </a:lnTo>
                  <a:lnTo>
                    <a:pt x="0" y="668102"/>
                  </a:lnTo>
                  <a:close/>
                </a:path>
              </a:pathLst>
            </a:custGeom>
            <a:solidFill>
              <a:srgbClr val="FFFFFF"/>
            </a:solidFill>
          </p:spPr>
          <p:txBody>
            <a:bodyPr/>
            <a:lstStyle/>
            <a:p>
              <a:endParaRPr lang="uk-UA" dirty="0">
                <a:latin typeface="Nunito" pitchFamily="2" charset="-52"/>
              </a:endParaRPr>
            </a:p>
          </p:txBody>
        </p:sp>
        <p:sp>
          <p:nvSpPr>
            <p:cNvPr id="7" name="TextBox 7"/>
            <p:cNvSpPr txBox="1"/>
            <p:nvPr/>
          </p:nvSpPr>
          <p:spPr>
            <a:xfrm>
              <a:off x="0" y="-38100"/>
              <a:ext cx="64106" cy="706202"/>
            </a:xfrm>
            <a:prstGeom prst="rect">
              <a:avLst/>
            </a:prstGeom>
          </p:spPr>
          <p:txBody>
            <a:bodyPr lIns="50800" tIns="50800" rIns="50800" bIns="50800" rtlCol="0" anchor="ctr"/>
            <a:lstStyle/>
            <a:p>
              <a:pPr algn="ctr">
                <a:lnSpc>
                  <a:spcPts val="2659"/>
                </a:lnSpc>
                <a:spcBef>
                  <a:spcPct val="0"/>
                </a:spcBef>
              </a:pPr>
              <a:endParaRPr>
                <a:latin typeface="Nunito" pitchFamily="2" charset="-52"/>
              </a:endParaRPr>
            </a:p>
          </p:txBody>
        </p:sp>
      </p:grpSp>
      <p:sp>
        <p:nvSpPr>
          <p:cNvPr id="17" name="TextBox 17"/>
          <p:cNvSpPr txBox="1"/>
          <p:nvPr/>
        </p:nvSpPr>
        <p:spPr>
          <a:xfrm>
            <a:off x="1124070" y="521112"/>
            <a:ext cx="11853170" cy="1354217"/>
          </a:xfrm>
          <a:prstGeom prst="rect">
            <a:avLst/>
          </a:prstGeom>
        </p:spPr>
        <p:txBody>
          <a:bodyPr wrap="square" lIns="0" tIns="0" rIns="0" bIns="0" rtlCol="0" anchor="t">
            <a:spAutoFit/>
          </a:bodyPr>
          <a:lstStyle/>
          <a:p>
            <a:pPr marL="0" indent="0">
              <a:buNone/>
            </a:pPr>
            <a:r>
              <a:rPr lang="uk-UA" sz="4400" dirty="0">
                <a:solidFill>
                  <a:schemeClr val="bg1"/>
                </a:solidFill>
                <a:latin typeface="Nunito" pitchFamily="2" charset="-52"/>
              </a:rPr>
              <a:t>Розроблено 3 методи </a:t>
            </a:r>
            <a:r>
              <a:rPr lang="uk-UA" sz="4400" dirty="0" err="1">
                <a:solidFill>
                  <a:schemeClr val="bg1"/>
                </a:solidFill>
                <a:latin typeface="Nunito" pitchFamily="2" charset="-52"/>
              </a:rPr>
              <a:t>біоіндикації</a:t>
            </a:r>
            <a:r>
              <a:rPr lang="uk-UA" sz="4400" dirty="0">
                <a:solidFill>
                  <a:schemeClr val="bg1"/>
                </a:solidFill>
                <a:latin typeface="Nunito" pitchFamily="2" charset="-52"/>
              </a:rPr>
              <a:t> </a:t>
            </a:r>
            <a:r>
              <a:rPr lang="uk-UA" sz="4400" dirty="0" err="1">
                <a:solidFill>
                  <a:schemeClr val="bg1"/>
                </a:solidFill>
                <a:latin typeface="Nunito" pitchFamily="2" charset="-52"/>
              </a:rPr>
              <a:t>екостану</a:t>
            </a:r>
            <a:r>
              <a:rPr lang="uk-UA" sz="4400" dirty="0">
                <a:solidFill>
                  <a:schemeClr val="bg1"/>
                </a:solidFill>
                <a:latin typeface="Nunito" pitchFamily="2" charset="-52"/>
              </a:rPr>
              <a:t> довкілля на основі</a:t>
            </a:r>
            <a:r>
              <a:rPr lang="en-US" sz="4400" dirty="0">
                <a:solidFill>
                  <a:schemeClr val="bg1"/>
                </a:solidFill>
                <a:latin typeface="Nunito" pitchFamily="2" charset="-52"/>
              </a:rPr>
              <a:t>:</a:t>
            </a:r>
          </a:p>
        </p:txBody>
      </p:sp>
      <p:sp>
        <p:nvSpPr>
          <p:cNvPr id="30" name="Text 4">
            <a:extLst>
              <a:ext uri="{FF2B5EF4-FFF2-40B4-BE49-F238E27FC236}">
                <a16:creationId xmlns:a16="http://schemas.microsoft.com/office/drawing/2014/main" id="{38EBCDF2-2C89-753C-1894-34F556F9B1A3}"/>
              </a:ext>
            </a:extLst>
          </p:cNvPr>
          <p:cNvSpPr/>
          <p:nvPr/>
        </p:nvSpPr>
        <p:spPr>
          <a:xfrm>
            <a:off x="731636" y="2636545"/>
            <a:ext cx="10537266" cy="5885373"/>
          </a:xfrm>
          <a:prstGeom prst="rect">
            <a:avLst/>
          </a:prstGeom>
          <a:noFill/>
          <a:ln/>
        </p:spPr>
        <p:txBody>
          <a:bodyPr wrap="square" rtlCol="0" anchor="t"/>
          <a:lstStyle/>
          <a:p>
            <a:pPr algn="l"/>
            <a:r>
              <a:rPr lang="en-US" sz="4000" dirty="0">
                <a:solidFill>
                  <a:schemeClr val="bg1"/>
                </a:solidFill>
                <a:latin typeface="Nunito" pitchFamily="2" charset="-52"/>
              </a:rPr>
              <a:t>1. </a:t>
            </a:r>
            <a:r>
              <a:rPr lang="uk-UA" sz="4000" dirty="0">
                <a:solidFill>
                  <a:schemeClr val="bg1"/>
                </a:solidFill>
                <a:latin typeface="Nunito" pitchFamily="2" charset="-52"/>
              </a:rPr>
              <a:t>Метод </a:t>
            </a:r>
            <a:r>
              <a:rPr lang="uk-UA" sz="4000" dirty="0" err="1">
                <a:solidFill>
                  <a:schemeClr val="bg1"/>
                </a:solidFill>
                <a:latin typeface="Nunito" pitchFamily="2" charset="-52"/>
              </a:rPr>
              <a:t>біоіндикації</a:t>
            </a:r>
            <a:r>
              <a:rPr lang="uk-UA" sz="4000" dirty="0">
                <a:solidFill>
                  <a:schemeClr val="bg1"/>
                </a:solidFill>
                <a:latin typeface="Nunito" pitchFamily="2" charset="-52"/>
              </a:rPr>
              <a:t> за активністю світлячків: </a:t>
            </a:r>
            <a:endParaRPr lang="en-US" sz="4000" dirty="0">
              <a:solidFill>
                <a:schemeClr val="bg1"/>
              </a:solidFill>
              <a:latin typeface="Nunito" pitchFamily="2" charset="-52"/>
            </a:endParaRPr>
          </a:p>
          <a:p>
            <a:pPr algn="l"/>
            <a:r>
              <a:rPr lang="uk-UA" sz="4000" dirty="0">
                <a:solidFill>
                  <a:schemeClr val="bg1"/>
                </a:solidFill>
                <a:latin typeface="Nunito" pitchFamily="2" charset="-52"/>
              </a:rPr>
              <a:t>Цей метод ґрунтується на тому, що активність світлячків може змінюватися в залежності від стану довкілля. Наприклад, світлячки можуть бути менш активними в забруднених середовищах. Тому шляхом аналізу активності світлячків у певному місці можна зробити висновки про стан довкілля.</a:t>
            </a:r>
          </a:p>
        </p:txBody>
      </p:sp>
      <p:sp>
        <p:nvSpPr>
          <p:cNvPr id="8" name="Freeform 8"/>
          <p:cNvSpPr/>
          <p:nvPr/>
        </p:nvSpPr>
        <p:spPr>
          <a:xfrm rot="5868367">
            <a:off x="10977725" y="2538825"/>
            <a:ext cx="5080050" cy="495305"/>
          </a:xfrm>
          <a:custGeom>
            <a:avLst/>
            <a:gdLst/>
            <a:ahLst/>
            <a:cxnLst/>
            <a:rect l="l" t="t" r="r" b="b"/>
            <a:pathLst>
              <a:path w="5080050" h="495305">
                <a:moveTo>
                  <a:pt x="0" y="0"/>
                </a:moveTo>
                <a:lnTo>
                  <a:pt x="5080050" y="0"/>
                </a:lnTo>
                <a:lnTo>
                  <a:pt x="5080050" y="495305"/>
                </a:lnTo>
                <a:lnTo>
                  <a:pt x="0" y="495305"/>
                </a:lnTo>
                <a:lnTo>
                  <a:pt x="0" y="0"/>
                </a:lnTo>
                <a:close/>
              </a:path>
            </a:pathLst>
          </a:custGeom>
          <a:blipFill>
            <a:blip r:embed="rId4"/>
            <a:stretch>
              <a:fillRect/>
            </a:stretch>
          </a:blipFill>
        </p:spPr>
        <p:txBody>
          <a:bodyPr/>
          <a:lstStyle/>
          <a:p>
            <a:endParaRPr lang="uk-UA">
              <a:latin typeface="Nunito" pitchFamily="2" charset="-52"/>
            </a:endParaRPr>
          </a:p>
        </p:txBody>
      </p:sp>
      <p:sp>
        <p:nvSpPr>
          <p:cNvPr id="9" name="Freeform 9"/>
          <p:cNvSpPr/>
          <p:nvPr/>
        </p:nvSpPr>
        <p:spPr>
          <a:xfrm rot="551454">
            <a:off x="13658780" y="577328"/>
            <a:ext cx="3796764" cy="5003973"/>
          </a:xfrm>
          <a:custGeom>
            <a:avLst/>
            <a:gdLst/>
            <a:ahLst/>
            <a:cxnLst/>
            <a:rect l="l" t="t" r="r" b="b"/>
            <a:pathLst>
              <a:path w="3796764" h="5003973">
                <a:moveTo>
                  <a:pt x="0" y="0"/>
                </a:moveTo>
                <a:lnTo>
                  <a:pt x="3796764" y="0"/>
                </a:lnTo>
                <a:lnTo>
                  <a:pt x="3796764" y="5003973"/>
                </a:lnTo>
                <a:lnTo>
                  <a:pt x="0" y="50039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uk-UA">
              <a:latin typeface="Nunito" pitchFamily="2" charset="-52"/>
            </a:endParaRPr>
          </a:p>
        </p:txBody>
      </p:sp>
      <p:grpSp>
        <p:nvGrpSpPr>
          <p:cNvPr id="10" name="Group 10"/>
          <p:cNvGrpSpPr/>
          <p:nvPr/>
        </p:nvGrpSpPr>
        <p:grpSpPr>
          <a:xfrm rot="508990">
            <a:off x="13962868" y="782638"/>
            <a:ext cx="3391591" cy="3707815"/>
            <a:chOff x="0" y="0"/>
            <a:chExt cx="4522122" cy="4943753"/>
          </a:xfrm>
        </p:grpSpPr>
        <p:pic>
          <p:nvPicPr>
            <p:cNvPr id="11" name="Picture 11"/>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522" b="13522"/>
            <a:stretch/>
          </p:blipFill>
          <p:spPr>
            <a:xfrm>
              <a:off x="0" y="0"/>
              <a:ext cx="4522122" cy="4943753"/>
            </a:xfrm>
            <a:prstGeom prst="rect">
              <a:avLst/>
            </a:prstGeom>
          </p:spPr>
        </p:pic>
      </p:grpSp>
      <p:pic>
        <p:nvPicPr>
          <p:cNvPr id="18" name="Picture 2">
            <a:hlinkClick r:id="" action="ppaction://media"/>
            <a:extLst>
              <a:ext uri="{FF2B5EF4-FFF2-40B4-BE49-F238E27FC236}">
                <a16:creationId xmlns:a16="http://schemas.microsoft.com/office/drawing/2014/main" id="{85963E6F-35D0-9BD7-475E-0E9480B849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t="-4698" r="47542" b="1"/>
          <a:stretch/>
        </p:blipFill>
        <p:spPr>
          <a:xfrm rot="20934857">
            <a:off x="11770592" y="4128603"/>
            <a:ext cx="3500078" cy="3942383"/>
          </a:xfrm>
          <a:prstGeom prst="rect">
            <a:avLst/>
          </a:prstGeom>
        </p:spPr>
      </p:pic>
      <p:sp>
        <p:nvSpPr>
          <p:cNvPr id="2" name="Freeform 2"/>
          <p:cNvSpPr/>
          <p:nvPr/>
        </p:nvSpPr>
        <p:spPr>
          <a:xfrm rot="20895502">
            <a:off x="11721013" y="4097004"/>
            <a:ext cx="3796764" cy="5003973"/>
          </a:xfrm>
          <a:custGeom>
            <a:avLst/>
            <a:gdLst/>
            <a:ahLst/>
            <a:cxnLst/>
            <a:rect l="l" t="t" r="r" b="b"/>
            <a:pathLst>
              <a:path w="3796764" h="5003973">
                <a:moveTo>
                  <a:pt x="0" y="0"/>
                </a:moveTo>
                <a:lnTo>
                  <a:pt x="3796764" y="0"/>
                </a:lnTo>
                <a:lnTo>
                  <a:pt x="3796764" y="5003973"/>
                </a:lnTo>
                <a:lnTo>
                  <a:pt x="0" y="50039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uk-UA" dirty="0">
              <a:latin typeface="Nunito" pitchFamily="2" charset="-52"/>
            </a:endParaRPr>
          </a:p>
        </p:txBody>
      </p:sp>
      <p:sp>
        <p:nvSpPr>
          <p:cNvPr id="16" name="Freeform 16"/>
          <p:cNvSpPr/>
          <p:nvPr/>
        </p:nvSpPr>
        <p:spPr>
          <a:xfrm rot="20895502">
            <a:off x="11430000" y="8420516"/>
            <a:ext cx="1097333" cy="1222655"/>
          </a:xfrm>
          <a:custGeom>
            <a:avLst/>
            <a:gdLst/>
            <a:ahLst/>
            <a:cxnLst/>
            <a:rect l="l" t="t" r="r" b="b"/>
            <a:pathLst>
              <a:path w="1097333" h="1222655">
                <a:moveTo>
                  <a:pt x="0" y="0"/>
                </a:moveTo>
                <a:lnTo>
                  <a:pt x="1097333" y="0"/>
                </a:lnTo>
                <a:lnTo>
                  <a:pt x="1097333" y="1222655"/>
                </a:lnTo>
                <a:lnTo>
                  <a:pt x="0" y="1222655"/>
                </a:lnTo>
                <a:lnTo>
                  <a:pt x="0" y="0"/>
                </a:lnTo>
                <a:close/>
              </a:path>
            </a:pathLst>
          </a:custGeom>
          <a:blipFill>
            <a:blip r:embed="rId10"/>
            <a:stretch>
              <a:fillRect/>
            </a:stretch>
          </a:blipFill>
        </p:spPr>
        <p:txBody>
          <a:bodyPr/>
          <a:lstStyle/>
          <a:p>
            <a:endParaRPr lang="uk-UA">
              <a:latin typeface="Nunito" pitchFamily="2" charset="-52"/>
            </a:endParaRPr>
          </a:p>
        </p:txBody>
      </p:sp>
      <p:sp>
        <p:nvSpPr>
          <p:cNvPr id="27" name="Freeform 27"/>
          <p:cNvSpPr/>
          <p:nvPr/>
        </p:nvSpPr>
        <p:spPr>
          <a:xfrm rot="2103562">
            <a:off x="16728769" y="426671"/>
            <a:ext cx="1413236" cy="745482"/>
          </a:xfrm>
          <a:custGeom>
            <a:avLst/>
            <a:gdLst/>
            <a:ahLst/>
            <a:cxnLst/>
            <a:rect l="l" t="t" r="r" b="b"/>
            <a:pathLst>
              <a:path w="1413236" h="745482">
                <a:moveTo>
                  <a:pt x="0" y="0"/>
                </a:moveTo>
                <a:lnTo>
                  <a:pt x="1413236" y="0"/>
                </a:lnTo>
                <a:lnTo>
                  <a:pt x="1413236" y="745483"/>
                </a:lnTo>
                <a:lnTo>
                  <a:pt x="0" y="745483"/>
                </a:lnTo>
                <a:lnTo>
                  <a:pt x="0" y="0"/>
                </a:lnTo>
                <a:close/>
              </a:path>
            </a:pathLst>
          </a:custGeom>
          <a:blipFill>
            <a:blip r:embed="rId11"/>
            <a:stretch>
              <a:fillRect/>
            </a:stretch>
          </a:blipFill>
        </p:spPr>
        <p:txBody>
          <a:bodyPr/>
          <a:lstStyle/>
          <a:p>
            <a:endParaRPr lang="uk-UA">
              <a:latin typeface="Nunito" pitchFamily="2" charset="-52"/>
            </a:endParaRPr>
          </a:p>
        </p:txBody>
      </p:sp>
      <p:sp>
        <p:nvSpPr>
          <p:cNvPr id="3" name="Text 3">
            <a:extLst>
              <a:ext uri="{FF2B5EF4-FFF2-40B4-BE49-F238E27FC236}">
                <a16:creationId xmlns:a16="http://schemas.microsoft.com/office/drawing/2014/main" id="{C5579095-E844-F6D8-46DA-54D43FB4CC86}"/>
              </a:ext>
            </a:extLst>
          </p:cNvPr>
          <p:cNvSpPr/>
          <p:nvPr/>
        </p:nvSpPr>
        <p:spPr>
          <a:xfrm>
            <a:off x="731636" y="2656435"/>
            <a:ext cx="11430708" cy="710803"/>
          </a:xfrm>
          <a:prstGeom prst="rect">
            <a:avLst/>
          </a:prstGeom>
          <a:noFill/>
          <a:ln/>
        </p:spPr>
        <p:txBody>
          <a:bodyPr wrap="square" rtlCol="0" anchor="t"/>
          <a:lstStyle/>
          <a:p>
            <a:pPr algn="l"/>
            <a:r>
              <a:rPr lang="en-US" sz="4000" dirty="0">
                <a:solidFill>
                  <a:schemeClr val="bg1"/>
                </a:solidFill>
                <a:latin typeface="Nunito" pitchFamily="2" charset="-52"/>
              </a:rPr>
              <a:t>2. </a:t>
            </a:r>
            <a:r>
              <a:rPr lang="uk-UA" sz="4000" dirty="0">
                <a:solidFill>
                  <a:schemeClr val="bg1"/>
                </a:solidFill>
                <a:latin typeface="Nunito" pitchFamily="2" charset="-52"/>
              </a:rPr>
              <a:t>Метод </a:t>
            </a:r>
            <a:r>
              <a:rPr lang="uk-UA" sz="4000" dirty="0" err="1">
                <a:solidFill>
                  <a:schemeClr val="bg1"/>
                </a:solidFill>
                <a:latin typeface="Nunito" pitchFamily="2" charset="-52"/>
              </a:rPr>
              <a:t>біоіндикації</a:t>
            </a:r>
            <a:r>
              <a:rPr lang="uk-UA" sz="4000" dirty="0">
                <a:solidFill>
                  <a:schemeClr val="bg1"/>
                </a:solidFill>
                <a:latin typeface="Nunito" pitchFamily="2" charset="-52"/>
              </a:rPr>
              <a:t> за співвідношенням статей світлячків: Цей метод ґрунтується на тому, що співвідношення статей світлячків може змінюватися в залежності від стану довкілля. Наприклад, у забруднених середовищах може бути більше самок світлячків, ніж самців. Тому шляхом аналізу співвідношення статей світлячків у певному місці можна зробити висновки про стан довкілля.</a:t>
            </a:r>
          </a:p>
        </p:txBody>
      </p:sp>
      <p:sp>
        <p:nvSpPr>
          <p:cNvPr id="4" name="Text 5">
            <a:extLst>
              <a:ext uri="{FF2B5EF4-FFF2-40B4-BE49-F238E27FC236}">
                <a16:creationId xmlns:a16="http://schemas.microsoft.com/office/drawing/2014/main" id="{38821B1B-D441-1669-5479-9F86FFDAA419}"/>
              </a:ext>
            </a:extLst>
          </p:cNvPr>
          <p:cNvSpPr/>
          <p:nvPr/>
        </p:nvSpPr>
        <p:spPr>
          <a:xfrm>
            <a:off x="731636" y="2656434"/>
            <a:ext cx="10847275" cy="710803"/>
          </a:xfrm>
          <a:prstGeom prst="rect">
            <a:avLst/>
          </a:prstGeom>
          <a:noFill/>
          <a:ln/>
        </p:spPr>
        <p:txBody>
          <a:bodyPr wrap="square" rtlCol="0" anchor="t"/>
          <a:lstStyle/>
          <a:p>
            <a:pPr algn="l"/>
            <a:r>
              <a:rPr lang="en-US" sz="4000" dirty="0">
                <a:solidFill>
                  <a:schemeClr val="bg1"/>
                </a:solidFill>
                <a:latin typeface="Nunito" pitchFamily="2" charset="-52"/>
              </a:rPr>
              <a:t>3. </a:t>
            </a:r>
            <a:r>
              <a:rPr lang="uk-UA" sz="4000" dirty="0">
                <a:solidFill>
                  <a:schemeClr val="bg1"/>
                </a:solidFill>
                <a:latin typeface="Nunito" pitchFamily="2" charset="-52"/>
              </a:rPr>
              <a:t>Метод </a:t>
            </a:r>
            <a:r>
              <a:rPr lang="uk-UA" sz="4000" dirty="0" err="1">
                <a:solidFill>
                  <a:schemeClr val="bg1"/>
                </a:solidFill>
                <a:latin typeface="Nunito" pitchFamily="2" charset="-52"/>
              </a:rPr>
              <a:t>біоіндикації</a:t>
            </a:r>
            <a:r>
              <a:rPr lang="uk-UA" sz="4000" dirty="0">
                <a:solidFill>
                  <a:schemeClr val="bg1"/>
                </a:solidFill>
                <a:latin typeface="Nunito" pitchFamily="2" charset="-52"/>
              </a:rPr>
              <a:t> за інтенсивністю світіння світлячків: Цей метод ґрунтується на тому, що інтенсивність світіння світлячків може змінюватися в залежності від стану довкілля. Наприклад, світлячки можуть світитися слабше в забруднених середовищах. Тому шляхом аналізу інтенсивності світіння світлячків у певному місці можна зробити висновки про стан довкілля.</a:t>
            </a:r>
          </a:p>
        </p:txBody>
      </p:sp>
    </p:spTree>
    <p:extLst>
      <p:ext uri="{BB962C8B-B14F-4D97-AF65-F5344CB8AC3E}">
        <p14:creationId xmlns:p14="http://schemas.microsoft.com/office/powerpoint/2010/main" val="1331810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30"/>
                                        </p:tgtEl>
                                      </p:cBhvr>
                                    </p:animEffect>
                                    <p:anim calcmode="lin" valueType="num">
                                      <p:cBhvr>
                                        <p:cTn id="61" dur="1000"/>
                                        <p:tgtEl>
                                          <p:spTgt spid="30"/>
                                        </p:tgtEl>
                                        <p:attrNameLst>
                                          <p:attrName>ppt_x</p:attrName>
                                        </p:attrNameLst>
                                      </p:cBhvr>
                                      <p:tavLst>
                                        <p:tav tm="0">
                                          <p:val>
                                            <p:strVal val="ppt_x"/>
                                          </p:val>
                                        </p:tav>
                                        <p:tav tm="100000">
                                          <p:val>
                                            <p:strVal val="ppt_x"/>
                                          </p:val>
                                        </p:tav>
                                      </p:tavLst>
                                    </p:anim>
                                    <p:anim calcmode="lin" valueType="num">
                                      <p:cBhvr>
                                        <p:cTn id="62" dur="1000"/>
                                        <p:tgtEl>
                                          <p:spTgt spid="30"/>
                                        </p:tgtEl>
                                        <p:attrNameLst>
                                          <p:attrName>ppt_y</p:attrName>
                                        </p:attrNameLst>
                                      </p:cBhvr>
                                      <p:tavLst>
                                        <p:tav tm="0">
                                          <p:val>
                                            <p:strVal val="ppt_y"/>
                                          </p:val>
                                        </p:tav>
                                        <p:tav tm="100000">
                                          <p:val>
                                            <p:strVal val="ppt_y+.1"/>
                                          </p:val>
                                        </p:tav>
                                      </p:tavLst>
                                    </p:anim>
                                    <p:set>
                                      <p:cBhvr>
                                        <p:cTn id="63" dur="1" fill="hold">
                                          <p:stCondLst>
                                            <p:cond delay="999"/>
                                          </p:stCondLst>
                                        </p:cTn>
                                        <p:tgtEl>
                                          <p:spTgt spid="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anim calcmode="lin" valueType="num">
                                      <p:cBhvr>
                                        <p:cTn id="69" dur="1000" fill="hold"/>
                                        <p:tgtEl>
                                          <p:spTgt spid="3"/>
                                        </p:tgtEl>
                                        <p:attrNameLst>
                                          <p:attrName>ppt_x</p:attrName>
                                        </p:attrNameLst>
                                      </p:cBhvr>
                                      <p:tavLst>
                                        <p:tav tm="0">
                                          <p:val>
                                            <p:strVal val="#ppt_x"/>
                                          </p:val>
                                        </p:tav>
                                        <p:tav tm="100000">
                                          <p:val>
                                            <p:strVal val="#ppt_x"/>
                                          </p:val>
                                        </p:tav>
                                      </p:tavLst>
                                    </p:anim>
                                    <p:anim calcmode="lin" valueType="num">
                                      <p:cBhvr>
                                        <p:cTn id="7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0"/>
                                        <p:tgtEl>
                                          <p:spTgt spid="4"/>
                                        </p:tgtEl>
                                      </p:cBhvr>
                                    </p:animEffect>
                                    <p:anim calcmode="lin" valueType="num">
                                      <p:cBhvr>
                                        <p:cTn id="83" dur="1000" fill="hold"/>
                                        <p:tgtEl>
                                          <p:spTgt spid="4"/>
                                        </p:tgtEl>
                                        <p:attrNameLst>
                                          <p:attrName>ppt_x</p:attrName>
                                        </p:attrNameLst>
                                      </p:cBhvr>
                                      <p:tavLst>
                                        <p:tav tm="0">
                                          <p:val>
                                            <p:strVal val="#ppt_x"/>
                                          </p:val>
                                        </p:tav>
                                        <p:tav tm="100000">
                                          <p:val>
                                            <p:strVal val="#ppt_x"/>
                                          </p:val>
                                        </p:tav>
                                      </p:tavLst>
                                    </p:anim>
                                    <p:anim calcmode="lin" valueType="num">
                                      <p:cBhvr>
                                        <p:cTn id="8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xit" presetSubtype="0" fill="hold" grpId="1" nodeType="clickEffect">
                                  <p:stCondLst>
                                    <p:cond delay="0"/>
                                  </p:stCondLst>
                                  <p:childTnLst>
                                    <p:animEffect transition="out" filter="fade">
                                      <p:cBhvr>
                                        <p:cTn id="88" dur="1000"/>
                                        <p:tgtEl>
                                          <p:spTgt spid="4"/>
                                        </p:tgtEl>
                                      </p:cBhvr>
                                    </p:animEffect>
                                    <p:anim calcmode="lin" valueType="num">
                                      <p:cBhvr>
                                        <p:cTn id="89" dur="1000"/>
                                        <p:tgtEl>
                                          <p:spTgt spid="4"/>
                                        </p:tgtEl>
                                        <p:attrNameLst>
                                          <p:attrName>ppt_x</p:attrName>
                                        </p:attrNameLst>
                                      </p:cBhvr>
                                      <p:tavLst>
                                        <p:tav tm="0">
                                          <p:val>
                                            <p:strVal val="ppt_x"/>
                                          </p:val>
                                        </p:tav>
                                        <p:tav tm="100000">
                                          <p:val>
                                            <p:strVal val="ppt_x"/>
                                          </p:val>
                                        </p:tav>
                                      </p:tavLst>
                                    </p:anim>
                                    <p:anim calcmode="lin" valueType="num">
                                      <p:cBhvr>
                                        <p:cTn id="90" dur="1000"/>
                                        <p:tgtEl>
                                          <p:spTgt spid="4"/>
                                        </p:tgtEl>
                                        <p:attrNameLst>
                                          <p:attrName>ppt_y</p:attrName>
                                        </p:attrNameLst>
                                      </p:cBhvr>
                                      <p:tavLst>
                                        <p:tav tm="0">
                                          <p:val>
                                            <p:strVal val="ppt_y"/>
                                          </p:val>
                                        </p:tav>
                                        <p:tav tm="100000">
                                          <p:val>
                                            <p:strVal val="ppt_y+.1"/>
                                          </p:val>
                                        </p:tav>
                                      </p:tavLst>
                                    </p:anim>
                                    <p:set>
                                      <p:cBhvr>
                                        <p:cTn id="9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2" fill="hold" display="0">
                  <p:stCondLst>
                    <p:cond delay="indefinite"/>
                  </p:stCondLst>
                </p:cTn>
                <p:tgtEl>
                  <p:spTgt spid="18"/>
                </p:tgtEl>
              </p:cMediaNode>
            </p:video>
          </p:childTnLst>
        </p:cTn>
      </p:par>
    </p:tnLst>
    <p:bldLst>
      <p:bldP spid="17" grpId="0"/>
      <p:bldP spid="30" grpId="0" animBg="1"/>
      <p:bldP spid="30" grpId="1" animBg="1"/>
      <p:bldP spid="8" grpId="0" animBg="1"/>
      <p:bldP spid="9" grpId="0" animBg="1"/>
      <p:bldP spid="2" grpId="0" animBg="1"/>
      <p:bldP spid="16" grpId="0" animBg="1"/>
      <p:bldP spid="27" grpId="0" animBg="1"/>
      <p:bldP spid="3" grpId="0" animBg="1"/>
      <p:bldP spid="3" grpId="1" animBg="1"/>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3761" y="342557"/>
            <a:ext cx="12037992" cy="3933794"/>
            <a:chOff x="0" y="0"/>
            <a:chExt cx="3170500" cy="1036061"/>
          </a:xfrm>
        </p:grpSpPr>
        <p:sp>
          <p:nvSpPr>
            <p:cNvPr id="3" name="Freeform 3"/>
            <p:cNvSpPr/>
            <p:nvPr/>
          </p:nvSpPr>
          <p:spPr>
            <a:xfrm>
              <a:off x="0" y="0"/>
              <a:ext cx="3170500" cy="1036061"/>
            </a:xfrm>
            <a:custGeom>
              <a:avLst/>
              <a:gdLst/>
              <a:ahLst/>
              <a:cxnLst/>
              <a:rect l="l" t="t" r="r" b="b"/>
              <a:pathLst>
                <a:path w="3170500" h="1036061">
                  <a:moveTo>
                    <a:pt x="0" y="0"/>
                  </a:moveTo>
                  <a:lnTo>
                    <a:pt x="3170500" y="0"/>
                  </a:lnTo>
                  <a:lnTo>
                    <a:pt x="3170500" y="1036061"/>
                  </a:lnTo>
                  <a:lnTo>
                    <a:pt x="0" y="1036061"/>
                  </a:lnTo>
                  <a:close/>
                </a:path>
              </a:pathLst>
            </a:custGeom>
            <a:solidFill>
              <a:srgbClr val="FFFFFF"/>
            </a:solidFill>
          </p:spPr>
          <p:txBody>
            <a:bodyPr/>
            <a:lstStyle/>
            <a:p>
              <a:endParaRPr lang="uk-UA"/>
            </a:p>
          </p:txBody>
        </p:sp>
        <p:sp>
          <p:nvSpPr>
            <p:cNvPr id="4" name="TextBox 4"/>
            <p:cNvSpPr txBox="1"/>
            <p:nvPr/>
          </p:nvSpPr>
          <p:spPr>
            <a:xfrm>
              <a:off x="0" y="-57150"/>
              <a:ext cx="3170500" cy="1093211"/>
            </a:xfrm>
            <a:prstGeom prst="rect">
              <a:avLst/>
            </a:prstGeom>
          </p:spPr>
          <p:txBody>
            <a:bodyPr lIns="50800" tIns="50800" rIns="50800" bIns="50800" rtlCol="0" anchor="ctr"/>
            <a:lstStyle/>
            <a:p>
              <a:pPr algn="ctr">
                <a:lnSpc>
                  <a:spcPts val="2660"/>
                </a:lnSpc>
              </a:pPr>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657" r="16657"/>
          <a:stretch/>
        </p:blipFill>
        <p:spPr>
          <a:xfrm>
            <a:off x="6582923" y="601735"/>
            <a:ext cx="3084799" cy="3469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7"/>
          <p:cNvGrpSpPr/>
          <p:nvPr/>
        </p:nvGrpSpPr>
        <p:grpSpPr>
          <a:xfrm>
            <a:off x="9926660" y="574763"/>
            <a:ext cx="8361340" cy="3469382"/>
            <a:chOff x="0" y="0"/>
            <a:chExt cx="11148453" cy="4625842"/>
          </a:xfrm>
        </p:grpSpPr>
        <p:pic>
          <p:nvPicPr>
            <p:cNvPr id="8" name="Picture 8"/>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2109" b="12109"/>
            <a:stretch/>
          </p:blipFill>
          <p:spPr>
            <a:xfrm>
              <a:off x="0" y="0"/>
              <a:ext cx="11148453" cy="4625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4" name="Group 14"/>
          <p:cNvGrpSpPr/>
          <p:nvPr/>
        </p:nvGrpSpPr>
        <p:grpSpPr>
          <a:xfrm>
            <a:off x="0" y="342900"/>
            <a:ext cx="6096586" cy="3933451"/>
            <a:chOff x="0" y="0"/>
            <a:chExt cx="1259786" cy="812800"/>
          </a:xfrm>
        </p:grpSpPr>
        <p:sp>
          <p:nvSpPr>
            <p:cNvPr id="15" name="Freeform 15"/>
            <p:cNvSpPr/>
            <p:nvPr/>
          </p:nvSpPr>
          <p:spPr>
            <a:xfrm>
              <a:off x="0" y="0"/>
              <a:ext cx="1259786" cy="812800"/>
            </a:xfrm>
            <a:custGeom>
              <a:avLst/>
              <a:gdLst/>
              <a:ahLst/>
              <a:cxnLst/>
              <a:rect l="l" t="t" r="r" b="b"/>
              <a:pathLst>
                <a:path w="1259786" h="812800">
                  <a:moveTo>
                    <a:pt x="0" y="0"/>
                  </a:moveTo>
                  <a:lnTo>
                    <a:pt x="1259786" y="0"/>
                  </a:lnTo>
                  <a:lnTo>
                    <a:pt x="1259786" y="812800"/>
                  </a:lnTo>
                  <a:lnTo>
                    <a:pt x="0" y="812800"/>
                  </a:lnTo>
                  <a:close/>
                </a:path>
              </a:pathLst>
            </a:custGeom>
            <a:solidFill>
              <a:srgbClr val="B3CA9B"/>
            </a:solidFill>
          </p:spPr>
          <p:txBody>
            <a:bodyPr/>
            <a:lstStyle/>
            <a:p>
              <a:endParaRPr lang="uk-UA"/>
            </a:p>
          </p:txBody>
        </p:sp>
        <p:sp>
          <p:nvSpPr>
            <p:cNvPr id="16" name="TextBox 16"/>
            <p:cNvSpPr txBox="1"/>
            <p:nvPr/>
          </p:nvSpPr>
          <p:spPr>
            <a:xfrm>
              <a:off x="0" y="-57150"/>
              <a:ext cx="1259786" cy="869950"/>
            </a:xfrm>
            <a:prstGeom prst="rect">
              <a:avLst/>
            </a:prstGeom>
          </p:spPr>
          <p:txBody>
            <a:bodyPr lIns="50800" tIns="50800" rIns="50800" bIns="50800" rtlCol="0" anchor="ctr"/>
            <a:lstStyle/>
            <a:p>
              <a:pPr algn="ctr">
                <a:lnSpc>
                  <a:spcPts val="2660"/>
                </a:lnSpc>
              </a:pPr>
              <a:endParaRPr/>
            </a:p>
          </p:txBody>
        </p:sp>
      </p:grpSp>
      <p:sp>
        <p:nvSpPr>
          <p:cNvPr id="17" name="Freeform 17"/>
          <p:cNvSpPr/>
          <p:nvPr/>
        </p:nvSpPr>
        <p:spPr>
          <a:xfrm>
            <a:off x="214593" y="620004"/>
            <a:ext cx="561277" cy="561277"/>
          </a:xfrm>
          <a:custGeom>
            <a:avLst/>
            <a:gdLst/>
            <a:ahLst/>
            <a:cxnLst/>
            <a:rect l="l" t="t" r="r" b="b"/>
            <a:pathLst>
              <a:path w="561277" h="561277">
                <a:moveTo>
                  <a:pt x="0" y="0"/>
                </a:moveTo>
                <a:lnTo>
                  <a:pt x="561277" y="0"/>
                </a:lnTo>
                <a:lnTo>
                  <a:pt x="561277" y="561276"/>
                </a:lnTo>
                <a:lnTo>
                  <a:pt x="0" y="561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uk-UA"/>
          </a:p>
        </p:txBody>
      </p:sp>
      <p:sp>
        <p:nvSpPr>
          <p:cNvPr id="26" name="TextBox 26"/>
          <p:cNvSpPr txBox="1"/>
          <p:nvPr/>
        </p:nvSpPr>
        <p:spPr>
          <a:xfrm>
            <a:off x="1050271" y="620004"/>
            <a:ext cx="4781332" cy="3447098"/>
          </a:xfrm>
          <a:prstGeom prst="rect">
            <a:avLst/>
          </a:prstGeom>
        </p:spPr>
        <p:txBody>
          <a:bodyPr wrap="square" lIns="0" tIns="0" rIns="0" bIns="0" rtlCol="0" anchor="t">
            <a:spAutoFit/>
          </a:bodyPr>
          <a:lstStyle/>
          <a:p>
            <a:r>
              <a:rPr lang="ru-RU" sz="3200" b="0" i="0" dirty="0" err="1">
                <a:solidFill>
                  <a:srgbClr val="486343"/>
                </a:solidFill>
                <a:effectLst>
                  <a:outerShdw blurRad="38100" dist="38100" dir="2700000" algn="tl">
                    <a:srgbClr val="000000">
                      <a:alpha val="43137"/>
                    </a:srgbClr>
                  </a:outerShdw>
                </a:effectLst>
                <a:latin typeface="Nunito" pitchFamily="2" charset="-52"/>
              </a:rPr>
              <a:t>Світляки</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можуть</a:t>
            </a:r>
            <a:r>
              <a:rPr lang="ru-RU" sz="3200" b="0" i="0" dirty="0">
                <a:solidFill>
                  <a:srgbClr val="486343"/>
                </a:solidFill>
                <a:effectLst>
                  <a:outerShdw blurRad="38100" dist="38100" dir="2700000" algn="tl">
                    <a:srgbClr val="000000">
                      <a:alpha val="43137"/>
                    </a:srgbClr>
                  </a:outerShdw>
                </a:effectLst>
                <a:latin typeface="Nunito" pitchFamily="2" charset="-52"/>
              </a:rPr>
              <a:t> бути </a:t>
            </a:r>
            <a:r>
              <a:rPr lang="ru-RU" sz="3200" b="0" i="0" dirty="0" err="1">
                <a:solidFill>
                  <a:srgbClr val="486343"/>
                </a:solidFill>
                <a:effectLst>
                  <a:outerShdw blurRad="38100" dist="38100" dir="2700000" algn="tl">
                    <a:srgbClr val="000000">
                      <a:alpha val="43137"/>
                    </a:srgbClr>
                  </a:outerShdw>
                </a:effectLst>
                <a:latin typeface="Nunito" pitchFamily="2" charset="-52"/>
              </a:rPr>
              <a:t>корисними</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біоіндикаторами</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завдяки</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своїй</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чутливості</a:t>
            </a:r>
            <a:r>
              <a:rPr lang="ru-RU" sz="3200" b="0" i="0" dirty="0">
                <a:solidFill>
                  <a:srgbClr val="486343"/>
                </a:solidFill>
                <a:effectLst>
                  <a:outerShdw blurRad="38100" dist="38100" dir="2700000" algn="tl">
                    <a:srgbClr val="000000">
                      <a:alpha val="43137"/>
                    </a:srgbClr>
                  </a:outerShdw>
                </a:effectLst>
                <a:latin typeface="Nunito" pitchFamily="2" charset="-52"/>
              </a:rPr>
              <a:t> до </a:t>
            </a:r>
            <a:r>
              <a:rPr lang="ru-RU" sz="3200" b="0" i="0" dirty="0" err="1">
                <a:solidFill>
                  <a:srgbClr val="486343"/>
                </a:solidFill>
                <a:effectLst>
                  <a:outerShdw blurRad="38100" dist="38100" dir="2700000" algn="tl">
                    <a:srgbClr val="000000">
                      <a:alpha val="43137"/>
                    </a:srgbClr>
                  </a:outerShdw>
                </a:effectLst>
                <a:latin typeface="Nunito" pitchFamily="2" charset="-52"/>
              </a:rPr>
              <a:t>змін</a:t>
            </a:r>
            <a:r>
              <a:rPr lang="ru-RU" sz="3200" b="0" i="0" dirty="0">
                <a:solidFill>
                  <a:srgbClr val="486343"/>
                </a:solidFill>
                <a:effectLst>
                  <a:outerShdw blurRad="38100" dist="38100" dir="2700000" algn="tl">
                    <a:srgbClr val="000000">
                      <a:alpha val="43137"/>
                    </a:srgbClr>
                  </a:outerShdw>
                </a:effectLst>
                <a:latin typeface="Nunito" pitchFamily="2" charset="-52"/>
              </a:rPr>
              <a:t> у </a:t>
            </a:r>
            <a:r>
              <a:rPr lang="ru-RU" sz="3200" b="0" i="0" dirty="0" err="1">
                <a:solidFill>
                  <a:srgbClr val="486343"/>
                </a:solidFill>
                <a:effectLst>
                  <a:outerShdw blurRad="38100" dist="38100" dir="2700000" algn="tl">
                    <a:srgbClr val="000000">
                      <a:alpha val="43137"/>
                    </a:srgbClr>
                  </a:outerShdw>
                </a:effectLst>
                <a:latin typeface="Nunito" pitchFamily="2" charset="-52"/>
              </a:rPr>
              <a:t>довкіллі</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Їх</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можна</a:t>
            </a:r>
            <a:r>
              <a:rPr lang="ru-RU" sz="3200" b="0" i="0" dirty="0">
                <a:solidFill>
                  <a:srgbClr val="486343"/>
                </a:solidFill>
                <a:effectLst>
                  <a:outerShdw blurRad="38100" dist="38100" dir="2700000" algn="tl">
                    <a:srgbClr val="000000">
                      <a:alpha val="43137"/>
                    </a:srgbClr>
                  </a:outerShdw>
                </a:effectLst>
                <a:latin typeface="Nunito" pitchFamily="2" charset="-52"/>
              </a:rPr>
              <a:t> </a:t>
            </a:r>
            <a:r>
              <a:rPr lang="ru-RU" sz="3200" b="0" i="0" dirty="0" err="1">
                <a:solidFill>
                  <a:srgbClr val="486343"/>
                </a:solidFill>
                <a:effectLst>
                  <a:outerShdw blurRad="38100" dist="38100" dir="2700000" algn="tl">
                    <a:srgbClr val="000000">
                      <a:alpha val="43137"/>
                    </a:srgbClr>
                  </a:outerShdw>
                </a:effectLst>
                <a:latin typeface="Nunito" pitchFamily="2" charset="-52"/>
              </a:rPr>
              <a:t>використовувати</a:t>
            </a:r>
            <a:r>
              <a:rPr lang="ru-RU" sz="3200" b="0" i="0" dirty="0">
                <a:solidFill>
                  <a:srgbClr val="486343"/>
                </a:solidFill>
                <a:effectLst>
                  <a:outerShdw blurRad="38100" dist="38100" dir="2700000" algn="tl">
                    <a:srgbClr val="000000">
                      <a:alpha val="43137"/>
                    </a:srgbClr>
                  </a:outerShdw>
                </a:effectLst>
                <a:latin typeface="Nunito" pitchFamily="2" charset="-52"/>
              </a:rPr>
              <a:t> для:</a:t>
            </a:r>
            <a:endParaRPr lang="en-US" sz="2800" dirty="0">
              <a:solidFill>
                <a:srgbClr val="486343"/>
              </a:solidFill>
              <a:effectLst>
                <a:outerShdw blurRad="38100" dist="38100" dir="2700000" algn="tl">
                  <a:srgbClr val="000000">
                    <a:alpha val="43137"/>
                  </a:srgbClr>
                </a:outerShdw>
              </a:effectLst>
              <a:latin typeface="Nunito" pitchFamily="2" charset="-52"/>
            </a:endParaRPr>
          </a:p>
        </p:txBody>
      </p:sp>
      <p:sp>
        <p:nvSpPr>
          <p:cNvPr id="28" name="Freeform 28"/>
          <p:cNvSpPr/>
          <p:nvPr/>
        </p:nvSpPr>
        <p:spPr>
          <a:xfrm rot="2103562">
            <a:off x="5083786" y="97531"/>
            <a:ext cx="1413236" cy="745482"/>
          </a:xfrm>
          <a:custGeom>
            <a:avLst/>
            <a:gdLst/>
            <a:ahLst/>
            <a:cxnLst/>
            <a:rect l="l" t="t" r="r" b="b"/>
            <a:pathLst>
              <a:path w="1413236" h="745482">
                <a:moveTo>
                  <a:pt x="0" y="0"/>
                </a:moveTo>
                <a:lnTo>
                  <a:pt x="1413236" y="0"/>
                </a:lnTo>
                <a:lnTo>
                  <a:pt x="1413236" y="745482"/>
                </a:lnTo>
                <a:lnTo>
                  <a:pt x="0" y="745482"/>
                </a:lnTo>
                <a:lnTo>
                  <a:pt x="0" y="0"/>
                </a:lnTo>
                <a:close/>
              </a:path>
            </a:pathLst>
          </a:custGeom>
          <a:blipFill>
            <a:blip r:embed="rId8"/>
            <a:stretch>
              <a:fillRect/>
            </a:stretch>
          </a:blipFill>
        </p:spPr>
        <p:txBody>
          <a:bodyPr/>
          <a:lstStyle/>
          <a:p>
            <a:endParaRPr lang="uk-UA"/>
          </a:p>
        </p:txBody>
      </p:sp>
      <p:sp>
        <p:nvSpPr>
          <p:cNvPr id="29" name="Freeform 29"/>
          <p:cNvSpPr/>
          <p:nvPr/>
        </p:nvSpPr>
        <p:spPr>
          <a:xfrm>
            <a:off x="-244564" y="3432817"/>
            <a:ext cx="1097333" cy="1222655"/>
          </a:xfrm>
          <a:custGeom>
            <a:avLst/>
            <a:gdLst/>
            <a:ahLst/>
            <a:cxnLst/>
            <a:rect l="l" t="t" r="r" b="b"/>
            <a:pathLst>
              <a:path w="1097333" h="1222655">
                <a:moveTo>
                  <a:pt x="0" y="0"/>
                </a:moveTo>
                <a:lnTo>
                  <a:pt x="1097332" y="0"/>
                </a:lnTo>
                <a:lnTo>
                  <a:pt x="1097332" y="1222655"/>
                </a:lnTo>
                <a:lnTo>
                  <a:pt x="0" y="1222655"/>
                </a:lnTo>
                <a:lnTo>
                  <a:pt x="0" y="0"/>
                </a:lnTo>
                <a:close/>
              </a:path>
            </a:pathLst>
          </a:custGeom>
          <a:blipFill>
            <a:blip r:embed="rId9"/>
            <a:stretch>
              <a:fillRect/>
            </a:stretch>
          </a:blipFill>
        </p:spPr>
        <p:txBody>
          <a:bodyPr/>
          <a:lstStyle/>
          <a:p>
            <a:endParaRPr lang="uk-UA"/>
          </a:p>
        </p:txBody>
      </p:sp>
      <p:sp>
        <p:nvSpPr>
          <p:cNvPr id="31" name="TextBox 30">
            <a:extLst>
              <a:ext uri="{FF2B5EF4-FFF2-40B4-BE49-F238E27FC236}">
                <a16:creationId xmlns:a16="http://schemas.microsoft.com/office/drawing/2014/main" id="{4F6AF2DB-C2EE-A030-337E-83B3BF84256E}"/>
              </a:ext>
            </a:extLst>
          </p:cNvPr>
          <p:cNvSpPr txBox="1"/>
          <p:nvPr/>
        </p:nvSpPr>
        <p:spPr>
          <a:xfrm>
            <a:off x="1669103" y="4838700"/>
            <a:ext cx="15997237" cy="4524315"/>
          </a:xfrm>
          <a:prstGeom prst="rect">
            <a:avLst/>
          </a:prstGeom>
          <a:noFill/>
        </p:spPr>
        <p:txBody>
          <a:bodyPr wrap="square">
            <a:spAutoFit/>
          </a:bodyPr>
          <a:lstStyle/>
          <a:p>
            <a:pPr algn="l">
              <a:buFont typeface="Arial" panose="020B0604020202020204" pitchFamily="34" charset="0"/>
              <a:buChar char="•"/>
            </a:pPr>
            <a:r>
              <a:rPr lang="uk-UA" sz="3200" b="1" i="0" dirty="0">
                <a:solidFill>
                  <a:schemeClr val="bg1"/>
                </a:solidFill>
                <a:effectLst>
                  <a:outerShdw blurRad="38100" dist="38100" dir="2700000" algn="tl">
                    <a:srgbClr val="000000">
                      <a:alpha val="43137"/>
                    </a:srgbClr>
                  </a:outerShdw>
                </a:effectLst>
                <a:latin typeface="Nunito" pitchFamily="2" charset="-52"/>
              </a:rPr>
              <a:t>Оцінки забруднення:</a:t>
            </a:r>
            <a:r>
              <a:rPr lang="uk-UA" sz="3200" b="0" i="0" dirty="0">
                <a:solidFill>
                  <a:schemeClr val="bg1"/>
                </a:solidFill>
                <a:effectLst>
                  <a:outerShdw blurRad="38100" dist="38100" dir="2700000" algn="tl">
                    <a:srgbClr val="000000">
                      <a:alpha val="43137"/>
                    </a:srgbClr>
                  </a:outerShdw>
                </a:effectLst>
                <a:latin typeface="Nunito" pitchFamily="2" charset="-52"/>
              </a:rPr>
              <a:t> Світляки чутливі до забруднення повітря, води та ґрунту. Їх можна використовувати для моніторингу впливу забруднення на екосистеми.</a:t>
            </a:r>
            <a:endParaRPr lang="en-US" sz="3200" b="0" i="0" dirty="0">
              <a:solidFill>
                <a:schemeClr val="bg1"/>
              </a:solidFill>
              <a:effectLst>
                <a:outerShdw blurRad="38100" dist="38100" dir="2700000" algn="tl">
                  <a:srgbClr val="000000">
                    <a:alpha val="43137"/>
                  </a:srgbClr>
                </a:outerShdw>
              </a:effectLst>
              <a:latin typeface="Nunito" pitchFamily="2" charset="-52"/>
            </a:endParaRPr>
          </a:p>
          <a:p>
            <a:pPr algn="l">
              <a:buFont typeface="Arial" panose="020B0604020202020204" pitchFamily="34" charset="0"/>
              <a:buChar char="•"/>
            </a:pPr>
            <a:endParaRPr lang="uk-UA" sz="3200" b="0" i="0" dirty="0">
              <a:solidFill>
                <a:schemeClr val="bg1"/>
              </a:solidFill>
              <a:effectLst>
                <a:outerShdw blurRad="38100" dist="38100" dir="2700000" algn="tl">
                  <a:srgbClr val="000000">
                    <a:alpha val="43137"/>
                  </a:srgbClr>
                </a:outerShdw>
              </a:effectLst>
              <a:latin typeface="Nunito" pitchFamily="2" charset="-52"/>
            </a:endParaRPr>
          </a:p>
          <a:p>
            <a:pPr algn="l">
              <a:buFont typeface="Arial" panose="020B0604020202020204" pitchFamily="34" charset="0"/>
              <a:buChar char="•"/>
            </a:pPr>
            <a:r>
              <a:rPr lang="uk-UA" sz="3200" b="1" i="0" dirty="0">
                <a:solidFill>
                  <a:schemeClr val="bg1"/>
                </a:solidFill>
                <a:effectLst>
                  <a:outerShdw blurRad="38100" dist="38100" dir="2700000" algn="tl">
                    <a:srgbClr val="000000">
                      <a:alpha val="43137"/>
                    </a:srgbClr>
                  </a:outerShdw>
                </a:effectLst>
                <a:latin typeface="Nunito" pitchFamily="2" charset="-52"/>
              </a:rPr>
              <a:t>Моніторингу змін у екосистемах:</a:t>
            </a:r>
            <a:r>
              <a:rPr lang="uk-UA" sz="3200" b="0" i="0" dirty="0">
                <a:solidFill>
                  <a:schemeClr val="bg1"/>
                </a:solidFill>
                <a:effectLst>
                  <a:outerShdw blurRad="38100" dist="38100" dir="2700000" algn="tl">
                    <a:srgbClr val="000000">
                      <a:alpha val="43137"/>
                    </a:srgbClr>
                  </a:outerShdw>
                </a:effectLst>
                <a:latin typeface="Nunito" pitchFamily="2" charset="-52"/>
              </a:rPr>
              <a:t> Світляки чутливі до змін у таких факторах, як температура, вологість, </a:t>
            </a:r>
            <a:r>
              <a:rPr lang="en-US" sz="3200" b="0" i="0" dirty="0">
                <a:solidFill>
                  <a:schemeClr val="bg1"/>
                </a:solidFill>
                <a:effectLst>
                  <a:outerShdw blurRad="38100" dist="38100" dir="2700000" algn="tl">
                    <a:srgbClr val="000000">
                      <a:alpha val="43137"/>
                    </a:srgbClr>
                  </a:outerShdw>
                </a:effectLst>
                <a:latin typeface="Nunito" pitchFamily="2" charset="-52"/>
              </a:rPr>
              <a:t>pH </a:t>
            </a:r>
            <a:r>
              <a:rPr lang="uk-UA" sz="3200" b="0" i="0" dirty="0">
                <a:solidFill>
                  <a:schemeClr val="bg1"/>
                </a:solidFill>
                <a:effectLst>
                  <a:outerShdw blurRad="38100" dist="38100" dir="2700000" algn="tl">
                    <a:srgbClr val="000000">
                      <a:alpha val="43137"/>
                    </a:srgbClr>
                  </a:outerShdw>
                </a:effectLst>
                <a:latin typeface="Nunito" pitchFamily="2" charset="-52"/>
              </a:rPr>
              <a:t>та структура середовища. Їх можна використовувати для моніторингу змін у екосистемах з часом.</a:t>
            </a:r>
            <a:endParaRPr lang="en-US" sz="3200" b="0" i="0" dirty="0">
              <a:solidFill>
                <a:schemeClr val="bg1"/>
              </a:solidFill>
              <a:effectLst>
                <a:outerShdw blurRad="38100" dist="38100" dir="2700000" algn="tl">
                  <a:srgbClr val="000000">
                    <a:alpha val="43137"/>
                  </a:srgbClr>
                </a:outerShdw>
              </a:effectLst>
              <a:latin typeface="Nunito" pitchFamily="2" charset="-52"/>
            </a:endParaRPr>
          </a:p>
          <a:p>
            <a:pPr algn="l">
              <a:buFont typeface="Arial" panose="020B0604020202020204" pitchFamily="34" charset="0"/>
              <a:buChar char="•"/>
            </a:pPr>
            <a:endParaRPr lang="uk-UA" sz="3200" b="0" i="0" dirty="0">
              <a:solidFill>
                <a:schemeClr val="bg1"/>
              </a:solidFill>
              <a:effectLst>
                <a:outerShdw blurRad="38100" dist="38100" dir="2700000" algn="tl">
                  <a:srgbClr val="000000">
                    <a:alpha val="43137"/>
                  </a:srgbClr>
                </a:outerShdw>
              </a:effectLst>
              <a:latin typeface="Nunito" pitchFamily="2" charset="-52"/>
            </a:endParaRPr>
          </a:p>
          <a:p>
            <a:pPr algn="l">
              <a:buFont typeface="Arial" panose="020B0604020202020204" pitchFamily="34" charset="0"/>
              <a:buChar char="•"/>
            </a:pPr>
            <a:r>
              <a:rPr lang="uk-UA" sz="3200" b="1" i="0" dirty="0">
                <a:solidFill>
                  <a:schemeClr val="bg1"/>
                </a:solidFill>
                <a:effectLst>
                  <a:outerShdw blurRad="38100" dist="38100" dir="2700000" algn="tl">
                    <a:srgbClr val="000000">
                      <a:alpha val="43137"/>
                    </a:srgbClr>
                  </a:outerShdw>
                </a:effectLst>
                <a:latin typeface="Nunito" pitchFamily="2" charset="-52"/>
              </a:rPr>
              <a:t>Оцінки біорізноманіття:</a:t>
            </a:r>
            <a:r>
              <a:rPr lang="uk-UA" sz="3200" b="0" i="0" dirty="0">
                <a:solidFill>
                  <a:schemeClr val="bg1"/>
                </a:solidFill>
                <a:effectLst>
                  <a:outerShdw blurRad="38100" dist="38100" dir="2700000" algn="tl">
                    <a:srgbClr val="000000">
                      <a:alpha val="43137"/>
                    </a:srgbClr>
                  </a:outerShdw>
                </a:effectLst>
                <a:latin typeface="Nunito" pitchFamily="2" charset="-52"/>
              </a:rPr>
              <a:t> Світляки є важливою частиною екосистем. Їх можна використовувати для оцінки біорізноманіття та здоров'я екосистем.</a:t>
            </a:r>
          </a:p>
        </p:txBody>
      </p:sp>
      <p:sp>
        <p:nvSpPr>
          <p:cNvPr id="33" name="TextBox 32">
            <a:extLst>
              <a:ext uri="{FF2B5EF4-FFF2-40B4-BE49-F238E27FC236}">
                <a16:creationId xmlns:a16="http://schemas.microsoft.com/office/drawing/2014/main" id="{3E6165C2-DA86-8C88-2360-688D6C7AED98}"/>
              </a:ext>
            </a:extLst>
          </p:cNvPr>
          <p:cNvSpPr txBox="1"/>
          <p:nvPr/>
        </p:nvSpPr>
        <p:spPr>
          <a:xfrm>
            <a:off x="9926660" y="4044145"/>
            <a:ext cx="8361340" cy="230832"/>
          </a:xfrm>
          <a:prstGeom prst="rect">
            <a:avLst/>
          </a:prstGeom>
          <a:noFill/>
        </p:spPr>
        <p:txBody>
          <a:bodyPr wrap="square" rtlCol="0">
            <a:spAutoFit/>
          </a:bodyPr>
          <a:lstStyle/>
          <a:p>
            <a:r>
              <a:rPr lang="uk-UA" sz="900">
                <a:hlinkClick r:id="rId5" tooltip="https://www.insectimages.org/browse/detail.cfm?imgnum=2158029"/>
              </a:rPr>
              <a:t>Это изображение</a:t>
            </a:r>
            <a:r>
              <a:rPr lang="uk-UA" sz="900"/>
              <a:t>, автор: Неизвестный автор, лицензия: </a:t>
            </a:r>
            <a:r>
              <a:rPr lang="uk-UA" sz="900">
                <a:hlinkClick r:id="rId10" tooltip="https://creativecommons.org/licenses/by-nc/3.0/"/>
              </a:rPr>
              <a:t>CC BY-NC</a:t>
            </a:r>
            <a:endParaRPr lang="uk-UA" sz="90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4662770" y="189870"/>
            <a:ext cx="13322512" cy="3693319"/>
          </a:xfrm>
          <a:prstGeom prst="rect">
            <a:avLst/>
          </a:prstGeom>
        </p:spPr>
        <p:txBody>
          <a:bodyPr wrap="square" lIns="0" tIns="0" rIns="0" bIns="0" rtlCol="0" anchor="t">
            <a:spAutoFit/>
          </a:bodyPr>
          <a:lstStyle/>
          <a:p>
            <a:pPr algn="r"/>
            <a:r>
              <a:rPr lang="ru-RU" sz="6000" b="1" i="0" dirty="0" err="1">
                <a:solidFill>
                  <a:schemeClr val="bg1"/>
                </a:solidFill>
                <a:effectLst/>
                <a:latin typeface="Nunito" pitchFamily="2" charset="-52"/>
              </a:rPr>
              <a:t>Переваги</a:t>
            </a:r>
            <a:r>
              <a:rPr lang="ru-RU" sz="6000" b="1" i="0" dirty="0">
                <a:solidFill>
                  <a:schemeClr val="bg1"/>
                </a:solidFill>
                <a:effectLst/>
                <a:latin typeface="Nunito" pitchFamily="2" charset="-52"/>
              </a:rPr>
              <a:t> </a:t>
            </a:r>
            <a:r>
              <a:rPr lang="ru-RU" sz="6000" b="1" i="0" dirty="0" err="1">
                <a:solidFill>
                  <a:schemeClr val="bg1"/>
                </a:solidFill>
                <a:effectLst/>
                <a:latin typeface="Nunito" pitchFamily="2" charset="-52"/>
              </a:rPr>
              <a:t>використання</a:t>
            </a:r>
            <a:r>
              <a:rPr lang="ru-RU" sz="6000" b="1" i="0" dirty="0">
                <a:solidFill>
                  <a:schemeClr val="bg1"/>
                </a:solidFill>
                <a:effectLst/>
                <a:latin typeface="Nunito" pitchFamily="2" charset="-52"/>
              </a:rPr>
              <a:t> </a:t>
            </a:r>
            <a:r>
              <a:rPr lang="ru-RU" sz="6000" b="1" i="0" dirty="0" err="1">
                <a:solidFill>
                  <a:schemeClr val="bg1"/>
                </a:solidFill>
                <a:effectLst/>
                <a:latin typeface="Nunito" pitchFamily="2" charset="-52"/>
              </a:rPr>
              <a:t>світляків</a:t>
            </a:r>
            <a:r>
              <a:rPr lang="ru-RU" sz="6000" b="1" i="0" dirty="0">
                <a:solidFill>
                  <a:schemeClr val="bg1"/>
                </a:solidFill>
                <a:effectLst/>
                <a:latin typeface="Nunito" pitchFamily="2" charset="-52"/>
              </a:rPr>
              <a:t> як </a:t>
            </a:r>
            <a:r>
              <a:rPr lang="ru-RU" sz="6000" b="1" i="0" dirty="0" err="1">
                <a:solidFill>
                  <a:schemeClr val="bg1"/>
                </a:solidFill>
                <a:effectLst/>
                <a:latin typeface="Nunito" pitchFamily="2" charset="-52"/>
              </a:rPr>
              <a:t>біоіндикаторів</a:t>
            </a:r>
            <a:r>
              <a:rPr lang="ru-RU" sz="6000" b="1" i="0" dirty="0">
                <a:solidFill>
                  <a:schemeClr val="bg1"/>
                </a:solidFill>
                <a:effectLst/>
                <a:latin typeface="Nunito" pitchFamily="2" charset="-52"/>
              </a:rPr>
              <a:t>:</a:t>
            </a:r>
            <a:endParaRPr lang="ru-RU" sz="6000" b="0" i="0" dirty="0">
              <a:solidFill>
                <a:schemeClr val="bg1"/>
              </a:solidFill>
              <a:effectLst/>
              <a:latin typeface="Nunito" pitchFamily="2" charset="-52"/>
            </a:endParaRPr>
          </a:p>
          <a:p>
            <a:pPr algn="r"/>
            <a:br>
              <a:rPr lang="ru-RU" sz="6000" b="0" i="0" dirty="0">
                <a:solidFill>
                  <a:schemeClr val="bg1"/>
                </a:solidFill>
                <a:effectLst/>
                <a:latin typeface="Nunito" pitchFamily="2" charset="-52"/>
              </a:rPr>
            </a:br>
            <a:endParaRPr lang="en-US" sz="6000" dirty="0">
              <a:solidFill>
                <a:schemeClr val="bg1"/>
              </a:solidFill>
              <a:latin typeface="Nunito" pitchFamily="2" charset="-52"/>
            </a:endParaRPr>
          </a:p>
        </p:txBody>
      </p:sp>
      <p:grpSp>
        <p:nvGrpSpPr>
          <p:cNvPr id="2" name="Group 2"/>
          <p:cNvGrpSpPr/>
          <p:nvPr/>
        </p:nvGrpSpPr>
        <p:grpSpPr>
          <a:xfrm>
            <a:off x="-2535907" y="803414"/>
            <a:ext cx="11878875" cy="118788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uk-UA"/>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p>
          </p:txBody>
        </p:sp>
      </p:grpSp>
      <p:sp>
        <p:nvSpPr>
          <p:cNvPr id="6" name="Freeform 6"/>
          <p:cNvSpPr/>
          <p:nvPr/>
        </p:nvSpPr>
        <p:spPr>
          <a:xfrm>
            <a:off x="-2258483" y="1080861"/>
            <a:ext cx="11324026" cy="11323981"/>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uk-UA" dirty="0"/>
          </a:p>
        </p:txBody>
      </p:sp>
      <p:sp>
        <p:nvSpPr>
          <p:cNvPr id="7" name="Freeform 7"/>
          <p:cNvSpPr/>
          <p:nvPr/>
        </p:nvSpPr>
        <p:spPr>
          <a:xfrm flipH="1">
            <a:off x="0" y="0"/>
            <a:ext cx="5150531" cy="3811393"/>
          </a:xfrm>
          <a:custGeom>
            <a:avLst/>
            <a:gdLst/>
            <a:ahLst/>
            <a:cxnLst/>
            <a:rect l="l" t="t" r="r" b="b"/>
            <a:pathLst>
              <a:path w="5150531" h="3811393">
                <a:moveTo>
                  <a:pt x="5150531" y="0"/>
                </a:moveTo>
                <a:lnTo>
                  <a:pt x="0" y="0"/>
                </a:lnTo>
                <a:lnTo>
                  <a:pt x="0" y="3811393"/>
                </a:lnTo>
                <a:lnTo>
                  <a:pt x="5150531" y="3811393"/>
                </a:lnTo>
                <a:lnTo>
                  <a:pt x="5150531" y="0"/>
                </a:lnTo>
                <a:close/>
              </a:path>
            </a:pathLst>
          </a:custGeom>
          <a:blipFill>
            <a:blip r:embed="rId3"/>
            <a:stretch>
              <a:fillRect/>
            </a:stretch>
          </a:blipFill>
        </p:spPr>
        <p:txBody>
          <a:bodyPr/>
          <a:lstStyle/>
          <a:p>
            <a:endParaRPr lang="uk-UA"/>
          </a:p>
        </p:txBody>
      </p:sp>
      <p:sp>
        <p:nvSpPr>
          <p:cNvPr id="19" name="Freeform 19"/>
          <p:cNvSpPr/>
          <p:nvPr/>
        </p:nvSpPr>
        <p:spPr>
          <a:xfrm rot="2103562">
            <a:off x="8144467" y="4414773"/>
            <a:ext cx="1413236" cy="745482"/>
          </a:xfrm>
          <a:custGeom>
            <a:avLst/>
            <a:gdLst/>
            <a:ahLst/>
            <a:cxnLst/>
            <a:rect l="l" t="t" r="r" b="b"/>
            <a:pathLst>
              <a:path w="1413236" h="745482">
                <a:moveTo>
                  <a:pt x="0" y="0"/>
                </a:moveTo>
                <a:lnTo>
                  <a:pt x="1413237" y="0"/>
                </a:lnTo>
                <a:lnTo>
                  <a:pt x="1413237" y="745483"/>
                </a:lnTo>
                <a:lnTo>
                  <a:pt x="0" y="745483"/>
                </a:lnTo>
                <a:lnTo>
                  <a:pt x="0" y="0"/>
                </a:lnTo>
                <a:close/>
              </a:path>
            </a:pathLst>
          </a:custGeom>
          <a:blipFill>
            <a:blip r:embed="rId4"/>
            <a:stretch>
              <a:fillRect/>
            </a:stretch>
          </a:blipFill>
        </p:spPr>
        <p:txBody>
          <a:bodyPr/>
          <a:lstStyle/>
          <a:p>
            <a:endParaRPr lang="uk-UA"/>
          </a:p>
        </p:txBody>
      </p:sp>
      <p:sp>
        <p:nvSpPr>
          <p:cNvPr id="27" name="TextBox 26">
            <a:extLst>
              <a:ext uri="{FF2B5EF4-FFF2-40B4-BE49-F238E27FC236}">
                <a16:creationId xmlns:a16="http://schemas.microsoft.com/office/drawing/2014/main" id="{01E96E12-E980-E217-826F-E535CA14E394}"/>
              </a:ext>
            </a:extLst>
          </p:cNvPr>
          <p:cNvSpPr txBox="1"/>
          <p:nvPr/>
        </p:nvSpPr>
        <p:spPr>
          <a:xfrm>
            <a:off x="9696175" y="2781300"/>
            <a:ext cx="8121506" cy="6186309"/>
          </a:xfrm>
          <a:prstGeom prst="rect">
            <a:avLst/>
          </a:prstGeom>
          <a:noFill/>
        </p:spPr>
        <p:txBody>
          <a:bodyPr wrap="square">
            <a:spAutoFit/>
          </a:bodyPr>
          <a:lstStyle/>
          <a:p>
            <a:pPr algn="r">
              <a:buFont typeface="Arial" panose="020B0604020202020204" pitchFamily="34" charset="0"/>
              <a:buChar char="•"/>
            </a:pPr>
            <a:r>
              <a:rPr lang="uk-UA" sz="3600" b="1" i="0" dirty="0">
                <a:solidFill>
                  <a:schemeClr val="bg1"/>
                </a:solidFill>
                <a:effectLst/>
                <a:latin typeface="Nunito" pitchFamily="2" charset="-52"/>
              </a:rPr>
              <a:t>Чутливість:</a:t>
            </a:r>
            <a:r>
              <a:rPr lang="uk-UA" sz="3600" b="0" i="0" dirty="0">
                <a:solidFill>
                  <a:schemeClr val="bg1"/>
                </a:solidFill>
                <a:effectLst/>
                <a:latin typeface="Nunito" pitchFamily="2" charset="-52"/>
              </a:rPr>
              <a:t> Світляки чутливі до змін у довкіллі, що робить їх цінними інструментами для моніторингу екосистем.</a:t>
            </a:r>
            <a:endParaRPr lang="en-US" sz="3600" b="0" i="0" dirty="0">
              <a:solidFill>
                <a:schemeClr val="bg1"/>
              </a:solidFill>
              <a:effectLst/>
              <a:latin typeface="Nunito" pitchFamily="2" charset="-52"/>
            </a:endParaRPr>
          </a:p>
          <a:p>
            <a:pPr algn="r">
              <a:buFont typeface="Arial" panose="020B0604020202020204" pitchFamily="34" charset="0"/>
              <a:buChar char="•"/>
            </a:pPr>
            <a:endParaRPr lang="uk-UA" sz="3600" b="0" i="0" dirty="0">
              <a:solidFill>
                <a:schemeClr val="bg1"/>
              </a:solidFill>
              <a:effectLst/>
              <a:latin typeface="Nunito" pitchFamily="2" charset="-52"/>
            </a:endParaRPr>
          </a:p>
          <a:p>
            <a:pPr algn="r">
              <a:buFont typeface="Arial" panose="020B0604020202020204" pitchFamily="34" charset="0"/>
              <a:buChar char="•"/>
            </a:pPr>
            <a:r>
              <a:rPr lang="uk-UA" sz="3600" b="1" i="0" dirty="0">
                <a:solidFill>
                  <a:schemeClr val="bg1"/>
                </a:solidFill>
                <a:effectLst/>
                <a:latin typeface="Nunito" pitchFamily="2" charset="-52"/>
              </a:rPr>
              <a:t>Простота використання:</a:t>
            </a:r>
            <a:r>
              <a:rPr lang="uk-UA" sz="3600" b="0" i="0" dirty="0">
                <a:solidFill>
                  <a:schemeClr val="bg1"/>
                </a:solidFill>
                <a:effectLst/>
                <a:latin typeface="Nunito" pitchFamily="2" charset="-52"/>
              </a:rPr>
              <a:t> Світляків порівняно легко збирати та вивчати.</a:t>
            </a:r>
            <a:endParaRPr lang="en-US" sz="3600" b="0" i="0" dirty="0">
              <a:solidFill>
                <a:schemeClr val="bg1"/>
              </a:solidFill>
              <a:effectLst/>
              <a:latin typeface="Nunito" pitchFamily="2" charset="-52"/>
            </a:endParaRPr>
          </a:p>
          <a:p>
            <a:pPr algn="r">
              <a:buFont typeface="Arial" panose="020B0604020202020204" pitchFamily="34" charset="0"/>
              <a:buChar char="•"/>
            </a:pPr>
            <a:endParaRPr lang="uk-UA" sz="3600" b="0" i="0" dirty="0">
              <a:solidFill>
                <a:schemeClr val="bg1"/>
              </a:solidFill>
              <a:effectLst/>
              <a:latin typeface="Nunito" pitchFamily="2" charset="-52"/>
            </a:endParaRPr>
          </a:p>
          <a:p>
            <a:pPr algn="r">
              <a:buFont typeface="Arial" panose="020B0604020202020204" pitchFamily="34" charset="0"/>
              <a:buChar char="•"/>
            </a:pPr>
            <a:r>
              <a:rPr lang="uk-UA" sz="3600" b="1" i="0" dirty="0">
                <a:solidFill>
                  <a:schemeClr val="bg1"/>
                </a:solidFill>
                <a:effectLst/>
                <a:latin typeface="Nunito" pitchFamily="2" charset="-52"/>
              </a:rPr>
              <a:t>Видимість:</a:t>
            </a:r>
            <a:r>
              <a:rPr lang="uk-UA" sz="3600" b="0" i="0" dirty="0">
                <a:solidFill>
                  <a:schemeClr val="bg1"/>
                </a:solidFill>
                <a:effectLst/>
                <a:latin typeface="Nunito" pitchFamily="2" charset="-52"/>
              </a:rPr>
              <a:t> Біолюмінесценція світляків робить їх легко помітними, що полегшує їх моніторинг.</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524" y="2464607"/>
            <a:ext cx="7562418" cy="6012122"/>
          </a:xfrm>
          <a:custGeom>
            <a:avLst/>
            <a:gdLst/>
            <a:ahLst/>
            <a:cxnLst/>
            <a:rect l="l" t="t" r="r" b="b"/>
            <a:pathLst>
              <a:path w="7562418" h="6012122">
                <a:moveTo>
                  <a:pt x="0" y="0"/>
                </a:moveTo>
                <a:lnTo>
                  <a:pt x="7562417" y="0"/>
                </a:lnTo>
                <a:lnTo>
                  <a:pt x="7562417" y="6012122"/>
                </a:lnTo>
                <a:lnTo>
                  <a:pt x="0" y="6012122"/>
                </a:lnTo>
                <a:lnTo>
                  <a:pt x="0" y="0"/>
                </a:lnTo>
                <a:close/>
              </a:path>
            </a:pathLst>
          </a:custGeom>
          <a:blipFill>
            <a:blip r:embed="rId2"/>
            <a:stretch>
              <a:fillRect/>
            </a:stretch>
          </a:blipFill>
        </p:spPr>
        <p:txBody>
          <a:bodyPr/>
          <a:lstStyle/>
          <a:p>
            <a:endParaRPr lang="uk-UA"/>
          </a:p>
        </p:txBody>
      </p:sp>
      <p:grpSp>
        <p:nvGrpSpPr>
          <p:cNvPr id="3" name="Group 3"/>
          <p:cNvGrpSpPr/>
          <p:nvPr/>
        </p:nvGrpSpPr>
        <p:grpSpPr>
          <a:xfrm>
            <a:off x="-300396" y="2922161"/>
            <a:ext cx="6913799" cy="4411848"/>
            <a:chOff x="0" y="0"/>
            <a:chExt cx="9218399" cy="5882464"/>
          </a:xfrm>
        </p:grpSpPr>
        <p:pic>
          <p:nvPicPr>
            <p:cNvPr id="4" name="Picture 4"/>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41" b="2141"/>
            <a:stretch/>
          </p:blipFill>
          <p:spPr>
            <a:xfrm>
              <a:off x="0" y="0"/>
              <a:ext cx="9218399" cy="5882464"/>
            </a:xfrm>
            <a:prstGeom prst="rect">
              <a:avLst/>
            </a:prstGeom>
          </p:spPr>
        </p:pic>
      </p:grpSp>
      <p:sp>
        <p:nvSpPr>
          <p:cNvPr id="5" name="Freeform 5"/>
          <p:cNvSpPr/>
          <p:nvPr/>
        </p:nvSpPr>
        <p:spPr>
          <a:xfrm rot="4646950">
            <a:off x="2300994" y="6451527"/>
            <a:ext cx="5080050" cy="495305"/>
          </a:xfrm>
          <a:custGeom>
            <a:avLst/>
            <a:gdLst/>
            <a:ahLst/>
            <a:cxnLst/>
            <a:rect l="l" t="t" r="r" b="b"/>
            <a:pathLst>
              <a:path w="5080050" h="495305">
                <a:moveTo>
                  <a:pt x="0" y="0"/>
                </a:moveTo>
                <a:lnTo>
                  <a:pt x="5080050" y="0"/>
                </a:lnTo>
                <a:lnTo>
                  <a:pt x="5080050" y="495304"/>
                </a:lnTo>
                <a:lnTo>
                  <a:pt x="0" y="495304"/>
                </a:lnTo>
                <a:lnTo>
                  <a:pt x="0" y="0"/>
                </a:lnTo>
                <a:close/>
              </a:path>
            </a:pathLst>
          </a:custGeom>
          <a:blipFill>
            <a:blip r:embed="rId5"/>
            <a:stretch>
              <a:fillRect/>
            </a:stretch>
          </a:blipFill>
        </p:spPr>
        <p:txBody>
          <a:bodyPr/>
          <a:lstStyle/>
          <a:p>
            <a:endParaRPr lang="uk-UA"/>
          </a:p>
        </p:txBody>
      </p:sp>
      <p:sp>
        <p:nvSpPr>
          <p:cNvPr id="6" name="Freeform 6"/>
          <p:cNvSpPr/>
          <p:nvPr/>
        </p:nvSpPr>
        <p:spPr>
          <a:xfrm rot="-734099">
            <a:off x="5031511" y="3726451"/>
            <a:ext cx="3796764" cy="5003973"/>
          </a:xfrm>
          <a:custGeom>
            <a:avLst/>
            <a:gdLst/>
            <a:ahLst/>
            <a:cxnLst/>
            <a:rect l="l" t="t" r="r" b="b"/>
            <a:pathLst>
              <a:path w="3796764" h="5003973">
                <a:moveTo>
                  <a:pt x="0" y="0"/>
                </a:moveTo>
                <a:lnTo>
                  <a:pt x="3796764" y="0"/>
                </a:lnTo>
                <a:lnTo>
                  <a:pt x="3796764" y="5003972"/>
                </a:lnTo>
                <a:lnTo>
                  <a:pt x="0" y="5003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uk-UA"/>
          </a:p>
        </p:txBody>
      </p:sp>
      <p:grpSp>
        <p:nvGrpSpPr>
          <p:cNvPr id="7" name="Group 7"/>
          <p:cNvGrpSpPr/>
          <p:nvPr/>
        </p:nvGrpSpPr>
        <p:grpSpPr>
          <a:xfrm rot="-734099">
            <a:off x="5159406" y="3935184"/>
            <a:ext cx="3391591" cy="3707815"/>
            <a:chOff x="0" y="0"/>
            <a:chExt cx="4522122" cy="4943753"/>
          </a:xfrm>
        </p:grpSpPr>
        <p:pic>
          <p:nvPicPr>
            <p:cNvPr id="8" name="Picture 8"/>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5802" r="15802"/>
            <a:stretch/>
          </p:blipFill>
          <p:spPr>
            <a:xfrm>
              <a:off x="0" y="0"/>
              <a:ext cx="4522122" cy="4943753"/>
            </a:xfrm>
            <a:prstGeom prst="rect">
              <a:avLst/>
            </a:prstGeom>
          </p:spPr>
        </p:pic>
      </p:grpSp>
      <p:grpSp>
        <p:nvGrpSpPr>
          <p:cNvPr id="15" name="Group 15"/>
          <p:cNvGrpSpPr/>
          <p:nvPr/>
        </p:nvGrpSpPr>
        <p:grpSpPr>
          <a:xfrm>
            <a:off x="17678400" y="496262"/>
            <a:ext cx="114530" cy="1355908"/>
            <a:chOff x="0" y="0"/>
            <a:chExt cx="64106" cy="758943"/>
          </a:xfrm>
        </p:grpSpPr>
        <p:sp>
          <p:nvSpPr>
            <p:cNvPr id="16" name="Freeform 16"/>
            <p:cNvSpPr/>
            <p:nvPr/>
          </p:nvSpPr>
          <p:spPr>
            <a:xfrm>
              <a:off x="0" y="0"/>
              <a:ext cx="64106" cy="758943"/>
            </a:xfrm>
            <a:custGeom>
              <a:avLst/>
              <a:gdLst/>
              <a:ahLst/>
              <a:cxnLst/>
              <a:rect l="l" t="t" r="r" b="b"/>
              <a:pathLst>
                <a:path w="64106" h="758943">
                  <a:moveTo>
                    <a:pt x="0" y="0"/>
                  </a:moveTo>
                  <a:lnTo>
                    <a:pt x="64106" y="0"/>
                  </a:lnTo>
                  <a:lnTo>
                    <a:pt x="64106" y="758943"/>
                  </a:lnTo>
                  <a:lnTo>
                    <a:pt x="0" y="758943"/>
                  </a:lnTo>
                  <a:close/>
                </a:path>
              </a:pathLst>
            </a:custGeom>
            <a:solidFill>
              <a:srgbClr val="FFFFFF"/>
            </a:solidFill>
          </p:spPr>
          <p:txBody>
            <a:bodyPr/>
            <a:lstStyle/>
            <a:p>
              <a:endParaRPr lang="uk-UA"/>
            </a:p>
          </p:txBody>
        </p:sp>
        <p:sp>
          <p:nvSpPr>
            <p:cNvPr id="17" name="TextBox 17"/>
            <p:cNvSpPr txBox="1"/>
            <p:nvPr/>
          </p:nvSpPr>
          <p:spPr>
            <a:xfrm>
              <a:off x="0" y="-38100"/>
              <a:ext cx="64106" cy="797043"/>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5722668" y="343220"/>
            <a:ext cx="11693294" cy="1661993"/>
          </a:xfrm>
          <a:prstGeom prst="rect">
            <a:avLst/>
          </a:prstGeom>
        </p:spPr>
        <p:txBody>
          <a:bodyPr wrap="square" lIns="0" tIns="0" rIns="0" bIns="0" rtlCol="0" anchor="t">
            <a:spAutoFit/>
          </a:bodyPr>
          <a:lstStyle/>
          <a:p>
            <a:pPr algn="r"/>
            <a:r>
              <a:rPr lang="ru-RU" sz="5400" b="1" i="0" dirty="0" err="1">
                <a:solidFill>
                  <a:schemeClr val="bg1"/>
                </a:solidFill>
                <a:effectLst/>
                <a:latin typeface="Nunito" pitchFamily="2" charset="-52"/>
              </a:rPr>
              <a:t>Недоліки</a:t>
            </a:r>
            <a:r>
              <a:rPr lang="ru-RU" sz="5400" b="1" i="0" dirty="0">
                <a:solidFill>
                  <a:schemeClr val="bg1"/>
                </a:solidFill>
                <a:effectLst/>
                <a:latin typeface="Nunito" pitchFamily="2" charset="-52"/>
              </a:rPr>
              <a:t> </a:t>
            </a:r>
            <a:r>
              <a:rPr lang="ru-RU" sz="5400" b="1" i="0" dirty="0" err="1">
                <a:solidFill>
                  <a:schemeClr val="bg1"/>
                </a:solidFill>
                <a:effectLst/>
                <a:latin typeface="Nunito" pitchFamily="2" charset="-52"/>
              </a:rPr>
              <a:t>використання</a:t>
            </a:r>
            <a:r>
              <a:rPr lang="ru-RU" sz="5400" b="1" i="0" dirty="0">
                <a:solidFill>
                  <a:schemeClr val="bg1"/>
                </a:solidFill>
                <a:effectLst/>
                <a:latin typeface="Nunito" pitchFamily="2" charset="-52"/>
              </a:rPr>
              <a:t> </a:t>
            </a:r>
            <a:r>
              <a:rPr lang="ru-RU" sz="5400" b="1" i="0" dirty="0" err="1">
                <a:solidFill>
                  <a:schemeClr val="bg1"/>
                </a:solidFill>
                <a:effectLst/>
                <a:latin typeface="Nunito" pitchFamily="2" charset="-52"/>
              </a:rPr>
              <a:t>світляків</a:t>
            </a:r>
            <a:r>
              <a:rPr lang="ru-RU" sz="5400" b="1" i="0" dirty="0">
                <a:solidFill>
                  <a:schemeClr val="bg1"/>
                </a:solidFill>
                <a:effectLst/>
                <a:latin typeface="Nunito" pitchFamily="2" charset="-52"/>
              </a:rPr>
              <a:t> як </a:t>
            </a:r>
            <a:r>
              <a:rPr lang="ru-RU" sz="5400" b="1" i="0" dirty="0" err="1">
                <a:solidFill>
                  <a:schemeClr val="bg1"/>
                </a:solidFill>
                <a:effectLst/>
                <a:latin typeface="Nunito" pitchFamily="2" charset="-52"/>
              </a:rPr>
              <a:t>біоіндикаторів</a:t>
            </a:r>
            <a:r>
              <a:rPr lang="ru-RU" sz="5400" b="1" i="0" dirty="0">
                <a:solidFill>
                  <a:schemeClr val="bg1"/>
                </a:solidFill>
                <a:effectLst/>
                <a:latin typeface="Nunito" pitchFamily="2" charset="-52"/>
              </a:rPr>
              <a:t>:</a:t>
            </a:r>
            <a:endParaRPr lang="en-US" sz="5400" dirty="0">
              <a:solidFill>
                <a:schemeClr val="bg1"/>
              </a:solidFill>
              <a:latin typeface="Nunito" pitchFamily="2" charset="-52"/>
            </a:endParaRPr>
          </a:p>
        </p:txBody>
      </p:sp>
      <p:sp>
        <p:nvSpPr>
          <p:cNvPr id="28" name="Freeform 28"/>
          <p:cNvSpPr/>
          <p:nvPr/>
        </p:nvSpPr>
        <p:spPr>
          <a:xfrm>
            <a:off x="5086048" y="8394748"/>
            <a:ext cx="1097333" cy="1222655"/>
          </a:xfrm>
          <a:custGeom>
            <a:avLst/>
            <a:gdLst/>
            <a:ahLst/>
            <a:cxnLst/>
            <a:rect l="l" t="t" r="r" b="b"/>
            <a:pathLst>
              <a:path w="1097333" h="1222655">
                <a:moveTo>
                  <a:pt x="0" y="0"/>
                </a:moveTo>
                <a:lnTo>
                  <a:pt x="1097333" y="0"/>
                </a:lnTo>
                <a:lnTo>
                  <a:pt x="1097333" y="1222655"/>
                </a:lnTo>
                <a:lnTo>
                  <a:pt x="0" y="1222655"/>
                </a:lnTo>
                <a:lnTo>
                  <a:pt x="0" y="0"/>
                </a:lnTo>
                <a:close/>
              </a:path>
            </a:pathLst>
          </a:custGeom>
          <a:blipFill>
            <a:blip r:embed="rId10"/>
            <a:stretch>
              <a:fillRect/>
            </a:stretch>
          </a:blipFill>
        </p:spPr>
        <p:txBody>
          <a:bodyPr/>
          <a:lstStyle/>
          <a:p>
            <a:endParaRPr lang="uk-UA"/>
          </a:p>
        </p:txBody>
      </p:sp>
      <p:sp>
        <p:nvSpPr>
          <p:cNvPr id="29" name="Freeform 29"/>
          <p:cNvSpPr/>
          <p:nvPr/>
        </p:nvSpPr>
        <p:spPr>
          <a:xfrm rot="2103562">
            <a:off x="5962851" y="2279815"/>
            <a:ext cx="1413236" cy="745482"/>
          </a:xfrm>
          <a:custGeom>
            <a:avLst/>
            <a:gdLst/>
            <a:ahLst/>
            <a:cxnLst/>
            <a:rect l="l" t="t" r="r" b="b"/>
            <a:pathLst>
              <a:path w="1413236" h="745482">
                <a:moveTo>
                  <a:pt x="0" y="0"/>
                </a:moveTo>
                <a:lnTo>
                  <a:pt x="1413237" y="0"/>
                </a:lnTo>
                <a:lnTo>
                  <a:pt x="1413237" y="745482"/>
                </a:lnTo>
                <a:lnTo>
                  <a:pt x="0" y="745482"/>
                </a:lnTo>
                <a:lnTo>
                  <a:pt x="0" y="0"/>
                </a:lnTo>
                <a:close/>
              </a:path>
            </a:pathLst>
          </a:custGeom>
          <a:blipFill>
            <a:blip r:embed="rId11"/>
            <a:stretch>
              <a:fillRect/>
            </a:stretch>
          </a:blipFill>
        </p:spPr>
        <p:txBody>
          <a:bodyPr/>
          <a:lstStyle/>
          <a:p>
            <a:endParaRPr lang="uk-UA"/>
          </a:p>
        </p:txBody>
      </p:sp>
      <p:sp>
        <p:nvSpPr>
          <p:cNvPr id="31" name="TextBox 30">
            <a:extLst>
              <a:ext uri="{FF2B5EF4-FFF2-40B4-BE49-F238E27FC236}">
                <a16:creationId xmlns:a16="http://schemas.microsoft.com/office/drawing/2014/main" id="{C4BCD604-5359-98D7-A3EE-26AB02F4E4EF}"/>
              </a:ext>
            </a:extLst>
          </p:cNvPr>
          <p:cNvSpPr txBox="1"/>
          <p:nvPr/>
        </p:nvSpPr>
        <p:spPr>
          <a:xfrm>
            <a:off x="123080" y="7373926"/>
            <a:ext cx="6913799" cy="230832"/>
          </a:xfrm>
          <a:prstGeom prst="rect">
            <a:avLst/>
          </a:prstGeom>
          <a:noFill/>
        </p:spPr>
        <p:txBody>
          <a:bodyPr wrap="square" rtlCol="0">
            <a:spAutoFit/>
          </a:bodyPr>
          <a:lstStyle/>
          <a:p>
            <a:r>
              <a:rPr lang="uk-UA" sz="900" dirty="0" err="1">
                <a:hlinkClick r:id="rId4" tooltip="https://www.forestryimages.org/browse/detail.cfm?imgnum=0014080"/>
              </a:rPr>
              <a:t>Это</a:t>
            </a:r>
            <a:r>
              <a:rPr lang="uk-UA" sz="900" dirty="0">
                <a:hlinkClick r:id="rId4" tooltip="https://www.forestryimages.org/browse/detail.cfm?imgnum=0014080"/>
              </a:rPr>
              <a:t> </a:t>
            </a:r>
            <a:r>
              <a:rPr lang="uk-UA" sz="900" dirty="0" err="1">
                <a:hlinkClick r:id="rId4" tooltip="https://www.forestryimages.org/browse/detail.cfm?imgnum=0014080"/>
              </a:rPr>
              <a:t>изображение</a:t>
            </a:r>
            <a:r>
              <a:rPr lang="uk-UA" sz="900" dirty="0"/>
              <a:t>, автор: </a:t>
            </a:r>
            <a:r>
              <a:rPr lang="uk-UA" sz="900" dirty="0" err="1"/>
              <a:t>Неизвестный</a:t>
            </a:r>
            <a:r>
              <a:rPr lang="uk-UA" sz="900" dirty="0"/>
              <a:t> автор, </a:t>
            </a:r>
            <a:r>
              <a:rPr lang="uk-UA" sz="900" dirty="0" err="1"/>
              <a:t>лицензия</a:t>
            </a:r>
            <a:r>
              <a:rPr lang="uk-UA" sz="900" dirty="0"/>
              <a:t>: </a:t>
            </a:r>
            <a:r>
              <a:rPr lang="uk-UA" sz="900" dirty="0">
                <a:hlinkClick r:id="rId12" tooltip="https://creativecommons.org/licenses/by/3.0/"/>
              </a:rPr>
              <a:t>CC BY</a:t>
            </a:r>
            <a:endParaRPr lang="uk-UA" sz="900" dirty="0"/>
          </a:p>
        </p:txBody>
      </p:sp>
      <p:sp>
        <p:nvSpPr>
          <p:cNvPr id="35" name="TextBox 34">
            <a:extLst>
              <a:ext uri="{FF2B5EF4-FFF2-40B4-BE49-F238E27FC236}">
                <a16:creationId xmlns:a16="http://schemas.microsoft.com/office/drawing/2014/main" id="{E42DC41F-ED6C-264A-96E0-DA6ED0FFF664}"/>
              </a:ext>
            </a:extLst>
          </p:cNvPr>
          <p:cNvSpPr txBox="1"/>
          <p:nvPr/>
        </p:nvSpPr>
        <p:spPr>
          <a:xfrm>
            <a:off x="9422367" y="2695262"/>
            <a:ext cx="8033999" cy="6740307"/>
          </a:xfrm>
          <a:prstGeom prst="rect">
            <a:avLst/>
          </a:prstGeom>
          <a:noFill/>
        </p:spPr>
        <p:txBody>
          <a:bodyPr wrap="square">
            <a:spAutoFit/>
          </a:bodyPr>
          <a:lstStyle/>
          <a:p>
            <a:pPr algn="r">
              <a:buFont typeface="Arial" panose="020B0604020202020204" pitchFamily="34" charset="0"/>
              <a:buChar char="•"/>
            </a:pPr>
            <a:r>
              <a:rPr lang="uk-UA" sz="3600" b="1" i="0" dirty="0">
                <a:solidFill>
                  <a:schemeClr val="bg1"/>
                </a:solidFill>
                <a:effectLst/>
                <a:latin typeface="Nunito" pitchFamily="2" charset="-52"/>
              </a:rPr>
              <a:t>Специфічність:</a:t>
            </a:r>
            <a:r>
              <a:rPr lang="uk-UA" sz="3600" b="0" i="0" dirty="0">
                <a:solidFill>
                  <a:schemeClr val="bg1"/>
                </a:solidFill>
                <a:effectLst/>
                <a:latin typeface="Nunito" pitchFamily="2" charset="-52"/>
              </a:rPr>
              <a:t> Різні види світляків по-різному реагують на зміни в довкіллі. Це може ускладнити інтерпретацію результатів моніторингу.</a:t>
            </a:r>
            <a:endParaRPr lang="en-US" sz="3600" b="0" i="0" dirty="0">
              <a:solidFill>
                <a:schemeClr val="bg1"/>
              </a:solidFill>
              <a:effectLst/>
              <a:latin typeface="Nunito" pitchFamily="2" charset="-52"/>
            </a:endParaRPr>
          </a:p>
          <a:p>
            <a:pPr algn="r">
              <a:buFont typeface="Arial" panose="020B0604020202020204" pitchFamily="34" charset="0"/>
              <a:buChar char="•"/>
            </a:pPr>
            <a:endParaRPr lang="uk-UA" sz="3600" b="0" i="0" dirty="0">
              <a:solidFill>
                <a:schemeClr val="bg1"/>
              </a:solidFill>
              <a:effectLst/>
              <a:latin typeface="Nunito" pitchFamily="2" charset="-52"/>
            </a:endParaRPr>
          </a:p>
          <a:p>
            <a:pPr algn="r">
              <a:buFont typeface="Arial" panose="020B0604020202020204" pitchFamily="34" charset="0"/>
              <a:buChar char="•"/>
            </a:pPr>
            <a:r>
              <a:rPr lang="uk-UA" sz="3600" b="1" i="0" dirty="0">
                <a:solidFill>
                  <a:schemeClr val="bg1"/>
                </a:solidFill>
                <a:effectLst/>
                <a:latin typeface="Nunito" pitchFamily="2" charset="-52"/>
              </a:rPr>
              <a:t>Локальні особливості:</a:t>
            </a:r>
            <a:r>
              <a:rPr lang="uk-UA" sz="3600" b="0" i="0" dirty="0">
                <a:solidFill>
                  <a:schemeClr val="bg1"/>
                </a:solidFill>
                <a:effectLst/>
                <a:latin typeface="Nunito" pitchFamily="2" charset="-52"/>
              </a:rPr>
              <a:t> Реакція світляків на зміни в довкіллі може варіюватися залежно від регіону. Це може ускладнити порівняння результатів моніторингу з різних місць.</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1188</Words>
  <Application>Microsoft Office PowerPoint</Application>
  <PresentationFormat>Произвольный</PresentationFormat>
  <Paragraphs>98</Paragraphs>
  <Slides>14</Slides>
  <Notes>0</Notes>
  <HiddenSlides>0</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Nunito</vt:lpstr>
      <vt:lpstr>Arial</vt:lpstr>
      <vt:lpstr>Calibri</vt:lpstr>
      <vt:lpstr>Nunito Black</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White Modern Bold Animal Conservation Presentation</dc:title>
  <cp:lastModifiedBy>dmitry ty</cp:lastModifiedBy>
  <cp:revision>10</cp:revision>
  <dcterms:created xsi:type="dcterms:W3CDTF">2006-08-16T00:00:00Z</dcterms:created>
  <dcterms:modified xsi:type="dcterms:W3CDTF">2024-04-11T14:30:01Z</dcterms:modified>
  <dc:identifier>DAGA02UkF7o</dc:identifier>
</cp:coreProperties>
</file>