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2" r:id="rId6"/>
    <p:sldId id="287" r:id="rId7"/>
    <p:sldId id="290" r:id="rId8"/>
    <p:sldId id="270" r:id="rId9"/>
    <p:sldId id="269" r:id="rId10"/>
    <p:sldId id="283" r:id="rId11"/>
    <p:sldId id="284" r:id="rId12"/>
    <p:sldId id="285" r:id="rId13"/>
    <p:sldId id="292" r:id="rId14"/>
    <p:sldId id="288" r:id="rId15"/>
    <p:sldId id="289" r:id="rId16"/>
    <p:sldId id="280" r:id="rId17"/>
    <p:sldId id="279" r:id="rId18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07" autoAdjust="0"/>
    <p:restoredTop sz="96709" autoAdjust="0"/>
  </p:normalViewPr>
  <p:slideViewPr>
    <p:cSldViewPr snapToGrid="0" showGuides="1">
      <p:cViewPr varScale="1">
        <p:scale>
          <a:sx n="97" d="100"/>
          <a:sy n="97" d="100"/>
        </p:scale>
        <p:origin x="216" y="14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8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>
              <a:latin typeface="Arial" panose="020B0604020202020204" pitchFamily="34" charset="0"/>
            </a:endParaRP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993220E-B59B-4E4F-AFCB-A48773296E4B}" type="datetime1">
              <a:rPr lang="uk-UA" smtClean="0">
                <a:latin typeface="Arial" panose="020B0604020202020204" pitchFamily="34" charset="0"/>
              </a:rPr>
              <a:t>21.04.24</a:t>
            </a:fld>
            <a:endParaRPr lang="uk-UA" dirty="0">
              <a:latin typeface="Arial" panose="020B0604020202020204" pitchFamily="34" charset="0"/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>
              <a:latin typeface="Arial" panose="020B0604020202020204" pitchFamily="34" charset="0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uk-UA">
                <a:latin typeface="Arial" panose="020B0604020202020204" pitchFamily="34" charset="0"/>
              </a:rPr>
              <a:t>‹#›</a:t>
            </a:fld>
            <a:endParaRPr lang="uk-U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CE7878F-F9DD-424B-8E02-AA9D0EC655B9}" type="datetime1">
              <a:rPr lang="uk-UA" smtClean="0"/>
              <a:pPr/>
              <a:t>21.04.24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A3C37BE-C303-496D-B5CD-85F2937540FC}" type="slidenum">
              <a:rPr lang="uk-UA" noProof="0" smtClean="0"/>
              <a:pPr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uk-UA" b="1" i="1" dirty="0">
                <a:latin typeface="Arial" pitchFamily="34" charset="0"/>
                <a:cs typeface="Arial" pitchFamily="34" charset="0"/>
              </a:rPr>
              <a:t>ПРИМІТКА.</a:t>
            </a:r>
          </a:p>
          <a:p>
            <a:pPr rtl="0"/>
            <a:r>
              <a:rPr lang="uk-UA" i="1" dirty="0">
                <a:latin typeface="Arial" pitchFamily="34" charset="0"/>
                <a:cs typeface="Arial" pitchFamily="34" charset="0"/>
              </a:rPr>
              <a:t>Щоб змінити зображення на цьому слайді, виділіть зображення та видаліть його. Потім у покажчику місця заповнення клацніть піктограму "Зображення", щоб вставити власне зображення.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/>
              <a:t>Клацніть, щоб змінити стиль зразка підзаголовка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>
              <a:latin typeface="Arial" panose="020B0604020202020204" pitchFamily="34" charset="0"/>
            </a:endParaRP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EAAFBA68-51CE-46BD-B54D-AB2639FD7647}" type="datetime1">
              <a:rPr lang="uk-UA" noProof="0" smtClean="0"/>
              <a:t>21.04.24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3" name="Місце для зображення 2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dirty="0"/>
              <a:t>Вставка рисунка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95CCCC-3495-4CBF-A3CA-BAC86B0217F0}" type="datetime1">
              <a:rPr lang="uk-UA" noProof="0" smtClean="0"/>
              <a:t>21.04.24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noProof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58BDB1-5D7F-454F-B0D5-FFE50880F254}" type="datetime1">
              <a:rPr lang="uk-UA" noProof="0" smtClean="0"/>
              <a:t>21.04.24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noProof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 hasCustomPrompt="1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A4FF17-6B29-4BCA-A26E-5F7EC2098A46}" type="datetime1">
              <a:rPr lang="uk-UA" noProof="0" smtClean="0"/>
              <a:t>21.04.24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noProof="0"/>
              <a:t>‹#›</a:t>
            </a:fld>
            <a:endParaRPr lang="uk-UA" noProof="0" dirty="0"/>
          </a:p>
        </p:txBody>
      </p:sp>
      <p:grpSp>
        <p:nvGrpSpPr>
          <p:cNvPr id="7" name="Гру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 сполучна ліні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 сполучна ліні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992810-A98D-4410-808C-A9A897C2BAFD}" type="datetime1">
              <a:rPr lang="uk-UA" noProof="0" smtClean="0"/>
              <a:t>21.04.24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noProof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ий слайд із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/>
              <a:t>Клацніть, щоб змінити стиль зразка підзаголовка</a:t>
            </a:r>
          </a:p>
        </p:txBody>
      </p:sp>
      <p:sp>
        <p:nvSpPr>
          <p:cNvPr id="11" name="Місце для зображення 10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Вставка рисунка</a:t>
            </a:r>
            <a:endParaRPr lang="uk-UA" noProof="0" dirty="0"/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>
              <a:latin typeface="Arial" panose="020B0604020202020204" pitchFamily="34" charset="0"/>
            </a:endParaRPr>
          </a:p>
        </p:txBody>
      </p:sp>
      <p:grpSp>
        <p:nvGrpSpPr>
          <p:cNvPr id="14" name="Гру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 сполучна ліні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Гру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 сполучна ліні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кут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 сполучна ліні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 сполучна ліні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кут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noProof="0" dirty="0">
                <a:latin typeface="Arial" panose="020B0604020202020204" pitchFamily="34" charset="0"/>
              </a:endParaRPr>
            </a:p>
          </p:txBody>
        </p:sp>
        <p:grpSp>
          <p:nvGrpSpPr>
            <p:cNvPr id="11" name="Гру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 сполучна ліні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 сполучна ліні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D1DED8-CF52-43DC-9B38-8E0CA8F7BAC2}" type="datetime1">
              <a:rPr lang="uk-UA" noProof="0" smtClean="0"/>
              <a:t>21.04.24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noProof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A642DF-1F19-4BE0-B53C-4A22DE4DAA43}" type="datetime1">
              <a:rPr lang="uk-UA" noProof="0" smtClean="0"/>
              <a:t>21.04.24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noProof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4452DF-ED3B-42BA-8D8E-CE7AAAE9E5A2}" type="datetime1">
              <a:rPr lang="uk-UA" noProof="0" smtClean="0"/>
              <a:t>21.04.24</a:t>
            </a:fld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noProof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8A0BB1-83AA-40CD-BC6B-CBC2AFE479A3}" type="datetime1">
              <a:rPr lang="uk-UA" noProof="0" smtClean="0"/>
              <a:t>21.04.24</a:t>
            </a:fld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noProof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EA56B0-A201-4DC8-9174-1508D42E1AC5}" type="datetime1">
              <a:rPr lang="uk-UA" noProof="0" smtClean="0"/>
              <a:t>21.04.24</a:t>
            </a:fld>
            <a:endParaRPr lang="uk-UA" noProof="0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noProof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B8263B-FA63-49A0-B25E-9D09D70126F7}" type="datetime1">
              <a:rPr lang="uk-UA" noProof="0" smtClean="0"/>
              <a:t>21.04.24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uk-UA" noProof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  <a:p>
            <a:pPr lvl="5" rtl="0"/>
            <a:r>
              <a:rPr lang="uk-UA" noProof="0"/>
              <a:t>Шостий рівень</a:t>
            </a:r>
          </a:p>
          <a:p>
            <a:pPr lvl="6" rtl="0"/>
            <a:r>
              <a:rPr lang="uk-UA" noProof="0"/>
              <a:t>Сьомий рівень</a:t>
            </a:r>
          </a:p>
          <a:p>
            <a:pPr lvl="7" rtl="0"/>
            <a:r>
              <a:rPr lang="uk-UA" noProof="0"/>
              <a:t>Восьмий рівень</a:t>
            </a:r>
          </a:p>
          <a:p>
            <a:pPr lvl="8" rtl="0"/>
            <a:r>
              <a:rPr lang="uk-UA" noProof="0"/>
              <a:t>Дев’ятий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96D025-70D8-483C-8257-7E381723A249}" type="datetime1">
              <a:rPr lang="uk-UA" noProof="0" smtClean="0"/>
              <a:t>21.04.24</a:t>
            </a:fld>
            <a:endParaRPr lang="uk-UA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uk-UA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F54DE5-C571-48E8-A5BC-B369434E2F44}" type="slidenum">
              <a:rPr lang="uk-UA" noProof="0" smtClean="0"/>
              <a:pPr/>
              <a:t>‹#›</a:t>
            </a:fld>
            <a:endParaRPr lang="uk-UA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 сполучна ліні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 сполучна ліні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08979" y="1842448"/>
            <a:ext cx="5352489" cy="1257805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uk-UA" sz="3200" dirty="0"/>
              <a:t>Екскурсія основними парками мого міста та їх історичне минуле</a:t>
            </a:r>
          </a:p>
        </p:txBody>
      </p:sp>
      <p:sp>
        <p:nvSpPr>
          <p:cNvPr id="7" name="Підзаголовок 6"/>
          <p:cNvSpPr>
            <a:spLocks noGrp="1"/>
          </p:cNvSpPr>
          <p:nvPr>
            <p:ph type="subTitle" idx="1"/>
          </p:nvPr>
        </p:nvSpPr>
        <p:spPr>
          <a:xfrm>
            <a:off x="647002" y="3220722"/>
            <a:ext cx="6066790" cy="2470149"/>
          </a:xfrm>
        </p:spPr>
        <p:txBody>
          <a:bodyPr rtlCol="0"/>
          <a:lstStyle/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Трубнікова Аліса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вгенівна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8 класу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Хмельницького ліцею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імені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олодимира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расицького 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 керівник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ксана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ригорівна (вчителька історії)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0445B7-7985-156F-5D01-9777F29CD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457" y="0"/>
            <a:ext cx="1059543" cy="10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01AC6-42E0-59E3-A9F0-24EF461DB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614" y="1390651"/>
            <a:ext cx="6981063" cy="680967"/>
          </a:xfrm>
        </p:spPr>
        <p:txBody>
          <a:bodyPr>
            <a:normAutofit/>
          </a:bodyPr>
          <a:lstStyle/>
          <a:p>
            <a:r>
              <a:rPr lang="uk-UA" sz="4000" dirty="0"/>
              <a:t>Парк імені Івана Франка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A690BC-4A2F-4F77-1143-A19A1E95F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614" y="2456597"/>
            <a:ext cx="6981063" cy="3010752"/>
          </a:xfrm>
        </p:spPr>
        <p:txBody>
          <a:bodyPr/>
          <a:lstStyle/>
          <a:p>
            <a:r>
              <a:rPr lang="uk-UA" sz="1800" kern="0" spc="-2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Парк ім. І. Франка знаходиться в центральній частині міста. Колись це була болотиста місцевість за містом, яка була пустищем по дорозі до залізничного вокзалу, зведеного у Проскурові у 1827 році. Зараз тут парк, де є спортивні майданчики, льодова арена, спортивна школа і чудові газони та клумби. 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53E8B0-0DAB-9BDF-F505-6DD5E00DD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122" y="3269573"/>
            <a:ext cx="3573708" cy="23737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430AB-1C85-5691-8128-6321B2A7E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122" y="1214651"/>
            <a:ext cx="3573708" cy="20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7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8BEDE-0457-7607-E52B-2E2103491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21" y="1118180"/>
            <a:ext cx="9779008" cy="1064040"/>
          </a:xfrm>
        </p:spPr>
        <p:txBody>
          <a:bodyPr/>
          <a:lstStyle/>
          <a:p>
            <a:r>
              <a:rPr lang="uk-UA" dirty="0"/>
              <a:t>Дендропарк </a:t>
            </a:r>
            <a:r>
              <a:rPr lang="en-US" dirty="0"/>
              <a:t>"</a:t>
            </a:r>
            <a:r>
              <a:rPr lang="uk-UA" dirty="0"/>
              <a:t>Поділля</a:t>
            </a:r>
            <a:r>
              <a:rPr lang="en-US" dirty="0"/>
              <a:t>"</a:t>
            </a:r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8BBDD0-04BD-472C-0750-F800AD31E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21" y="2060812"/>
            <a:ext cx="6661529" cy="3406538"/>
          </a:xfrm>
        </p:spPr>
        <p:txBody>
          <a:bodyPr/>
          <a:lstStyle/>
          <a:p>
            <a:r>
              <a:rPr lang="uk-UA" sz="1800" dirty="0">
                <a:effectLst/>
                <a:ea typeface="Calibri" panose="020F0502020204030204" pitchFamily="34" charset="0"/>
              </a:rPr>
              <a:t>Дендропарк Поділля розташований у місті Хмельницькому. Він </a:t>
            </a:r>
            <a:r>
              <a:rPr lang="uk-UA" sz="1800" kern="0" spc="-20" dirty="0">
                <a:effectLst/>
                <a:ea typeface="Calibri" panose="020F0502020204030204" pitchFamily="34" charset="0"/>
              </a:rPr>
              <a:t>був створений завдяки обласній сільськогосподарські виставці у 1964 р. У павільйонах експонувались досягнення землеробства й тваринництва, а лісівники вирішили показати багатство дендрофлори. В 1969р. дендропарк було включено до заповідного фонду області надавши йому статус парку пам’ятки садово-паркового мистецтва місцевого значення, загальною площею 35 га.</a:t>
            </a:r>
            <a:r>
              <a:rPr lang="en-UA">
                <a:effectLst/>
              </a:rPr>
              <a:t> </a:t>
            </a:r>
            <a:r>
              <a:rPr lang="uk-UA" sz="1800" dirty="0">
                <a:effectLst/>
                <a:ea typeface="Calibri" panose="020F0502020204030204" pitchFamily="34" charset="0"/>
              </a:rPr>
              <a:t>У 1983 р. при вході в дендрологічний парк споруджено Меморіал</a:t>
            </a:r>
            <a:endParaRPr lang="en-UA" sz="1800">
              <a:effectLst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ea typeface="Calibri" panose="020F0502020204030204" pitchFamily="34" charset="0"/>
              </a:rPr>
              <a:t>Слави присвячений воїнам, що померли в німецько-радянській війні. Згодом виставка перестала функціонувати, її приміщення були передані різним організаціям. Для  дендропарку настав період занепаду. </a:t>
            </a:r>
            <a:endParaRPr lang="uk-UA" dirty="0"/>
          </a:p>
        </p:txBody>
      </p:sp>
      <p:pic>
        <p:nvPicPr>
          <p:cNvPr id="2050" name="Picture 2" descr="Монумент Вічної Слави | Хмельницький | Меморіали | Пам'ятки №2615 — mistaUA">
            <a:extLst>
              <a:ext uri="{FF2B5EF4-FFF2-40B4-BE49-F238E27FC236}">
                <a16:creationId xmlns:a16="http://schemas.microsoft.com/office/drawing/2014/main" id="{EFC0028A-AC65-317B-701B-64BE72803AA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r="2579"/>
          <a:stretch>
            <a:fillRect/>
          </a:stretch>
        </p:blipFill>
        <p:spPr bwMode="auto">
          <a:xfrm>
            <a:off x="6981825" y="1473200"/>
            <a:ext cx="5210175" cy="36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87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82D7C-9923-79F8-FC51-6C315C83A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03" y="1324698"/>
            <a:ext cx="6921528" cy="553178"/>
          </a:xfrm>
        </p:spPr>
        <p:txBody>
          <a:bodyPr/>
          <a:lstStyle/>
          <a:p>
            <a:r>
              <a:rPr lang="uk-UA" dirty="0"/>
              <a:t>Відбудовування парку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D4AC0-506F-FA5D-83F2-27C072767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191657"/>
            <a:ext cx="6473371" cy="3062514"/>
          </a:xfrm>
        </p:spPr>
        <p:txBody>
          <a:bodyPr/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Місто впритул наблизилось до парку. 1978 </a:t>
            </a:r>
            <a:endParaRPr lang="en-UA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року було вирішено передати дендропарк ремонтно-будівельному управлінню по зеленому будівництву та благоустрою м. </a:t>
            </a:r>
            <a:r>
              <a:rPr lang="uk-UA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Хмельницько</a:t>
            </a:r>
            <a:r>
              <a:rPr lang="uk-UA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en-UA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го. За замовленням комунальників у цьому ж році Київський </a:t>
            </a:r>
            <a:r>
              <a:rPr lang="uk-UA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інститут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uk-UA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Укрдіпроінжпроект</a:t>
            </a:r>
            <a:r>
              <a:rPr lang="uk-UA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» склав проект реконструкції дендропарку кошторисною вартістю 856 крб., який був реалізований лише частково.</a:t>
            </a:r>
            <a:r>
              <a:rPr lang="uk-UA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2014 році тут висадили алею в </a:t>
            </a:r>
            <a:r>
              <a:rPr lang="uk-UA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памʼять</a:t>
            </a:r>
            <a:r>
              <a:rPr lang="uk-UA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 Небесну сотню. 2017 року у дендропарку відремонтовано фонтан. Також є інформація, що на схилі біля парку колись давно було знайдено поховання солдатів німецько-радянської війни.</a:t>
            </a:r>
            <a:endParaRPr lang="en-UA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A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A">
                <a:effectLst/>
              </a:rPr>
              <a:t> </a:t>
            </a:r>
            <a:endParaRPr lang="uk-UA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D0EF50A9-D1A8-62FA-13A9-D8EE69D489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062" y="1720483"/>
            <a:ext cx="5210938" cy="3138120"/>
          </a:xfrm>
        </p:spPr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72FCBF-088E-6606-93D2-C5BBF93C0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026" y="1720483"/>
            <a:ext cx="5239009" cy="31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7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513B6-7D94-9D42-ECC6-5BB765BC7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3CECCC-5342-B89C-9D7D-0E34133C2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08295"/>
            <a:ext cx="9982200" cy="5331656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infokiosk.khm.gov.ua</a:t>
            </a:r>
            <a:r>
              <a:rPr lang="en-US" dirty="0"/>
              <a:t>/</a:t>
            </a:r>
            <a:r>
              <a:rPr lang="en-US" dirty="0" err="1"/>
              <a:t>skver-imeni-tarasa-shevchenka</a:t>
            </a:r>
            <a:r>
              <a:rPr lang="en-US" dirty="0"/>
              <a:t>/</a:t>
            </a:r>
            <a:endParaRPr lang="uk-UA" dirty="0"/>
          </a:p>
          <a:p>
            <a:r>
              <a:rPr lang="en-US" dirty="0"/>
              <a:t>https://</a:t>
            </a:r>
            <a:r>
              <a:rPr lang="en-US" dirty="0" err="1"/>
              <a:t>khmelnytsky.com.ua</a:t>
            </a:r>
            <a:r>
              <a:rPr lang="en-US" dirty="0"/>
              <a:t>/</a:t>
            </a:r>
            <a:r>
              <a:rPr lang="en-US" dirty="0" err="1"/>
              <a:t>ua</a:t>
            </a:r>
            <a:r>
              <a:rPr lang="en-US" dirty="0"/>
              <a:t>/</a:t>
            </a:r>
            <a:r>
              <a:rPr lang="en-US" dirty="0" err="1"/>
              <a:t>fullnews</a:t>
            </a:r>
            <a:r>
              <a:rPr lang="en-US" dirty="0"/>
              <a:t>/103066-park-imeni-mikhayla-chekmana-zaklikayut-pereimenuvati-yak-vam-taka-ideya</a:t>
            </a:r>
            <a:endParaRPr lang="uk-UA" dirty="0"/>
          </a:p>
          <a:p>
            <a:r>
              <a:rPr lang="en-US" dirty="0"/>
              <a:t>https://</a:t>
            </a:r>
            <a:r>
              <a:rPr lang="en-US" dirty="0" err="1"/>
              <a:t>khmel.travel</a:t>
            </a:r>
            <a:r>
              <a:rPr lang="en-US" dirty="0"/>
              <a:t>/</a:t>
            </a:r>
            <a:r>
              <a:rPr lang="en-US" dirty="0" err="1"/>
              <a:t>dendropark-podillya</a:t>
            </a:r>
            <a:r>
              <a:rPr lang="en-US" dirty="0"/>
              <a:t>/</a:t>
            </a:r>
            <a:endParaRPr lang="uk-UA" dirty="0"/>
          </a:p>
          <a:p>
            <a:r>
              <a:rPr lang="en-US" dirty="0"/>
              <a:t>https://</a:t>
            </a:r>
            <a:r>
              <a:rPr lang="en-US" dirty="0" err="1"/>
              <a:t>suspilne.media</a:t>
            </a:r>
            <a:r>
              <a:rPr lang="en-US" dirty="0"/>
              <a:t>/</a:t>
            </a:r>
            <a:r>
              <a:rPr lang="en-US" dirty="0" err="1"/>
              <a:t>khmelnytskiy</a:t>
            </a:r>
            <a:r>
              <a:rPr lang="en-US" dirty="0"/>
              <a:t>/550499-hmelnickij-park-imeni-ivana-franka-kolisna-bolotista-miscevist/</a:t>
            </a:r>
            <a:endParaRPr lang="uk-UA" dirty="0"/>
          </a:p>
          <a:p>
            <a:r>
              <a:rPr lang="en-US" dirty="0"/>
              <a:t>https://</a:t>
            </a:r>
            <a:r>
              <a:rPr lang="en-US" dirty="0" err="1"/>
              <a:t>vsim.ua</a:t>
            </a:r>
            <a:r>
              <a:rPr lang="en-US" dirty="0"/>
              <a:t>/blogs/yak-</a:t>
            </a:r>
            <a:r>
              <a:rPr lang="en-US" dirty="0" err="1"/>
              <a:t>zminivsya</a:t>
            </a:r>
            <a:r>
              <a:rPr lang="en-US" dirty="0"/>
              <a:t>-park-</a:t>
            </a:r>
            <a:r>
              <a:rPr lang="en-US" dirty="0" err="1"/>
              <a:t>shevchenka</a:t>
            </a:r>
            <a:r>
              <a:rPr lang="en-US" dirty="0"/>
              <a:t>-u-</a:t>
            </a:r>
            <a:r>
              <a:rPr lang="en-US" dirty="0" err="1"/>
              <a:t>hmel</a:t>
            </a:r>
            <a:r>
              <a:rPr lang="en-US" dirty="0"/>
              <a:t>-</a:t>
            </a:r>
            <a:r>
              <a:rPr lang="en-US" dirty="0" err="1"/>
              <a:t>nic-komu.html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www.cbs.km.ua</a:t>
            </a:r>
            <a:r>
              <a:rPr lang="en-US" dirty="0"/>
              <a:t>/?dep=1&amp;dep_up=109&amp;dep_cur=170</a:t>
            </a:r>
            <a:endParaRPr lang="uk-UA" dirty="0"/>
          </a:p>
          <a:p>
            <a:r>
              <a:rPr lang="en-US" dirty="0"/>
              <a:t>﻿https://</a:t>
            </a:r>
            <a:r>
              <a:rPr lang="en-US" dirty="0" err="1"/>
              <a:t>mereja.km.ua</a:t>
            </a:r>
            <a:r>
              <a:rPr lang="en-US" dirty="0"/>
              <a:t>/</a:t>
            </a:r>
            <a:r>
              <a:rPr lang="en-US" dirty="0" err="1"/>
              <a:t>index.php?option</a:t>
            </a:r>
            <a:r>
              <a:rPr lang="en-US" dirty="0"/>
              <a:t>=</a:t>
            </a:r>
            <a:r>
              <a:rPr lang="en-US" dirty="0" err="1"/>
              <a:t>com_content&amp;view</a:t>
            </a:r>
            <a:r>
              <a:rPr lang="en-US" dirty="0"/>
              <a:t>=</a:t>
            </a:r>
            <a:r>
              <a:rPr lang="en-US" dirty="0" err="1"/>
              <a:t>article&amp;id</a:t>
            </a:r>
            <a:r>
              <a:rPr lang="en-US" dirty="0"/>
              <a:t>=1097:-</a:t>
            </a:r>
            <a:r>
              <a:rPr lang="en-US" dirty="0" err="1"/>
              <a:t>l-r&amp;catid</a:t>
            </a:r>
            <a:r>
              <a:rPr lang="en-US" dirty="0"/>
              <a:t>=79:2014-06-16-14-18-17&amp;Itemid=99</a:t>
            </a:r>
            <a:endParaRPr lang="uk-UA" dirty="0"/>
          </a:p>
          <a:p>
            <a:r>
              <a:rPr lang="en-US" dirty="0"/>
              <a:t>https://</a:t>
            </a:r>
            <a:r>
              <a:rPr lang="en-US" dirty="0" err="1"/>
              <a:t>vsim.ua</a:t>
            </a:r>
            <a:r>
              <a:rPr lang="en-US" dirty="0"/>
              <a:t>/Retro/istoriya-u-foto-diznavaytesya-pro-park-chekmana-yakiy-hochut-pereymenu-10980715.html</a:t>
            </a:r>
            <a:endParaRPr lang="uk-UA" dirty="0"/>
          </a:p>
          <a:p>
            <a:pPr marL="457200" indent="-457200">
              <a:buFont typeface="+mj-lt"/>
              <a:buAutoNum type="alphaU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63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B0355-DE3E-FDBD-EA08-B4A614D54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Висновок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247CAE-54BA-22E6-0151-727DAB22A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507787"/>
            <a:ext cx="10227822" cy="5165387"/>
          </a:xfrm>
        </p:spPr>
        <p:txBody>
          <a:bodyPr/>
          <a:lstStyle/>
          <a:p>
            <a:pPr indent="0" algn="just">
              <a:buNone/>
            </a:pPr>
            <a:r>
              <a:rPr lang="uk-UA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Кожен  парк і сквер міста має свою історію, а відтак і своє обличчя. Усі вони є невід’ємною органічною частиною Хмельницького та його багатовікової історії. Вважаю, що така екскурсія буде корисною не лише з точки зору пізнання історії міста, але й тому, що це дуже красивий естетичний маршрут, що дасть можливість подихати свіжим повітрям.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A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94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62B9D-7AEF-915F-86B8-31D593BB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Науковий апарат дослідження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61FB2-529B-A9E3-FC73-BD76DCDF8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714" y="1522492"/>
            <a:ext cx="9980682" cy="4576437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>
                <a:solidFill>
                  <a:srgbClr val="00B0F0"/>
                </a:solidFill>
                <a:ea typeface="Calibri" panose="020F0502020204030204" pitchFamily="34" charset="0"/>
              </a:rPr>
              <a:t>Мета</a:t>
            </a:r>
            <a:r>
              <a:rPr lang="uk-UA" sz="1800" dirty="0">
                <a:solidFill>
                  <a:srgbClr val="00B0F0"/>
                </a:solidFill>
                <a:ea typeface="Calibri" panose="020F0502020204030204" pitchFamily="34" charset="0"/>
              </a:rPr>
              <a:t>: </a:t>
            </a:r>
            <a:r>
              <a:rPr lang="uk-UA" sz="1800" dirty="0">
                <a:ea typeface="Calibri" panose="020F0502020204030204" pitchFamily="34" charset="0"/>
              </a:rPr>
              <a:t>дослідити та </a:t>
            </a:r>
            <a:r>
              <a:rPr lang="uk-UA" sz="1800" dirty="0">
                <a:effectLst/>
                <a:ea typeface="Calibri" panose="020F0502020204030204" pitchFamily="34" charset="0"/>
              </a:rPr>
              <a:t>розказати про історичне минуле головних парків мого міста, про яке гуляючи ними ви можете навіть не здогадуватися.</a:t>
            </a:r>
            <a:endParaRPr lang="uk-UA" sz="18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sz="18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﻿</a:t>
            </a:r>
            <a:r>
              <a:rPr lang="uk-UA" dirty="0">
                <a:solidFill>
                  <a:srgbClr val="00B0F0"/>
                </a:solidFill>
                <a:effectLst/>
                <a:ea typeface="Calibri" panose="020F0502020204030204" pitchFamily="34" charset="0"/>
              </a:rPr>
              <a:t>Завдання дослідження: ﻿</a:t>
            </a:r>
            <a:r>
              <a:rPr lang="uk-UA" sz="1800" dirty="0">
                <a:ea typeface="Calibri" panose="020F0502020204030204" pitchFamily="34" charset="0"/>
              </a:rPr>
              <a:t>с</a:t>
            </a:r>
            <a:r>
              <a:rPr lang="uk-UA" sz="1800" dirty="0">
                <a:effectLst/>
                <a:ea typeface="Calibri" panose="020F0502020204030204" pitchFamily="34" charset="0"/>
              </a:rPr>
              <a:t>творити екскурсійний маршрут рідним містом, селищем, селом або його околицями, який включатиме ознайомлення із історичними пам’ятками.</a:t>
            </a:r>
          </a:p>
          <a:p>
            <a:pPr marL="0" indent="0">
              <a:buNone/>
            </a:pPr>
            <a:r>
              <a:rPr lang="uk-UA" dirty="0">
                <a:solidFill>
                  <a:srgbClr val="00B0F0"/>
                </a:solidFill>
              </a:rPr>
              <a:t>Актуальність дослідження: </a:t>
            </a:r>
            <a:r>
              <a:rPr lang="uk-UA" sz="1800" dirty="0"/>
              <a:t>я дослідила відмінності парків та їхню історію, що дуже важливо в теперішній час, бо людям треба чимось відволікатися. І гуляючи парками вони навіть не підозрюють що було тут роками тому.</a:t>
            </a:r>
          </a:p>
          <a:p>
            <a:pPr marL="0" indent="0">
              <a:buNone/>
            </a:pPr>
            <a:r>
              <a:rPr lang="uk-UA" spc="-20" dirty="0">
                <a:solidFill>
                  <a:srgbClr val="00B0F0"/>
                </a:solidFill>
                <a:effectLst/>
                <a:ea typeface="Calibri" panose="020F0502020204030204" pitchFamily="34" charset="0"/>
              </a:rPr>
              <a:t>Методи дослідження: </a:t>
            </a:r>
            <a:r>
              <a:rPr lang="uk-UA" sz="1800" spc="-20" dirty="0">
                <a:effectLst/>
                <a:ea typeface="Calibri" panose="020F0502020204030204" pitchFamily="34" charset="0"/>
              </a:rPr>
              <a:t>порівняння, аналіз, узагальнення.</a:t>
            </a:r>
          </a:p>
          <a:p>
            <a:pPr marL="0" indent="0">
              <a:buNone/>
            </a:pPr>
            <a:r>
              <a:rPr lang="uk-UA" spc="-20" dirty="0">
                <a:solidFill>
                  <a:srgbClr val="00B0F0"/>
                </a:solidFill>
                <a:effectLst/>
                <a:ea typeface="Calibri" panose="020F0502020204030204" pitchFamily="34" charset="0"/>
              </a:rPr>
              <a:t>Об’єктом дослідження </a:t>
            </a:r>
            <a:r>
              <a:rPr lang="uk-UA" sz="1800" spc="-20" dirty="0">
                <a:effectLst/>
                <a:ea typeface="Calibri" panose="020F0502020204030204" pitchFamily="34" charset="0"/>
              </a:rPr>
              <a:t>є чотири парки міста Хмельницького: парк ім. Михайла </a:t>
            </a:r>
            <a:r>
              <a:rPr lang="uk-UA" sz="1800" spc="-20" dirty="0" err="1">
                <a:effectLst/>
                <a:ea typeface="Calibri" panose="020F0502020204030204" pitchFamily="34" charset="0"/>
              </a:rPr>
              <a:t>Чекмана</a:t>
            </a:r>
            <a:r>
              <a:rPr lang="uk-UA" sz="1800" spc="-20" dirty="0">
                <a:effectLst/>
                <a:ea typeface="Calibri" panose="020F0502020204030204" pitchFamily="34" charset="0"/>
              </a:rPr>
              <a:t>,  парк ім. Тараса Шевченка,  парк ім. Івана Франка, дендропарк “Поділля” та історія їх заснування.</a:t>
            </a:r>
            <a:endParaRPr lang="en-UA" sz="180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A" sz="180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54761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5A173-2F02-8B19-D309-F84F20566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Перший парк в Україні та найдавніший у світі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675DC1-BDE6-5F22-E580-865393466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86" y="1520372"/>
            <a:ext cx="6081485" cy="2119085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﻿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ss3-400"/>
              </a:rPr>
              <a:t>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ss3-400"/>
              </a:rPr>
              <a:t>другій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ss3-40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ss3-400"/>
              </a:rPr>
              <a:t>половині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ss3-400"/>
              </a:rPr>
              <a:t>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ss3-400"/>
              </a:rPr>
              <a:t>XVI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ss3-400"/>
              </a:rPr>
              <a:t>століття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ss3-400"/>
              </a:rPr>
              <a:t> засновано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ss3-400"/>
              </a:rPr>
              <a:t>найстаріший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ss3-400"/>
              </a:rPr>
              <a:t> парк в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ss3-400"/>
              </a:rPr>
              <a:t>Україні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ss3-400"/>
              </a:rPr>
              <a:t> 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ss3-400"/>
              </a:rPr>
              <a:t>Єзуїтський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ss3-400"/>
              </a:rPr>
              <a:t> (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ss3-400"/>
              </a:rPr>
              <a:t>тепер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ss3-400"/>
              </a:rPr>
              <a:t> парк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ss3-400"/>
              </a:rPr>
              <a:t>ім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ss3-400"/>
              </a:rPr>
              <a:t>. І. Франка).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Ще в Стародавні часи у світі почали існувати перші парки. Знамениті Висячі Сади Семіраміди можна вважати одним із перших парків. Крім того, достатньо в ранню епоху народилося паркове мистецтво в Китаї. Також, одні з найперших парків були створені за наказом перських царів.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719DC0-92BF-099E-E71B-1803B99F5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6" y="1393371"/>
            <a:ext cx="4438022" cy="28847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88D110-53D9-4726-2222-0B9677379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4278085"/>
            <a:ext cx="4180114" cy="250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159112-BFB3-47D7-AFD5-4572876EA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378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1227BC-AED6-6DF0-C36A-46BED19719FE}"/>
              </a:ext>
            </a:extLst>
          </p:cNvPr>
          <p:cNvSpPr txBox="1"/>
          <p:nvPr/>
        </p:nvSpPr>
        <p:spPr>
          <a:xfrm>
            <a:off x="7170056" y="4064000"/>
            <a:ext cx="42918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Будинок -  парк ім. Михайла </a:t>
            </a:r>
            <a:r>
              <a:rPr lang="uk-UA" dirty="0" err="1"/>
              <a:t>Чекмана</a:t>
            </a:r>
            <a:endParaRPr lang="uk-UA" dirty="0"/>
          </a:p>
          <a:p>
            <a:r>
              <a:rPr lang="uk-UA" dirty="0"/>
              <a:t>Цифра </a:t>
            </a:r>
            <a:r>
              <a:rPr lang="en-US" dirty="0"/>
              <a:t>"1" - </a:t>
            </a:r>
            <a:r>
              <a:rPr lang="uk-UA" dirty="0"/>
              <a:t> парк ім. Тараса Шевченка</a:t>
            </a:r>
          </a:p>
          <a:p>
            <a:r>
              <a:rPr lang="uk-UA" dirty="0"/>
              <a:t>Цифра </a:t>
            </a:r>
            <a:r>
              <a:rPr lang="en-US" dirty="0"/>
              <a:t>"2" -  </a:t>
            </a:r>
            <a:r>
              <a:rPr lang="uk-UA" dirty="0"/>
              <a:t>парк ім. Івана Франка</a:t>
            </a:r>
          </a:p>
          <a:p>
            <a:r>
              <a:rPr lang="uk-UA" dirty="0"/>
              <a:t>Прапорець -  дендропарк </a:t>
            </a:r>
            <a:r>
              <a:rPr lang="en-US" dirty="0"/>
              <a:t>"</a:t>
            </a:r>
            <a:r>
              <a:rPr lang="uk-UA" dirty="0"/>
              <a:t>Поділля</a:t>
            </a:r>
            <a:r>
              <a:rPr lang="en-US" dirty="0"/>
              <a:t>"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BE588-DDF7-E055-80EB-0255B4710C8E}"/>
              </a:ext>
            </a:extLst>
          </p:cNvPr>
          <p:cNvSpPr txBox="1"/>
          <p:nvPr/>
        </p:nvSpPr>
        <p:spPr>
          <a:xfrm>
            <a:off x="6937829" y="1224339"/>
            <a:ext cx="520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Запрошую вас до екскурсії парками мого міста.</a:t>
            </a:r>
          </a:p>
        </p:txBody>
      </p:sp>
    </p:spTree>
    <p:extLst>
      <p:ext uri="{BB962C8B-B14F-4D97-AF65-F5344CB8AC3E}">
        <p14:creationId xmlns:p14="http://schemas.microsoft.com/office/powerpoint/2010/main" val="228485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DA38A-8756-9617-2D3D-D849759CA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82" y="137319"/>
            <a:ext cx="9980682" cy="1096962"/>
          </a:xfrm>
        </p:spPr>
        <p:txBody>
          <a:bodyPr/>
          <a:lstStyle/>
          <a:p>
            <a:pPr algn="ctr"/>
            <a:r>
              <a:rPr lang="uk-UA" dirty="0"/>
              <a:t>Парки та сквери минуле яких я буду досліджувати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0F7CAF1-608D-B62E-BD19-19E1EF705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902" y="1426901"/>
            <a:ext cx="10106198" cy="5181717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﻿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          Парк ім. Михайла </a:t>
            </a:r>
            <a:r>
              <a:rPr lang="uk-UA" dirty="0" err="1"/>
              <a:t>Чекмана</a:t>
            </a:r>
            <a:r>
              <a:rPr lang="uk-UA" dirty="0"/>
              <a:t>                               Парк ім. Тараса Шевченка</a:t>
            </a:r>
          </a:p>
          <a:p>
            <a:pPr marL="0" indent="0">
              <a:buNone/>
            </a:pPr>
            <a:r>
              <a:rPr lang="uk-UA" dirty="0"/>
              <a:t>                                                                                        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          Парк ім. Івана Франка                                       Дендропарк </a:t>
            </a:r>
            <a:r>
              <a:rPr lang="en-US" dirty="0"/>
              <a:t>''</a:t>
            </a:r>
            <a:r>
              <a:rPr lang="uk-UA" dirty="0"/>
              <a:t>Поділля</a:t>
            </a:r>
            <a:r>
              <a:rPr lang="en-US" dirty="0"/>
              <a:t>''</a:t>
            </a:r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DCF28D-B062-665E-E8C4-A24F4E4C0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178" y="1429789"/>
            <a:ext cx="3258587" cy="19992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89F82B2-B4B4-93E3-D90A-78A26D079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177" y="3870298"/>
            <a:ext cx="3258587" cy="19992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EA3CC3-9BAB-F1E9-11A0-2714319E8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23" y="3870298"/>
            <a:ext cx="3258587" cy="20020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B36663-36FE-FE09-9FCE-4C57B39222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22" y="1429789"/>
            <a:ext cx="3258587" cy="19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63A96-B9DF-58D0-ABF5-9F8797DCB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340" y="1241946"/>
            <a:ext cx="4140404" cy="559558"/>
          </a:xfrm>
        </p:spPr>
        <p:txBody>
          <a:bodyPr>
            <a:normAutofit/>
          </a:bodyPr>
          <a:lstStyle/>
          <a:p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Парк ім. михайла чекмана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9D0303-1194-CCB3-C422-D6C42B3B6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038" y="1801504"/>
            <a:ext cx="6298102" cy="3665845"/>
          </a:xfrm>
        </p:spPr>
        <p:txBody>
          <a:bodyPr/>
          <a:lstStyle/>
          <a:p>
            <a:r>
              <a:rPr lang="uk-UA" dirty="0">
                <a:effectLst/>
                <a:ea typeface="Calibri" panose="020F0502020204030204" pitchFamily="34" charset="0"/>
              </a:rPr>
              <a:t>Парк ім. Михайла </a:t>
            </a:r>
            <a:r>
              <a:rPr lang="uk-UA" dirty="0" err="1">
                <a:effectLst/>
                <a:ea typeface="Calibri" panose="020F0502020204030204" pitchFamily="34" charset="0"/>
              </a:rPr>
              <a:t>Чекмана</a:t>
            </a:r>
            <a:r>
              <a:rPr lang="uk-UA" dirty="0">
                <a:effectLst/>
                <a:ea typeface="Calibri" panose="020F0502020204030204" pitchFamily="34" charset="0"/>
              </a:rPr>
              <a:t> м. Хмельницького заснований в</a:t>
            </a:r>
            <a:endParaRPr lang="en-UA">
              <a:effectLst/>
              <a:ea typeface="Calibri" panose="020F0502020204030204" pitchFamily="34" charset="0"/>
            </a:endParaRPr>
          </a:p>
          <a:p>
            <a:r>
              <a:rPr lang="uk-UA" dirty="0">
                <a:effectLst/>
                <a:ea typeface="Calibri" panose="020F0502020204030204" pitchFamily="34" charset="0"/>
              </a:rPr>
              <a:t>1947-1948 роках.</a:t>
            </a:r>
            <a:r>
              <a:rPr lang="en-UA">
                <a:effectLst/>
                <a:ea typeface="Calibri" panose="020F0502020204030204" pitchFamily="34" charset="0"/>
              </a:rPr>
              <a:t> </a:t>
            </a:r>
            <a:r>
              <a:rPr lang="uk-UA" dirty="0">
                <a:effectLst/>
                <a:ea typeface="Calibri" panose="020F0502020204030204" pitchFamily="34" charset="0"/>
              </a:rPr>
              <a:t>В його історії було цілих 5 назв! Ця місцевість також унікальна тим, </a:t>
            </a:r>
            <a:r>
              <a:rPr lang="uk-UA" spc="-20" dirty="0">
                <a:effectLst/>
                <a:ea typeface="Calibri" panose="020F0502020204030204" pitchFamily="34" charset="0"/>
              </a:rPr>
              <a:t>що саме тут річка Плоска впадає в Південний </a:t>
            </a:r>
            <a:r>
              <a:rPr lang="uk-UA" spc="-20" dirty="0">
                <a:ea typeface="Calibri" panose="020F0502020204030204" pitchFamily="34" charset="0"/>
              </a:rPr>
              <a:t>Буг. Від того і пішла перша назва міста – </a:t>
            </a:r>
            <a:r>
              <a:rPr lang="uk-UA" spc="-20" dirty="0" err="1">
                <a:ea typeface="Calibri" panose="020F0502020204030204" pitchFamily="34" charset="0"/>
              </a:rPr>
              <a:t>Плоскирів</a:t>
            </a:r>
            <a:r>
              <a:rPr lang="uk-UA" spc="-20" dirty="0">
                <a:ea typeface="Calibri" panose="020F0502020204030204" pitchFamily="34" charset="0"/>
              </a:rPr>
              <a:t>.</a:t>
            </a:r>
            <a:r>
              <a:rPr lang="uk-UA" dirty="0">
                <a:effectLst/>
                <a:ea typeface="Calibri" panose="020F0502020204030204" pitchFamily="34" charset="0"/>
              </a:rPr>
              <a:t> </a:t>
            </a:r>
            <a:r>
              <a:rPr lang="uk-UA" spc="-20" dirty="0">
                <a:effectLst/>
                <a:ea typeface="Calibri" panose="020F0502020204030204" pitchFamily="34" charset="0"/>
              </a:rPr>
              <a:t>Місце, де розташований парк безсумнівно можна назвати колискою нашого міста, адже саме тут, як свідчать архівні відомості, була дерев’яна фортеця та декілька будинків навколо. Звалось містечко </a:t>
            </a:r>
            <a:r>
              <a:rPr lang="uk-UA" spc="-20" dirty="0" err="1">
                <a:effectLst/>
                <a:ea typeface="Calibri" panose="020F0502020204030204" pitchFamily="34" charset="0"/>
              </a:rPr>
              <a:t>Плоскирів</a:t>
            </a:r>
            <a:r>
              <a:rPr lang="uk-UA" spc="-20" dirty="0">
                <a:effectLst/>
                <a:ea typeface="Calibri" panose="020F0502020204030204" pitchFamily="34" charset="0"/>
              </a:rPr>
              <a:t> і було маленьким – не більше трьох тисяч жителів. Лише в ХІХ столітті починається бурхливий розвиток містечка. А на місці колишньої фортеці зводять ошатний костел, який висадили в повітря комуністи у 1936 році. З того часу тут почали облаштовувати парк</a:t>
            </a:r>
            <a:endParaRPr lang="uk-UA" dirty="0"/>
          </a:p>
          <a:p>
            <a:endParaRPr lang="en-UA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2EBBB83-6456-0E91-CF9D-E0C9F4ECF4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1809" r="1180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3EF0F-1536-7EA7-F5CD-2647EEF8E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172" y="1831355"/>
            <a:ext cx="7015276" cy="955736"/>
          </a:xfrm>
        </p:spPr>
        <p:txBody>
          <a:bodyPr>
            <a:normAutofit/>
          </a:bodyPr>
          <a:lstStyle/>
          <a:p>
            <a:r>
              <a:rPr lang="uk-UA" sz="3600" dirty="0"/>
              <a:t>Чому саме комсомольський?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138B8C-7A1B-D0C9-1B47-A8D8103F8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172" y="2860244"/>
            <a:ext cx="5629729" cy="2812984"/>
          </a:xfrm>
        </p:spPr>
        <p:txBody>
          <a:bodyPr/>
          <a:lstStyle/>
          <a:p>
            <a:r>
              <a:rPr lang="en-UA" sz="18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Назвали його Комсомольський. Адже працювали над створенням зони відпочинку хмельничани - комсомольці та піонери. У вихідні до 15 тисяч людей виходили в центр та вручну копали ставок на Південному Бузі. Активно розбудовувати парк почали з 1961 року. Територія “розрослася” до 60 гектарів</a:t>
            </a:r>
            <a:r>
              <a:rPr lang="uk-UA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﻿ </a:t>
            </a:r>
            <a:r>
              <a:rPr lang="uk-UA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uk-UA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1961 році у парку спорудили павільйони,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танцювальний майданчик, музичну естраду, ажурні місточки через р. Плоску, головний вхід до парку, асфальтували доріжки,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майдани, впорядкували мережу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природних і штучних каналів.</a:t>
            </a:r>
            <a:endParaRPr lang="uk-UA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A062D943-CA37-B317-DC4D-63862B6247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063" y="1484536"/>
            <a:ext cx="5210937" cy="3888927"/>
          </a:xfrm>
        </p:spPr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4DEBD6-487D-0883-AA6D-7FB823402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063" y="1484535"/>
            <a:ext cx="5210937" cy="38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1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0F868-6BB6-FC5B-F0EA-6D19BAE82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387707" y="1792223"/>
            <a:ext cx="6624446" cy="819303"/>
          </a:xfrm>
        </p:spPr>
        <p:txBody>
          <a:bodyPr>
            <a:normAutofit/>
          </a:bodyPr>
          <a:lstStyle/>
          <a:p>
            <a:r>
              <a:rPr lang="uk-UA" sz="3600" dirty="0"/>
              <a:t>Символ початку міста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31E8BC-9D6B-B62D-6A16-599421E14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07" y="2765146"/>
            <a:ext cx="6056638" cy="2702203"/>
          </a:xfrm>
        </p:spPr>
        <p:txBody>
          <a:bodyPr/>
          <a:lstStyle/>
          <a:p>
            <a:r>
              <a:rPr lang="uk-UA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Зараз же, на початку  парку є великий камінь що було встановлено там у 2000 році на місці першого поселення, з якого в 1431 році взяло початок наше місто.</a:t>
            </a:r>
            <a:endParaRPr lang="en-UA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69B099-5699-BC50-8854-15FD0957DD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b="19710"/>
          <a:stretch>
            <a:fillRect/>
          </a:stretch>
        </p:blipFill>
        <p:spPr>
          <a:xfrm>
            <a:off x="6838950" y="1324698"/>
            <a:ext cx="5210937" cy="4208604"/>
          </a:xfrm>
        </p:spPr>
      </p:pic>
    </p:spTree>
    <p:extLst>
      <p:ext uri="{BB962C8B-B14F-4D97-AF65-F5344CB8AC3E}">
        <p14:creationId xmlns:p14="http://schemas.microsoft.com/office/powerpoint/2010/main" val="115136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8857D-0E27-A0AB-6821-A96318757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4083" y="1390651"/>
            <a:ext cx="6905767" cy="547331"/>
          </a:xfrm>
        </p:spPr>
        <p:txBody>
          <a:bodyPr>
            <a:noAutofit/>
          </a:bodyPr>
          <a:lstStyle/>
          <a:p>
            <a:r>
              <a:rPr lang="uk-UA" sz="3600" dirty="0"/>
              <a:t>Парк імені тараса </a:t>
            </a:r>
            <a:r>
              <a:rPr lang="uk-UA" sz="3600" dirty="0" err="1"/>
              <a:t>шевченка</a:t>
            </a:r>
            <a:endParaRPr lang="uk-UA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3513F5-4C4C-3EE5-BDB3-6374E4AF1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795" y="2311821"/>
            <a:ext cx="6741994" cy="3326804"/>
          </a:xfrm>
        </p:spPr>
        <p:txBody>
          <a:bodyPr/>
          <a:lstStyle/>
          <a:p>
            <a:r>
              <a:rPr lang="en-UA" sz="1800">
                <a:effectLst/>
                <a:ea typeface="Calibri" panose="020F0502020204030204" pitchFamily="34" charset="0"/>
              </a:rPr>
              <a:t>Сквер можна вважати одним із наймальовничіших куточків Хмельницького</a:t>
            </a:r>
            <a:r>
              <a:rPr lang="uk-UA" sz="1800" dirty="0">
                <a:effectLst/>
                <a:ea typeface="Calibri" panose="020F0502020204030204" pitchFamily="34" charset="0"/>
              </a:rPr>
              <a:t>.</a:t>
            </a:r>
            <a:r>
              <a:rPr lang="uk-UA" sz="1800" kern="0" spc="-20" dirty="0">
                <a:effectLst/>
                <a:ea typeface="Calibri" panose="020F0502020204030204" pitchFamily="34" charset="0"/>
              </a:rPr>
              <a:t> Коли після пожежі 1822 року склали новий генеральний план забудови міста (1824 рік), то вирішили, що на місці, де знаходився дубовий гай, необхідно забудувати торгівельну площу.  Вона називалась Хлібна і була основним місцем </a:t>
            </a:r>
            <a:r>
              <a:rPr lang="uk-UA" sz="1800" kern="0" spc="-20" dirty="0" err="1">
                <a:effectLst/>
                <a:ea typeface="Calibri" panose="020F0502020204030204" pitchFamily="34" charset="0"/>
              </a:rPr>
              <a:t>проскурівчан</a:t>
            </a:r>
            <a:r>
              <a:rPr lang="uk-UA" sz="1800" kern="0" spc="-20" dirty="0">
                <a:effectLst/>
                <a:ea typeface="Calibri" panose="020F0502020204030204" pitchFamily="34" charset="0"/>
              </a:rPr>
              <a:t> для проведення торгів, </a:t>
            </a:r>
            <a:r>
              <a:rPr lang="uk-UA" sz="1800" kern="0" spc="-20" dirty="0" err="1">
                <a:effectLst/>
                <a:ea typeface="Calibri" panose="020F0502020204030204" pitchFamily="34" charset="0"/>
              </a:rPr>
              <a:t>ярмарків.</a:t>
            </a:r>
            <a:r>
              <a:rPr lang="uk-UA" sz="1800" kern="0" spc="-20" dirty="0" err="1">
                <a:ea typeface="Calibri" panose="020F0502020204030204" pitchFamily="34" charset="0"/>
              </a:rPr>
              <a:t>У</a:t>
            </a:r>
            <a:r>
              <a:rPr lang="uk-UA" sz="1800" kern="0" spc="-20" dirty="0">
                <a:ea typeface="Calibri" panose="020F0502020204030204" pitchFamily="34" charset="0"/>
              </a:rPr>
              <a:t> цей період площа розросталася та жила св</a:t>
            </a:r>
            <a:r>
              <a:rPr lang="uk-UA" kern="0" spc="-20" dirty="0">
                <a:ea typeface="Calibri" panose="020F0502020204030204" pitchFamily="34" charset="0"/>
              </a:rPr>
              <a:t>оїм життям.</a:t>
            </a:r>
            <a:r>
              <a:rPr lang="en-UA" sz="1800">
                <a:effectLst/>
                <a:ea typeface="Calibri" panose="020F0502020204030204" pitchFamily="34" charset="0"/>
              </a:rPr>
              <a:t>Тут працювали атракціони, виступали бродячі артисти, діяв цирк, звіринець та ще чимало розваг.  Згодом її перенесли на пустир, де сьогодні розташовується міська лікарня.</a:t>
            </a:r>
            <a:r>
              <a:rPr lang="uk-UA" sz="1800" kern="0" spc="-20" dirty="0">
                <a:effectLst/>
                <a:ea typeface="Calibri" panose="020F0502020204030204" pitchFamily="34" charset="0"/>
              </a:rPr>
              <a:t> В глибині площі розташовувались казарми для військових, а тому в будні дні Хлібна площа перетворювалась на плац для муштри. </a:t>
            </a:r>
            <a:endParaRPr lang="uk-UA" dirty="0"/>
          </a:p>
        </p:txBody>
      </p:sp>
      <p:pic>
        <p:nvPicPr>
          <p:cNvPr id="3074" name="Picture 2" descr="Кримські, Богунські, Мазепинські казарми: понад 100 років історії  військового містечка у Вінниці. ФОТО - VежA">
            <a:extLst>
              <a:ext uri="{FF2B5EF4-FFF2-40B4-BE49-F238E27FC236}">
                <a16:creationId xmlns:a16="http://schemas.microsoft.com/office/drawing/2014/main" id="{4D2B31E4-BEDC-A785-FF84-4B2408FA426B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r="8894"/>
          <a:stretch>
            <a:fillRect/>
          </a:stretch>
        </p:blipFill>
        <p:spPr bwMode="auto">
          <a:xfrm>
            <a:off x="8966938" y="3227485"/>
            <a:ext cx="2850460" cy="230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о кінця року Міноборони збудує казарми для 23 тисяч військових -контрактників">
            <a:extLst>
              <a:ext uri="{FF2B5EF4-FFF2-40B4-BE49-F238E27FC236}">
                <a16:creationId xmlns:a16="http://schemas.microsoft.com/office/drawing/2014/main" id="{06C7F87C-653F-2B59-2644-335BD20E6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114" y="1390651"/>
            <a:ext cx="2872284" cy="164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99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вчальна література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54_TF03431380_Win32" id="{F5C4F664-817D-4E07-A67E-D8A51A28E88F}" vid="{959C0651-4267-47D3-BE90-AE5F67635E2F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4873beb7-5857-4685-be1f-d57550cc96c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Навчальна література 16x9</Template>
  <TotalTime>3890</TotalTime>
  <Words>1160</Words>
  <Application>Microsoft Macintosh PowerPoint</Application>
  <PresentationFormat>Широкоэкранный</PresentationFormat>
  <Paragraphs>71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Euphemia</vt:lpstr>
      <vt:lpstr>Plantagenet Cherokee</vt:lpstr>
      <vt:lpstr>ss3-400</vt:lpstr>
      <vt:lpstr>Times New Roman</vt:lpstr>
      <vt:lpstr>Wingdings</vt:lpstr>
      <vt:lpstr>Навчальна література 16x9</vt:lpstr>
      <vt:lpstr>Екскурсія основними парками мого міста та їх історичне минуле</vt:lpstr>
      <vt:lpstr>Науковий апарат дослідження</vt:lpstr>
      <vt:lpstr>Перший парк в Україні та найдавніший у світі</vt:lpstr>
      <vt:lpstr>Презентация PowerPoint</vt:lpstr>
      <vt:lpstr>Парки та сквери минуле яких я буду досліджувати</vt:lpstr>
      <vt:lpstr>Парк ім. михайла чекмана</vt:lpstr>
      <vt:lpstr>Чому саме комсомольський?</vt:lpstr>
      <vt:lpstr>Символ початку міста</vt:lpstr>
      <vt:lpstr>Парк імені тараса шевченка</vt:lpstr>
      <vt:lpstr>Парк імені Івана Франка</vt:lpstr>
      <vt:lpstr>Дендропарк "Поділля"</vt:lpstr>
      <vt:lpstr>Відбудовування парку</vt:lpstr>
      <vt:lpstr>Список використаних джерел</vt:lpstr>
      <vt:lpstr>Висновок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Артефакт у моїй родині: сімейне фото та його походження</dc:title>
  <dc:creator>alicelook2010@gmail.com</dc:creator>
  <cp:lastModifiedBy>alicelook2010@gmail.com</cp:lastModifiedBy>
  <cp:revision>14</cp:revision>
  <dcterms:created xsi:type="dcterms:W3CDTF">2023-05-16T17:58:21Z</dcterms:created>
  <dcterms:modified xsi:type="dcterms:W3CDTF">2024-04-21T18:49:15Z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