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71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Arimo Bold" panose="020B0604020202020204" charset="0"/>
      <p:regular r:id="rId17"/>
    </p:embeddedFont>
    <p:embeddedFont>
      <p:font typeface="Arimo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Livvic Bold" panose="020B0604020202020204" charset="0"/>
      <p:regular r:id="rId23"/>
    </p:embeddedFont>
    <p:embeddedFont>
      <p:font typeface="Livvic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-51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8" b="-1810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91236" y="4717994"/>
            <a:ext cx="19203330" cy="4712616"/>
            <a:chOff x="0" y="0"/>
            <a:chExt cx="5057667" cy="16709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57667" cy="1670982"/>
            </a:xfrm>
            <a:custGeom>
              <a:avLst/>
              <a:gdLst/>
              <a:ahLst/>
              <a:cxnLst/>
              <a:rect l="l" t="t" r="r" b="b"/>
              <a:pathLst>
                <a:path w="5057667" h="1670982">
                  <a:moveTo>
                    <a:pt x="0" y="0"/>
                  </a:moveTo>
                  <a:lnTo>
                    <a:pt x="5057667" y="0"/>
                  </a:lnTo>
                  <a:lnTo>
                    <a:pt x="5057667" y="1670982"/>
                  </a:lnTo>
                  <a:lnTo>
                    <a:pt x="0" y="1670982"/>
                  </a:lnTo>
                  <a:close/>
                </a:path>
              </a:pathLst>
            </a:custGeom>
            <a:solidFill>
              <a:srgbClr val="284A0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057667" cy="17186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347033" y="338241"/>
            <a:ext cx="8277502" cy="827750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84A0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888702" y="850424"/>
            <a:ext cx="7157741" cy="715774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601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358290" y="1301813"/>
            <a:ext cx="6254988" cy="6254963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16666" b="-16666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1236196" y="-138010"/>
            <a:ext cx="10122094" cy="1534513"/>
            <a:chOff x="0" y="0"/>
            <a:chExt cx="2665901" cy="40415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65901" cy="404152"/>
            </a:xfrm>
            <a:custGeom>
              <a:avLst/>
              <a:gdLst/>
              <a:ahLst/>
              <a:cxnLst/>
              <a:rect l="l" t="t" r="r" b="b"/>
              <a:pathLst>
                <a:path w="2665901" h="404152">
                  <a:moveTo>
                    <a:pt x="39008" y="0"/>
                  </a:moveTo>
                  <a:lnTo>
                    <a:pt x="2626894" y="0"/>
                  </a:lnTo>
                  <a:cubicBezTo>
                    <a:pt x="2648437" y="0"/>
                    <a:pt x="2665901" y="17464"/>
                    <a:pt x="2665901" y="39008"/>
                  </a:cubicBezTo>
                  <a:lnTo>
                    <a:pt x="2665901" y="365144"/>
                  </a:lnTo>
                  <a:cubicBezTo>
                    <a:pt x="2665901" y="386687"/>
                    <a:pt x="2648437" y="404152"/>
                    <a:pt x="2626894" y="404152"/>
                  </a:cubicBezTo>
                  <a:lnTo>
                    <a:pt x="39008" y="404152"/>
                  </a:lnTo>
                  <a:cubicBezTo>
                    <a:pt x="17464" y="404152"/>
                    <a:pt x="0" y="386687"/>
                    <a:pt x="0" y="365144"/>
                  </a:cubicBezTo>
                  <a:lnTo>
                    <a:pt x="0" y="39008"/>
                  </a:lnTo>
                  <a:cubicBezTo>
                    <a:pt x="0" y="17464"/>
                    <a:pt x="17464" y="0"/>
                    <a:pt x="39008" y="0"/>
                  </a:cubicBezTo>
                  <a:close/>
                </a:path>
              </a:pathLst>
            </a:custGeom>
            <a:solidFill>
              <a:srgbClr val="006601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2665901" cy="4517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67209" y="1133106"/>
            <a:ext cx="10321493" cy="2553648"/>
            <a:chOff x="0" y="0"/>
            <a:chExt cx="2718418" cy="67256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718418" cy="672566"/>
            </a:xfrm>
            <a:custGeom>
              <a:avLst/>
              <a:gdLst/>
              <a:ahLst/>
              <a:cxnLst/>
              <a:rect l="l" t="t" r="r" b="b"/>
              <a:pathLst>
                <a:path w="2718418" h="672566">
                  <a:moveTo>
                    <a:pt x="38254" y="0"/>
                  </a:moveTo>
                  <a:lnTo>
                    <a:pt x="2680164" y="0"/>
                  </a:lnTo>
                  <a:cubicBezTo>
                    <a:pt x="2690310" y="0"/>
                    <a:pt x="2700040" y="4030"/>
                    <a:pt x="2707214" y="11204"/>
                  </a:cubicBezTo>
                  <a:cubicBezTo>
                    <a:pt x="2714388" y="18378"/>
                    <a:pt x="2718418" y="28108"/>
                    <a:pt x="2718418" y="38254"/>
                  </a:cubicBezTo>
                  <a:lnTo>
                    <a:pt x="2718418" y="634312"/>
                  </a:lnTo>
                  <a:cubicBezTo>
                    <a:pt x="2718418" y="644457"/>
                    <a:pt x="2714388" y="654187"/>
                    <a:pt x="2707214" y="661361"/>
                  </a:cubicBezTo>
                  <a:cubicBezTo>
                    <a:pt x="2700040" y="668535"/>
                    <a:pt x="2690310" y="672566"/>
                    <a:pt x="2680164" y="672566"/>
                  </a:cubicBezTo>
                  <a:lnTo>
                    <a:pt x="38254" y="672566"/>
                  </a:lnTo>
                  <a:cubicBezTo>
                    <a:pt x="28108" y="672566"/>
                    <a:pt x="18378" y="668535"/>
                    <a:pt x="11204" y="661361"/>
                  </a:cubicBezTo>
                  <a:cubicBezTo>
                    <a:pt x="4030" y="654187"/>
                    <a:pt x="0" y="644457"/>
                    <a:pt x="0" y="634312"/>
                  </a:cubicBezTo>
                  <a:lnTo>
                    <a:pt x="0" y="38254"/>
                  </a:lnTo>
                  <a:cubicBezTo>
                    <a:pt x="0" y="28108"/>
                    <a:pt x="4030" y="18378"/>
                    <a:pt x="11204" y="11204"/>
                  </a:cubicBezTo>
                  <a:cubicBezTo>
                    <a:pt x="18378" y="4030"/>
                    <a:pt x="28108" y="0"/>
                    <a:pt x="38254" y="0"/>
                  </a:cubicBezTo>
                  <a:close/>
                </a:path>
              </a:pathLst>
            </a:custGeom>
            <a:solidFill>
              <a:srgbClr val="006601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2718418" cy="7201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265183" y="1216088"/>
            <a:ext cx="10925545" cy="3100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5"/>
              </a:lnSpc>
            </a:pPr>
            <a:endParaRPr lang="uk-UA" sz="4332" dirty="0" smtClean="0">
              <a:solidFill>
                <a:srgbClr val="FFFFFF"/>
              </a:solidFill>
              <a:latin typeface="Glacial Indifference Bold"/>
            </a:endParaRPr>
          </a:p>
          <a:p>
            <a:pPr algn="ctr">
              <a:lnSpc>
                <a:spcPts val="6065"/>
              </a:lnSpc>
            </a:pPr>
            <a:r>
              <a:rPr lang="en-US" sz="4332" dirty="0" err="1" smtClean="0">
                <a:solidFill>
                  <a:srgbClr val="FFFFFF"/>
                </a:solidFill>
                <a:latin typeface="Glacial Indifference Bold"/>
              </a:rPr>
              <a:t>Біоіндикативні</a:t>
            </a:r>
            <a:r>
              <a:rPr lang="en-US" sz="4332" dirty="0" smtClean="0">
                <a:solidFill>
                  <a:srgbClr val="FFFFFF"/>
                </a:solidFill>
                <a:latin typeface="Glacial Indifference Bold"/>
              </a:rPr>
              <a:t> </a:t>
            </a:r>
            <a:r>
              <a:rPr lang="en-US" sz="4332" dirty="0" err="1">
                <a:solidFill>
                  <a:srgbClr val="FFFFFF"/>
                </a:solidFill>
                <a:latin typeface="Glacial Indifference Bold"/>
              </a:rPr>
              <a:t>можливості</a:t>
            </a:r>
            <a:r>
              <a:rPr lang="en-US" sz="4332" dirty="0">
                <a:solidFill>
                  <a:srgbClr val="FFFFFF"/>
                </a:solidFill>
                <a:latin typeface="Glacial Indifference Bold"/>
              </a:rPr>
              <a:t> </a:t>
            </a:r>
            <a:r>
              <a:rPr lang="en-US" sz="4332" dirty="0" err="1">
                <a:solidFill>
                  <a:srgbClr val="FFFFFF"/>
                </a:solidFill>
                <a:latin typeface="Glacial Indifference Bold"/>
              </a:rPr>
              <a:t>членистоногих</a:t>
            </a:r>
            <a:r>
              <a:rPr lang="en-US" sz="4332" dirty="0">
                <a:solidFill>
                  <a:srgbClr val="FFFFFF"/>
                </a:solidFill>
                <a:latin typeface="Glacial Indifference Bold"/>
              </a:rPr>
              <a:t> </a:t>
            </a:r>
            <a:r>
              <a:rPr lang="en-US" sz="4332" dirty="0" err="1">
                <a:solidFill>
                  <a:srgbClr val="FFFFFF"/>
                </a:solidFill>
                <a:latin typeface="Glacial Indifference Bold"/>
              </a:rPr>
              <a:t>на</a:t>
            </a:r>
            <a:r>
              <a:rPr lang="en-US" sz="4332" dirty="0">
                <a:solidFill>
                  <a:srgbClr val="FFFFFF"/>
                </a:solidFill>
                <a:latin typeface="Glacial Indifference Bold"/>
              </a:rPr>
              <a:t> </a:t>
            </a:r>
            <a:r>
              <a:rPr lang="en-US" sz="4332" dirty="0" err="1">
                <a:solidFill>
                  <a:srgbClr val="FFFFFF"/>
                </a:solidFill>
                <a:latin typeface="Glacial Indifference Bold"/>
              </a:rPr>
              <a:t>прикладі</a:t>
            </a:r>
            <a:r>
              <a:rPr lang="en-US" sz="4332" dirty="0">
                <a:solidFill>
                  <a:srgbClr val="FFFFFF"/>
                </a:solidFill>
                <a:latin typeface="Glacial Indifference Bold"/>
              </a:rPr>
              <a:t> </a:t>
            </a:r>
            <a:r>
              <a:rPr lang="en-US" sz="4332" dirty="0" err="1">
                <a:solidFill>
                  <a:srgbClr val="FFFFFF"/>
                </a:solidFill>
                <a:latin typeface="Glacial Indifference Bold"/>
              </a:rPr>
              <a:t>мухи</a:t>
            </a:r>
            <a:r>
              <a:rPr lang="en-US" sz="4332" dirty="0">
                <a:solidFill>
                  <a:srgbClr val="FFFFFF"/>
                </a:solidFill>
                <a:latin typeface="Glacial Indifference Bold"/>
              </a:rPr>
              <a:t> </a:t>
            </a:r>
            <a:r>
              <a:rPr lang="en-US" sz="4332" dirty="0" err="1">
                <a:solidFill>
                  <a:srgbClr val="FFFFFF"/>
                </a:solidFill>
                <a:latin typeface="Glacial Indifference Bold"/>
              </a:rPr>
              <a:t>дрозофіли</a:t>
            </a:r>
            <a:r>
              <a:rPr lang="en-US" sz="4332" dirty="0">
                <a:solidFill>
                  <a:srgbClr val="FFFFFF"/>
                </a:solidFill>
                <a:latin typeface="Glacial Indifference Bold"/>
              </a:rPr>
              <a:t>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9441" y="3972504"/>
            <a:ext cx="10888702" cy="250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endParaRPr lang="uk-UA" sz="2799" dirty="0" smtClean="0">
              <a:solidFill>
                <a:srgbClr val="FFFFFF"/>
              </a:solidFill>
              <a:latin typeface="Arimo Bold"/>
            </a:endParaRPr>
          </a:p>
          <a:p>
            <a:pPr algn="ctr">
              <a:lnSpc>
                <a:spcPts val="3919"/>
              </a:lnSpc>
            </a:pPr>
            <a:endParaRPr lang="uk-UA" sz="2799" dirty="0" smtClean="0">
              <a:solidFill>
                <a:srgbClr val="FFFFFF"/>
              </a:solidFill>
              <a:latin typeface="Arimo Bold"/>
            </a:endParaRPr>
          </a:p>
          <a:p>
            <a:pPr algn="ctr">
              <a:lnSpc>
                <a:spcPts val="3919"/>
              </a:lnSpc>
            </a:pPr>
            <a:r>
              <a:rPr lang="en-US" sz="2799" dirty="0" err="1" smtClean="0">
                <a:solidFill>
                  <a:srgbClr val="FFFFFF"/>
                </a:solidFill>
                <a:latin typeface="Arimo Bold"/>
              </a:rPr>
              <a:t>Авторка</a:t>
            </a:r>
            <a:r>
              <a:rPr lang="en-US" sz="2799" dirty="0">
                <a:solidFill>
                  <a:srgbClr val="FFFFFF"/>
                </a:solidFill>
                <a:latin typeface="Arimo"/>
              </a:rPr>
              <a:t>: </a:t>
            </a:r>
            <a:r>
              <a:rPr lang="en-US" sz="2799" dirty="0" err="1">
                <a:solidFill>
                  <a:srgbClr val="FFFFFF"/>
                </a:solidFill>
                <a:latin typeface="Arimo"/>
              </a:rPr>
              <a:t>Токар</a:t>
            </a:r>
            <a:r>
              <a:rPr lang="en-US" sz="2799" dirty="0">
                <a:solidFill>
                  <a:srgbClr val="FFFFFF"/>
                </a:solidFill>
                <a:latin typeface="Arimo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Arimo"/>
              </a:rPr>
              <a:t>Вікторія</a:t>
            </a:r>
            <a:r>
              <a:rPr lang="en-US" sz="2799" dirty="0">
                <a:solidFill>
                  <a:srgbClr val="FFFFFF"/>
                </a:solidFill>
                <a:latin typeface="Arimo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Arimo"/>
              </a:rPr>
              <a:t>Андріївна</a:t>
            </a:r>
            <a:r>
              <a:rPr lang="en-US" sz="2799" dirty="0">
                <a:solidFill>
                  <a:srgbClr val="FFFFFF"/>
                </a:solidFill>
                <a:latin typeface="Arimo"/>
              </a:rPr>
              <a:t>,</a:t>
            </a:r>
          </a:p>
          <a:p>
            <a:pPr algn="ctr">
              <a:lnSpc>
                <a:spcPts val="3919"/>
              </a:lnSpc>
            </a:pPr>
            <a:r>
              <a:rPr lang="en-US" sz="2799" dirty="0">
                <a:solidFill>
                  <a:srgbClr val="FFFFFF"/>
                </a:solidFill>
                <a:latin typeface="Arimo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Arimo"/>
              </a:rPr>
              <a:t>учениця</a:t>
            </a:r>
            <a:r>
              <a:rPr lang="en-US" sz="2799" dirty="0">
                <a:solidFill>
                  <a:srgbClr val="FFFFFF"/>
                </a:solidFill>
                <a:latin typeface="Arimo"/>
              </a:rPr>
              <a:t> 8 </a:t>
            </a:r>
            <a:r>
              <a:rPr lang="en-US" sz="2799" dirty="0" err="1">
                <a:solidFill>
                  <a:srgbClr val="FFFFFF"/>
                </a:solidFill>
                <a:latin typeface="Arimo"/>
              </a:rPr>
              <a:t>класу</a:t>
            </a:r>
            <a:r>
              <a:rPr lang="en-US" sz="2799" dirty="0">
                <a:solidFill>
                  <a:srgbClr val="FFFFFF"/>
                </a:solidFill>
                <a:latin typeface="Arimo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Arimo"/>
              </a:rPr>
              <a:t>Академічного</a:t>
            </a:r>
            <a:r>
              <a:rPr lang="en-US" sz="2799" dirty="0">
                <a:solidFill>
                  <a:srgbClr val="FFFFFF"/>
                </a:solidFill>
                <a:latin typeface="Arimo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Arimo"/>
              </a:rPr>
              <a:t>ліцею</a:t>
            </a:r>
            <a:r>
              <a:rPr lang="en-US" sz="2799" dirty="0">
                <a:solidFill>
                  <a:srgbClr val="FFFFFF"/>
                </a:solidFill>
                <a:latin typeface="Arimo"/>
              </a:rPr>
              <a:t> N4, </a:t>
            </a:r>
            <a:r>
              <a:rPr lang="en-US" sz="2799" dirty="0" err="1">
                <a:solidFill>
                  <a:srgbClr val="FFFFFF"/>
                </a:solidFill>
                <a:latin typeface="Arimo"/>
              </a:rPr>
              <a:t>Обухівської</a:t>
            </a:r>
            <a:endParaRPr lang="en-US" sz="2799" dirty="0">
              <a:solidFill>
                <a:srgbClr val="FFFFFF"/>
              </a:solidFill>
              <a:latin typeface="Arimo"/>
            </a:endParaRPr>
          </a:p>
          <a:p>
            <a:pPr algn="ctr">
              <a:lnSpc>
                <a:spcPts val="3919"/>
              </a:lnSpc>
            </a:pPr>
            <a:r>
              <a:rPr lang="en-US" sz="2799" dirty="0">
                <a:solidFill>
                  <a:srgbClr val="FFFFFF"/>
                </a:solidFill>
                <a:latin typeface="Arimo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Arimo"/>
              </a:rPr>
              <a:t>міської</a:t>
            </a:r>
            <a:r>
              <a:rPr lang="en-US" sz="2799" dirty="0">
                <a:solidFill>
                  <a:srgbClr val="FFFFFF"/>
                </a:solidFill>
                <a:latin typeface="Arimo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Arimo"/>
              </a:rPr>
              <a:t>ради</a:t>
            </a:r>
            <a:r>
              <a:rPr lang="en-US" sz="2799" dirty="0">
                <a:solidFill>
                  <a:srgbClr val="FFFFFF"/>
                </a:solidFill>
                <a:latin typeface="Arimo"/>
              </a:rPr>
              <a:t>, </a:t>
            </a:r>
            <a:r>
              <a:rPr lang="en-US" sz="2799" dirty="0" err="1">
                <a:solidFill>
                  <a:srgbClr val="FFFFFF"/>
                </a:solidFill>
                <a:latin typeface="Arimo"/>
              </a:rPr>
              <a:t>Київської</a:t>
            </a:r>
            <a:r>
              <a:rPr lang="en-US" sz="2799" dirty="0">
                <a:solidFill>
                  <a:srgbClr val="FFFFFF"/>
                </a:solidFill>
                <a:latin typeface="Arimo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Arimo"/>
              </a:rPr>
              <a:t>області</a:t>
            </a:r>
            <a:r>
              <a:rPr lang="en-US" sz="2799" dirty="0">
                <a:solidFill>
                  <a:srgbClr val="FFFFFF"/>
                </a:solidFill>
                <a:latin typeface="Arimo"/>
              </a:rPr>
              <a:t>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56094" y="5749234"/>
            <a:ext cx="9343723" cy="250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endParaRPr lang="uk-UA" sz="2799" dirty="0" smtClean="0">
              <a:solidFill>
                <a:srgbClr val="FFFFFF"/>
              </a:solidFill>
              <a:latin typeface="Arimo Bold"/>
            </a:endParaRPr>
          </a:p>
          <a:p>
            <a:pPr algn="ctr">
              <a:lnSpc>
                <a:spcPts val="3919"/>
              </a:lnSpc>
            </a:pPr>
            <a:endParaRPr lang="uk-UA" sz="2799" dirty="0">
              <a:solidFill>
                <a:srgbClr val="FFFFFF"/>
              </a:solidFill>
              <a:latin typeface="Arimo Bold"/>
            </a:endParaRPr>
          </a:p>
          <a:p>
            <a:pPr algn="ctr">
              <a:lnSpc>
                <a:spcPts val="3919"/>
              </a:lnSpc>
            </a:pPr>
            <a:r>
              <a:rPr lang="en-US" sz="2799" dirty="0" err="1" smtClean="0">
                <a:solidFill>
                  <a:srgbClr val="FFFFFF"/>
                </a:solidFill>
                <a:latin typeface="Arimo Bold"/>
              </a:rPr>
              <a:t>Керівник</a:t>
            </a:r>
            <a:r>
              <a:rPr lang="en-US" sz="2799" dirty="0">
                <a:solidFill>
                  <a:srgbClr val="FFFFFF"/>
                </a:solidFill>
                <a:latin typeface="Arimo"/>
              </a:rPr>
              <a:t>: </a:t>
            </a:r>
            <a:r>
              <a:rPr lang="en-US" sz="2799" dirty="0" err="1">
                <a:solidFill>
                  <a:srgbClr val="FFFFFF"/>
                </a:solidFill>
                <a:latin typeface="Arimo"/>
              </a:rPr>
              <a:t>Онопієнко</a:t>
            </a:r>
            <a:r>
              <a:rPr lang="en-US" sz="2799" dirty="0">
                <a:solidFill>
                  <a:srgbClr val="FFFFFF"/>
                </a:solidFill>
                <a:latin typeface="Arimo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Arimo"/>
              </a:rPr>
              <a:t>Валентина</a:t>
            </a:r>
            <a:r>
              <a:rPr lang="en-US" sz="2799" dirty="0">
                <a:solidFill>
                  <a:srgbClr val="FFFFFF"/>
                </a:solidFill>
                <a:latin typeface="Arimo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Arimo"/>
              </a:rPr>
              <a:t>Петрівна</a:t>
            </a:r>
            <a:r>
              <a:rPr lang="en-US" sz="2799" dirty="0">
                <a:solidFill>
                  <a:srgbClr val="FFFFFF"/>
                </a:solidFill>
                <a:latin typeface="Arimo"/>
              </a:rPr>
              <a:t>,</a:t>
            </a:r>
          </a:p>
          <a:p>
            <a:pPr algn="ctr">
              <a:lnSpc>
                <a:spcPts val="3919"/>
              </a:lnSpc>
            </a:pPr>
            <a:r>
              <a:rPr lang="en-US" sz="2799" dirty="0">
                <a:solidFill>
                  <a:srgbClr val="FFFFFF"/>
                </a:solidFill>
                <a:latin typeface="Arimo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Arimo"/>
              </a:rPr>
              <a:t>вчителька</a:t>
            </a:r>
            <a:r>
              <a:rPr lang="en-US" sz="2799" dirty="0">
                <a:solidFill>
                  <a:srgbClr val="FFFFFF"/>
                </a:solidFill>
                <a:latin typeface="Arimo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Arimo"/>
              </a:rPr>
              <a:t>біології</a:t>
            </a:r>
            <a:r>
              <a:rPr lang="en-US" sz="2799" dirty="0">
                <a:solidFill>
                  <a:srgbClr val="FFFFFF"/>
                </a:solidFill>
                <a:latin typeface="Arimo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Arimo"/>
              </a:rPr>
              <a:t>Академічного</a:t>
            </a:r>
            <a:r>
              <a:rPr lang="en-US" sz="2799" dirty="0">
                <a:solidFill>
                  <a:srgbClr val="FFFFFF"/>
                </a:solidFill>
                <a:latin typeface="Arimo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Arimo"/>
              </a:rPr>
              <a:t>ліцею</a:t>
            </a:r>
            <a:r>
              <a:rPr lang="en-US" sz="2799" dirty="0">
                <a:solidFill>
                  <a:srgbClr val="FFFFFF"/>
                </a:solidFill>
                <a:latin typeface="Arimo"/>
              </a:rPr>
              <a:t> N4, </a:t>
            </a:r>
            <a:r>
              <a:rPr lang="en-US" sz="2799" dirty="0" err="1">
                <a:solidFill>
                  <a:srgbClr val="FFFFFF"/>
                </a:solidFill>
                <a:latin typeface="Arimo"/>
              </a:rPr>
              <a:t>Обухівської</a:t>
            </a:r>
            <a:r>
              <a:rPr lang="en-US" sz="2799" dirty="0">
                <a:solidFill>
                  <a:srgbClr val="FFFFFF"/>
                </a:solidFill>
                <a:latin typeface="Arimo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Arimo"/>
              </a:rPr>
              <a:t>міської</a:t>
            </a:r>
            <a:r>
              <a:rPr lang="en-US" sz="2799" dirty="0">
                <a:solidFill>
                  <a:srgbClr val="FFFFFF"/>
                </a:solidFill>
                <a:latin typeface="Arimo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Arimo"/>
              </a:rPr>
              <a:t>ради</a:t>
            </a:r>
            <a:r>
              <a:rPr lang="en-US" sz="2799" dirty="0">
                <a:solidFill>
                  <a:srgbClr val="FFFFFF"/>
                </a:solidFill>
                <a:latin typeface="Arimo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Arimo"/>
              </a:rPr>
              <a:t>Київської</a:t>
            </a:r>
            <a:r>
              <a:rPr lang="en-US" sz="2799" dirty="0">
                <a:solidFill>
                  <a:srgbClr val="FFFFFF"/>
                </a:solidFill>
                <a:latin typeface="Arimo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Arimo"/>
              </a:rPr>
              <a:t>області</a:t>
            </a:r>
            <a:endParaRPr lang="en-US" sz="2799" dirty="0">
              <a:solidFill>
                <a:srgbClr val="FFFFFF"/>
              </a:solidFill>
              <a:latin typeface="Arimo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236195" y="0"/>
            <a:ext cx="9886853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218" dirty="0">
                <a:solidFill>
                  <a:srgbClr val="FFFFFF"/>
                </a:solidFill>
                <a:latin typeface="Arimo Bold"/>
              </a:rPr>
              <a:t>КИЇВСЬКЕ ОБЛАСНЕ ТЕРИТОРІАЛЬНЕ ВІДДІЛЕННЯ МАН УКРАЇНИ </a:t>
            </a:r>
            <a:endParaRPr lang="uk-UA" sz="2218" dirty="0" smtClean="0">
              <a:solidFill>
                <a:srgbClr val="FFFFFF"/>
              </a:solidFill>
              <a:latin typeface="Arimo Bold"/>
            </a:endParaRPr>
          </a:p>
          <a:p>
            <a:pPr algn="ctr">
              <a:lnSpc>
                <a:spcPts val="3105"/>
              </a:lnSpc>
            </a:pPr>
            <a:r>
              <a:rPr lang="en-US" sz="2218" dirty="0" smtClean="0">
                <a:solidFill>
                  <a:srgbClr val="FFFFFF"/>
                </a:solidFill>
                <a:latin typeface="Arimo Bold"/>
              </a:rPr>
              <a:t>ВСЕУКРАЇНСЬКИЙ </a:t>
            </a:r>
            <a:r>
              <a:rPr lang="en-US" sz="2218" dirty="0">
                <a:solidFill>
                  <a:srgbClr val="FFFFFF"/>
                </a:solidFill>
                <a:latin typeface="Arimo Bold"/>
              </a:rPr>
              <a:t>ІНТЕРАКТИВНИЙ КОНКУРС «МАН-ЮНІОР ДОСЛІДНИК»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57665" y="3126091"/>
            <a:ext cx="19203330" cy="3927434"/>
            <a:chOff x="0" y="0"/>
            <a:chExt cx="5057667" cy="10343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7667" cy="1034386"/>
            </a:xfrm>
            <a:custGeom>
              <a:avLst/>
              <a:gdLst/>
              <a:ahLst/>
              <a:cxnLst/>
              <a:rect l="l" t="t" r="r" b="b"/>
              <a:pathLst>
                <a:path w="5057667" h="1034386">
                  <a:moveTo>
                    <a:pt x="0" y="0"/>
                  </a:moveTo>
                  <a:lnTo>
                    <a:pt x="5057667" y="0"/>
                  </a:lnTo>
                  <a:lnTo>
                    <a:pt x="5057667" y="1034386"/>
                  </a:lnTo>
                  <a:lnTo>
                    <a:pt x="0" y="1034386"/>
                  </a:lnTo>
                  <a:close/>
                </a:path>
              </a:pathLst>
            </a:custGeom>
            <a:solidFill>
              <a:srgbClr val="284A0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057667" cy="10820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449272" y="84656"/>
            <a:ext cx="10010304" cy="1001030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84A0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737568" y="372952"/>
            <a:ext cx="9433712" cy="943371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601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144000" y="786102"/>
            <a:ext cx="8607446" cy="8607411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6666" r="-16666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240296" y="3701929"/>
            <a:ext cx="8751304" cy="2239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99"/>
              </a:lnSpc>
            </a:pPr>
            <a:r>
              <a:rPr lang="en-US" sz="6000" dirty="0" err="1" smtClean="0">
                <a:solidFill>
                  <a:srgbClr val="FFFFFF"/>
                </a:solidFill>
                <a:latin typeface="Bobby Jones"/>
              </a:rPr>
              <a:t>Результати</a:t>
            </a:r>
            <a:r>
              <a:rPr lang="uk-UA" sz="6000" dirty="0" smtClean="0">
                <a:solidFill>
                  <a:srgbClr val="FFFFFF"/>
                </a:solidFill>
                <a:latin typeface="Bobby Jones"/>
              </a:rPr>
              <a:t> другого</a:t>
            </a:r>
            <a:r>
              <a:rPr lang="en-US" sz="6000" dirty="0" smtClean="0">
                <a:solidFill>
                  <a:srgbClr val="FFFFFF"/>
                </a:solidFill>
                <a:latin typeface="Bobby Jones"/>
              </a:rPr>
              <a:t> </a:t>
            </a:r>
            <a:endParaRPr lang="en-US" sz="6000" dirty="0">
              <a:solidFill>
                <a:srgbClr val="FFFFFF"/>
              </a:solidFill>
              <a:latin typeface="Bobby Jones"/>
            </a:endParaRPr>
          </a:p>
          <a:p>
            <a:pPr algn="ctr">
              <a:lnSpc>
                <a:spcPts val="9199"/>
              </a:lnSpc>
            </a:pPr>
            <a:r>
              <a:rPr lang="en-US" sz="6000" dirty="0" err="1" smtClean="0">
                <a:solidFill>
                  <a:srgbClr val="FFFFFF"/>
                </a:solidFill>
                <a:latin typeface="Bobby Jones"/>
              </a:rPr>
              <a:t>дослідження</a:t>
            </a:r>
            <a:r>
              <a:rPr lang="en-US" sz="6000" dirty="0" smtClean="0">
                <a:solidFill>
                  <a:srgbClr val="FFFFFF"/>
                </a:solidFill>
                <a:latin typeface="Bobby Jones"/>
              </a:rPr>
              <a:t> </a:t>
            </a:r>
            <a:endParaRPr lang="en-US" sz="6000" dirty="0">
              <a:solidFill>
                <a:srgbClr val="FFFFFF"/>
              </a:solidFill>
              <a:latin typeface="Bobby Jon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601272" y="942975"/>
            <a:ext cx="10350766" cy="350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6" lvl="1" indent="-431803">
              <a:lnSpc>
                <a:spcPts val="5600"/>
              </a:lnSpc>
              <a:buFont typeface="Arial"/>
              <a:buChar char="•"/>
            </a:pPr>
            <a:r>
              <a:rPr lang="en-US" sz="4000" dirty="0">
                <a:solidFill>
                  <a:srgbClr val="284A0B"/>
                </a:solidFill>
                <a:latin typeface="Livvic"/>
              </a:rPr>
              <a:t>У </a:t>
            </a:r>
            <a:r>
              <a:rPr lang="en-US" sz="4000" dirty="0" err="1">
                <a:solidFill>
                  <a:srgbClr val="284A0B"/>
                </a:solidFill>
                <a:latin typeface="Livvic"/>
              </a:rPr>
              <a:t>баночці</a:t>
            </a:r>
            <a:r>
              <a:rPr lang="en-US" sz="4000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4000" dirty="0" err="1">
                <a:solidFill>
                  <a:srgbClr val="284A0B"/>
                </a:solidFill>
                <a:latin typeface="Livvic"/>
              </a:rPr>
              <a:t>із</a:t>
            </a:r>
            <a:r>
              <a:rPr lang="en-US" sz="4000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4000" dirty="0" err="1">
                <a:solidFill>
                  <a:srgbClr val="284A0B"/>
                </a:solidFill>
                <a:latin typeface="Livvic"/>
              </a:rPr>
              <a:t>свіжими</a:t>
            </a:r>
            <a:r>
              <a:rPr lang="en-US" sz="4000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4000" dirty="0" err="1">
                <a:solidFill>
                  <a:srgbClr val="284A0B"/>
                </a:solidFill>
                <a:latin typeface="Livvic"/>
              </a:rPr>
              <a:t>огірками</a:t>
            </a:r>
            <a:r>
              <a:rPr lang="en-US" sz="4000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4000" dirty="0" err="1">
                <a:solidFill>
                  <a:srgbClr val="284A0B"/>
                </a:solidFill>
                <a:latin typeface="Livvic"/>
              </a:rPr>
              <a:t>комахи</a:t>
            </a:r>
            <a:r>
              <a:rPr lang="en-US" sz="4000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4000" dirty="0" err="1">
                <a:solidFill>
                  <a:srgbClr val="284A0B"/>
                </a:solidFill>
                <a:latin typeface="Livvic"/>
              </a:rPr>
              <a:t>знову</a:t>
            </a:r>
            <a:r>
              <a:rPr lang="en-US" sz="4000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4000" dirty="0" err="1">
                <a:solidFill>
                  <a:srgbClr val="284A0B"/>
                </a:solidFill>
                <a:latin typeface="Livvic"/>
              </a:rPr>
              <a:t>загинули</a:t>
            </a:r>
            <a:r>
              <a:rPr lang="en-US" sz="4000" dirty="0">
                <a:solidFill>
                  <a:srgbClr val="284A0B"/>
                </a:solidFill>
                <a:latin typeface="Livvic"/>
              </a:rPr>
              <a:t>. </a:t>
            </a:r>
            <a:r>
              <a:rPr lang="en-US" sz="4000" dirty="0" err="1">
                <a:solidFill>
                  <a:srgbClr val="284A0B"/>
                </a:solidFill>
                <a:latin typeface="Livvic"/>
              </a:rPr>
              <a:t>Огірок</a:t>
            </a:r>
            <a:r>
              <a:rPr lang="en-US" sz="4000" dirty="0">
                <a:solidFill>
                  <a:srgbClr val="284A0B"/>
                </a:solidFill>
                <a:latin typeface="Livvic"/>
              </a:rPr>
              <a:t>  </a:t>
            </a:r>
            <a:r>
              <a:rPr lang="en-US" sz="4000" dirty="0" err="1">
                <a:solidFill>
                  <a:srgbClr val="284A0B"/>
                </a:solidFill>
                <a:latin typeface="Livvic"/>
              </a:rPr>
              <a:t>перетворився</a:t>
            </a:r>
            <a:r>
              <a:rPr lang="en-US" sz="4000" dirty="0">
                <a:solidFill>
                  <a:srgbClr val="284A0B"/>
                </a:solidFill>
                <a:latin typeface="Livvic"/>
              </a:rPr>
              <a:t> у </a:t>
            </a:r>
            <a:r>
              <a:rPr lang="en-US" sz="4000" dirty="0" err="1">
                <a:solidFill>
                  <a:srgbClr val="284A0B"/>
                </a:solidFill>
                <a:latin typeface="Livvic"/>
              </a:rPr>
              <a:t>рідку</a:t>
            </a:r>
            <a:r>
              <a:rPr lang="en-US" sz="4000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4000" dirty="0" err="1">
                <a:solidFill>
                  <a:srgbClr val="284A0B"/>
                </a:solidFill>
                <a:latin typeface="Livvic"/>
              </a:rPr>
              <a:t>суміш</a:t>
            </a:r>
            <a:r>
              <a:rPr lang="en-US" sz="4000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4000" dirty="0" err="1">
                <a:solidFill>
                  <a:srgbClr val="284A0B"/>
                </a:solidFill>
                <a:latin typeface="Livvic"/>
              </a:rPr>
              <a:t>із</a:t>
            </a:r>
            <a:r>
              <a:rPr lang="en-US" sz="4000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4000" dirty="0" err="1">
                <a:solidFill>
                  <a:srgbClr val="284A0B"/>
                </a:solidFill>
                <a:latin typeface="Livvic"/>
              </a:rPr>
              <a:t>огидним</a:t>
            </a:r>
            <a:r>
              <a:rPr lang="en-US" sz="4000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4000" dirty="0" err="1">
                <a:solidFill>
                  <a:srgbClr val="284A0B"/>
                </a:solidFill>
                <a:latin typeface="Livvic"/>
              </a:rPr>
              <a:t>запахом</a:t>
            </a:r>
            <a:r>
              <a:rPr lang="en-US" sz="4000" dirty="0">
                <a:solidFill>
                  <a:srgbClr val="284A0B"/>
                </a:solidFill>
                <a:latin typeface="Livvic"/>
              </a:rPr>
              <a:t>, </a:t>
            </a:r>
            <a:r>
              <a:rPr lang="en-US" sz="4000" dirty="0" err="1">
                <a:solidFill>
                  <a:srgbClr val="284A0B"/>
                </a:solidFill>
                <a:latin typeface="Livvic"/>
              </a:rPr>
              <a:t>що</a:t>
            </a:r>
            <a:r>
              <a:rPr lang="en-US" sz="4000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4000" dirty="0" err="1">
                <a:solidFill>
                  <a:srgbClr val="284A0B"/>
                </a:solidFill>
                <a:latin typeface="Livvic"/>
              </a:rPr>
              <a:t>нетипово</a:t>
            </a:r>
            <a:r>
              <a:rPr lang="en-US" sz="4000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4000" dirty="0" err="1">
                <a:solidFill>
                  <a:srgbClr val="284A0B"/>
                </a:solidFill>
                <a:latin typeface="Livvic"/>
              </a:rPr>
              <a:t>для</a:t>
            </a:r>
            <a:r>
              <a:rPr lang="en-US" sz="4000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4000" dirty="0" err="1">
                <a:solidFill>
                  <a:srgbClr val="284A0B"/>
                </a:solidFill>
                <a:latin typeface="Livvic"/>
              </a:rPr>
              <a:t>перегнивання</a:t>
            </a:r>
            <a:r>
              <a:rPr lang="en-US" sz="4000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4000" dirty="0" err="1">
                <a:solidFill>
                  <a:srgbClr val="284A0B"/>
                </a:solidFill>
                <a:latin typeface="Livvic"/>
              </a:rPr>
              <a:t>цього</a:t>
            </a:r>
            <a:r>
              <a:rPr lang="en-US" sz="4000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4000" dirty="0" err="1">
                <a:solidFill>
                  <a:srgbClr val="284A0B"/>
                </a:solidFill>
                <a:latin typeface="Livvic"/>
              </a:rPr>
              <a:t>овоча</a:t>
            </a:r>
            <a:r>
              <a:rPr lang="en-US" sz="4000" dirty="0">
                <a:solidFill>
                  <a:srgbClr val="284A0B"/>
                </a:solidFill>
                <a:latin typeface="Livvic"/>
              </a:rPr>
              <a:t>. </a:t>
            </a:r>
            <a:r>
              <a:rPr lang="en-US" sz="4000" dirty="0" err="1">
                <a:solidFill>
                  <a:srgbClr val="284A0B"/>
                </a:solidFill>
                <a:latin typeface="Livvic"/>
              </a:rPr>
              <a:t>Отже</a:t>
            </a:r>
            <a:r>
              <a:rPr lang="en-US" sz="4000" dirty="0">
                <a:solidFill>
                  <a:srgbClr val="284A0B"/>
                </a:solidFill>
                <a:latin typeface="Livvic"/>
              </a:rPr>
              <a:t>, </a:t>
            </a:r>
            <a:r>
              <a:rPr lang="en-US" sz="4000" dirty="0" err="1">
                <a:solidFill>
                  <a:srgbClr val="284A0B"/>
                </a:solidFill>
                <a:latin typeface="Livvic"/>
              </a:rPr>
              <a:t>якість</a:t>
            </a:r>
            <a:r>
              <a:rPr lang="en-US" sz="4000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4000" dirty="0" err="1">
                <a:solidFill>
                  <a:srgbClr val="284A0B"/>
                </a:solidFill>
                <a:latin typeface="Livvic"/>
              </a:rPr>
              <a:t>огірків</a:t>
            </a:r>
            <a:r>
              <a:rPr lang="en-US" sz="4000" dirty="0">
                <a:solidFill>
                  <a:srgbClr val="284A0B"/>
                </a:solidFill>
                <a:latin typeface="Livvic"/>
              </a:rPr>
              <a:t> є </a:t>
            </a:r>
            <a:r>
              <a:rPr lang="en-US" sz="4000" dirty="0" err="1" smtClean="0">
                <a:solidFill>
                  <a:srgbClr val="284A0B"/>
                </a:solidFill>
                <a:latin typeface="Livvic"/>
              </a:rPr>
              <a:t>сумнівно</a:t>
            </a:r>
            <a:r>
              <a:rPr lang="uk-UA" sz="4000" dirty="0" smtClean="0">
                <a:solidFill>
                  <a:srgbClr val="284A0B"/>
                </a:solidFill>
                <a:latin typeface="Livvic"/>
              </a:rPr>
              <a:t>ю</a:t>
            </a:r>
            <a:r>
              <a:rPr lang="en-US" sz="4000" dirty="0" smtClean="0">
                <a:solidFill>
                  <a:srgbClr val="284A0B"/>
                </a:solidFill>
                <a:latin typeface="Livvic"/>
              </a:rPr>
              <a:t>.</a:t>
            </a:r>
            <a:endParaRPr lang="en-US" sz="4000" dirty="0">
              <a:solidFill>
                <a:srgbClr val="284A0B"/>
              </a:solidFill>
              <a:latin typeface="Livvic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05632" y="4576072"/>
            <a:ext cx="9909515" cy="4308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284A0B"/>
                </a:solidFill>
                <a:latin typeface="Livvic"/>
              </a:rPr>
              <a:t>У </a:t>
            </a:r>
            <a:r>
              <a:rPr lang="en-US" sz="3999" dirty="0" err="1">
                <a:solidFill>
                  <a:srgbClr val="284A0B"/>
                </a:solidFill>
                <a:latin typeface="Livvic"/>
              </a:rPr>
              <a:t>баночці</a:t>
            </a:r>
            <a:r>
              <a:rPr lang="en-US" sz="3999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3999" dirty="0" err="1">
                <a:solidFill>
                  <a:srgbClr val="284A0B"/>
                </a:solidFill>
                <a:latin typeface="Livvic"/>
              </a:rPr>
              <a:t>із</a:t>
            </a:r>
            <a:r>
              <a:rPr lang="en-US" sz="3999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3999" dirty="0" err="1">
                <a:solidFill>
                  <a:srgbClr val="284A0B"/>
                </a:solidFill>
                <a:latin typeface="Livvic"/>
              </a:rPr>
              <a:t>цукрозамінником</a:t>
            </a:r>
            <a:r>
              <a:rPr lang="en-US" sz="3999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3999" dirty="0" err="1">
                <a:solidFill>
                  <a:srgbClr val="284A0B"/>
                </a:solidFill>
                <a:latin typeface="Livvic"/>
              </a:rPr>
              <a:t>комахи</a:t>
            </a:r>
            <a:r>
              <a:rPr lang="en-US" sz="3999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3999" dirty="0" err="1">
                <a:solidFill>
                  <a:srgbClr val="284A0B"/>
                </a:solidFill>
                <a:latin typeface="Livvic"/>
              </a:rPr>
              <a:t>відклали</a:t>
            </a:r>
            <a:r>
              <a:rPr lang="en-US" sz="3999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3999" dirty="0" err="1">
                <a:solidFill>
                  <a:srgbClr val="284A0B"/>
                </a:solidFill>
                <a:latin typeface="Livvic"/>
              </a:rPr>
              <a:t>невелику</a:t>
            </a:r>
            <a:r>
              <a:rPr lang="en-US" sz="3999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3999" dirty="0" err="1">
                <a:solidFill>
                  <a:srgbClr val="284A0B"/>
                </a:solidFill>
                <a:latin typeface="Livvic"/>
              </a:rPr>
              <a:t>кількість</a:t>
            </a:r>
            <a:r>
              <a:rPr lang="en-US" sz="3999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3999" dirty="0" err="1">
                <a:solidFill>
                  <a:srgbClr val="284A0B"/>
                </a:solidFill>
                <a:latin typeface="Livvic"/>
              </a:rPr>
              <a:t>яєць</a:t>
            </a:r>
            <a:r>
              <a:rPr lang="en-US" sz="3999" dirty="0">
                <a:solidFill>
                  <a:srgbClr val="284A0B"/>
                </a:solidFill>
                <a:latin typeface="Livvic"/>
              </a:rPr>
              <a:t>, </a:t>
            </a:r>
            <a:r>
              <a:rPr lang="en-US" sz="3999" dirty="0" err="1">
                <a:solidFill>
                  <a:srgbClr val="284A0B"/>
                </a:solidFill>
                <a:latin typeface="Livvic"/>
              </a:rPr>
              <a:t>але</a:t>
            </a:r>
            <a:r>
              <a:rPr lang="en-US" sz="3999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3999" dirty="0" err="1">
                <a:solidFill>
                  <a:srgbClr val="284A0B"/>
                </a:solidFill>
                <a:latin typeface="Livvic"/>
              </a:rPr>
              <a:t>лялечки</a:t>
            </a:r>
            <a:r>
              <a:rPr lang="en-US" sz="3999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3999" dirty="0" err="1">
                <a:solidFill>
                  <a:srgbClr val="284A0B"/>
                </a:solidFill>
                <a:latin typeface="Livvic"/>
              </a:rPr>
              <a:t>не</a:t>
            </a:r>
            <a:r>
              <a:rPr lang="en-US" sz="3999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3999" dirty="0" err="1">
                <a:solidFill>
                  <a:srgbClr val="284A0B"/>
                </a:solidFill>
                <a:latin typeface="Livvic"/>
              </a:rPr>
              <a:t>утворилися</a:t>
            </a:r>
            <a:r>
              <a:rPr lang="en-US" sz="3999" dirty="0">
                <a:solidFill>
                  <a:srgbClr val="284A0B"/>
                </a:solidFill>
                <a:latin typeface="Livvic"/>
              </a:rPr>
              <a:t> і </a:t>
            </a:r>
            <a:r>
              <a:rPr lang="en-US" sz="3999" dirty="0" err="1">
                <a:solidFill>
                  <a:srgbClr val="284A0B"/>
                </a:solidFill>
                <a:latin typeface="Livvic"/>
              </a:rPr>
              <a:t>нові</a:t>
            </a:r>
            <a:r>
              <a:rPr lang="en-US" sz="3999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3999" dirty="0" err="1">
                <a:solidFill>
                  <a:srgbClr val="284A0B"/>
                </a:solidFill>
                <a:latin typeface="Livvic"/>
              </a:rPr>
              <a:t>особини</a:t>
            </a:r>
            <a:r>
              <a:rPr lang="en-US" sz="3999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3999" dirty="0" err="1">
                <a:solidFill>
                  <a:srgbClr val="284A0B"/>
                </a:solidFill>
                <a:latin typeface="Livvic"/>
              </a:rPr>
              <a:t>не</a:t>
            </a:r>
            <a:r>
              <a:rPr lang="en-US" sz="3999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3999" dirty="0" err="1">
                <a:solidFill>
                  <a:srgbClr val="284A0B"/>
                </a:solidFill>
                <a:latin typeface="Livvic"/>
              </a:rPr>
              <a:t>з’явилися</a:t>
            </a:r>
            <a:r>
              <a:rPr lang="en-US" sz="3999" dirty="0">
                <a:solidFill>
                  <a:srgbClr val="284A0B"/>
                </a:solidFill>
                <a:latin typeface="Livvic"/>
              </a:rPr>
              <a:t>.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284A0B"/>
                </a:solidFill>
                <a:latin typeface="Livvic"/>
              </a:rPr>
              <a:t>У </a:t>
            </a:r>
            <a:r>
              <a:rPr lang="en-US" sz="3999" dirty="0" err="1">
                <a:solidFill>
                  <a:srgbClr val="284A0B"/>
                </a:solidFill>
                <a:latin typeface="Livvic"/>
              </a:rPr>
              <a:t>баночці</a:t>
            </a:r>
            <a:r>
              <a:rPr lang="en-US" sz="3999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3999" dirty="0" err="1">
                <a:solidFill>
                  <a:srgbClr val="284A0B"/>
                </a:solidFill>
                <a:latin typeface="Livvic"/>
              </a:rPr>
              <a:t>із</a:t>
            </a:r>
            <a:r>
              <a:rPr lang="en-US" sz="3999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3999" dirty="0" err="1">
                <a:solidFill>
                  <a:srgbClr val="284A0B"/>
                </a:solidFill>
                <a:latin typeface="Livvic"/>
              </a:rPr>
              <a:t>контролем</a:t>
            </a:r>
            <a:r>
              <a:rPr lang="en-US" sz="3999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3999" dirty="0" err="1">
                <a:solidFill>
                  <a:srgbClr val="284A0B"/>
                </a:solidFill>
                <a:latin typeface="Livvic"/>
              </a:rPr>
              <a:t>комахи</a:t>
            </a:r>
            <a:r>
              <a:rPr lang="en-US" sz="3999" dirty="0">
                <a:solidFill>
                  <a:srgbClr val="284A0B"/>
                </a:solidFill>
                <a:latin typeface="Livvic"/>
              </a:rPr>
              <a:t> </a:t>
            </a:r>
            <a:r>
              <a:rPr lang="uk-UA" sz="3999" dirty="0" smtClean="0">
                <a:solidFill>
                  <a:srgbClr val="284A0B"/>
                </a:solidFill>
                <a:latin typeface="Livvic"/>
              </a:rPr>
              <a:t>активно розмножувалися.</a:t>
            </a:r>
            <a:endParaRPr lang="en-US" sz="3999" dirty="0">
              <a:solidFill>
                <a:srgbClr val="284A0B"/>
              </a:solidFill>
              <a:latin typeface="Livvic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486" y="1186217"/>
            <a:ext cx="7771432" cy="770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8" b="-1810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457665" y="2829442"/>
            <a:ext cx="19203330" cy="4628115"/>
            <a:chOff x="0" y="0"/>
            <a:chExt cx="5057667" cy="12189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57667" cy="1218928"/>
            </a:xfrm>
            <a:custGeom>
              <a:avLst/>
              <a:gdLst/>
              <a:ahLst/>
              <a:cxnLst/>
              <a:rect l="l" t="t" r="r" b="b"/>
              <a:pathLst>
                <a:path w="5057667" h="1218928">
                  <a:moveTo>
                    <a:pt x="0" y="0"/>
                  </a:moveTo>
                  <a:lnTo>
                    <a:pt x="5057667" y="0"/>
                  </a:lnTo>
                  <a:lnTo>
                    <a:pt x="5057667" y="1218928"/>
                  </a:lnTo>
                  <a:lnTo>
                    <a:pt x="0" y="1218928"/>
                  </a:lnTo>
                  <a:close/>
                </a:path>
              </a:pathLst>
            </a:custGeom>
            <a:solidFill>
              <a:srgbClr val="284A0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057667" cy="12665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735361" y="276696"/>
            <a:ext cx="10010304" cy="10010304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84A0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023657" y="564992"/>
            <a:ext cx="9433712" cy="943371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601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36790" y="1028700"/>
            <a:ext cx="8607446" cy="8607411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16666" b="-16666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-365569" y="4489768"/>
            <a:ext cx="9802360" cy="1526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54"/>
              </a:lnSpc>
            </a:pPr>
            <a:r>
              <a:rPr lang="en-US" sz="11499">
                <a:solidFill>
                  <a:srgbClr val="FFFFFF"/>
                </a:solidFill>
                <a:latin typeface="Bobby Jones"/>
              </a:rPr>
              <a:t>ВИСНОВКИ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7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77800" y="0"/>
            <a:ext cx="5663682" cy="12384738"/>
            <a:chOff x="0" y="0"/>
            <a:chExt cx="4996514" cy="9525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96514" cy="9525000"/>
            </a:xfrm>
            <a:custGeom>
              <a:avLst/>
              <a:gdLst/>
              <a:ahLst/>
              <a:cxnLst/>
              <a:rect l="l" t="t" r="r" b="b"/>
              <a:pathLst>
                <a:path w="4996514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169881" y="0"/>
                    <a:pt x="379735" y="0"/>
                  </a:cubicBezTo>
                  <a:lnTo>
                    <a:pt x="4616779" y="0"/>
                  </a:lnTo>
                  <a:cubicBezTo>
                    <a:pt x="4826632" y="0"/>
                    <a:pt x="4996514" y="217170"/>
                    <a:pt x="4996514" y="482600"/>
                  </a:cubicBezTo>
                  <a:lnTo>
                    <a:pt x="4996514" y="9042400"/>
                  </a:lnTo>
                  <a:cubicBezTo>
                    <a:pt x="4996514" y="9309100"/>
                    <a:pt x="4826632" y="9525000"/>
                    <a:pt x="4616779" y="9525000"/>
                  </a:cubicBezTo>
                  <a:lnTo>
                    <a:pt x="379735" y="9525000"/>
                  </a:lnTo>
                  <a:cubicBezTo>
                    <a:pt x="170881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21487" r="-21487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0" y="407625"/>
            <a:ext cx="11432664" cy="3911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9964" lvl="1" indent="-474982">
              <a:lnSpc>
                <a:spcPts val="6160"/>
              </a:lnSpc>
              <a:buFont typeface="Arial"/>
              <a:buChar char="•"/>
            </a:pPr>
            <a:r>
              <a:rPr lang="ru-RU" sz="4400" dirty="0" err="1">
                <a:solidFill>
                  <a:srgbClr val="FFFFFF"/>
                </a:solidFill>
                <a:latin typeface="Livvic"/>
              </a:rPr>
              <a:t>Отже</a:t>
            </a:r>
            <a:r>
              <a:rPr lang="ru-RU" sz="4400" dirty="0">
                <a:solidFill>
                  <a:srgbClr val="FFFFFF"/>
                </a:solidFill>
                <a:latin typeface="Livvic"/>
              </a:rPr>
              <a:t>, </a:t>
            </a:r>
            <a:r>
              <a:rPr lang="ru-RU" sz="4400" dirty="0" err="1">
                <a:solidFill>
                  <a:srgbClr val="FFFFFF"/>
                </a:solidFill>
                <a:latin typeface="Livvic"/>
              </a:rPr>
              <a:t>наші</a:t>
            </a:r>
            <a:r>
              <a:rPr lang="ru-RU" sz="4400" dirty="0">
                <a:solidFill>
                  <a:srgbClr val="FFFFFF"/>
                </a:solidFill>
                <a:latin typeface="Livvic"/>
              </a:rPr>
              <a:t> </a:t>
            </a:r>
            <a:r>
              <a:rPr lang="ru-RU" sz="4400" dirty="0" err="1">
                <a:solidFill>
                  <a:srgbClr val="FFFFFF"/>
                </a:solidFill>
                <a:latin typeface="Livvic"/>
              </a:rPr>
              <a:t>дослідження</a:t>
            </a:r>
            <a:r>
              <a:rPr lang="ru-RU" sz="4400" dirty="0">
                <a:solidFill>
                  <a:srgbClr val="FFFFFF"/>
                </a:solidFill>
                <a:latin typeface="Livvic"/>
              </a:rPr>
              <a:t> показали, </a:t>
            </a:r>
            <a:r>
              <a:rPr lang="ru-RU" sz="4400" dirty="0" err="1">
                <a:solidFill>
                  <a:srgbClr val="FFFFFF"/>
                </a:solidFill>
                <a:latin typeface="Livvic"/>
              </a:rPr>
              <a:t>що</a:t>
            </a:r>
            <a:r>
              <a:rPr lang="ru-RU" sz="4400" dirty="0">
                <a:solidFill>
                  <a:srgbClr val="FFFFFF"/>
                </a:solidFill>
                <a:latin typeface="Livvic"/>
              </a:rPr>
              <a:t> </a:t>
            </a:r>
            <a:r>
              <a:rPr lang="ru-RU" sz="4400" dirty="0" smtClean="0">
                <a:solidFill>
                  <a:srgbClr val="FFFFFF"/>
                </a:solidFill>
                <a:latin typeface="Livvic"/>
              </a:rPr>
              <a:t>:</a:t>
            </a:r>
          </a:p>
          <a:p>
            <a:pPr marL="949964" lvl="1" indent="-474982">
              <a:lnSpc>
                <a:spcPts val="6160"/>
              </a:lnSpc>
              <a:buFont typeface="Arial"/>
              <a:buChar char="•"/>
            </a:pPr>
            <a:endParaRPr lang="uk-UA" sz="4400" dirty="0" smtClean="0">
              <a:solidFill>
                <a:srgbClr val="FFFFFF"/>
              </a:solidFill>
              <a:latin typeface="Livvic"/>
            </a:endParaRPr>
          </a:p>
          <a:p>
            <a:pPr marL="949964" lvl="1" indent="-474982">
              <a:lnSpc>
                <a:spcPts val="6160"/>
              </a:lnSpc>
              <a:buFont typeface="Arial"/>
              <a:buChar char="•"/>
            </a:pPr>
            <a:r>
              <a:rPr lang="en-US" sz="4400" dirty="0" smtClean="0">
                <a:solidFill>
                  <a:srgbClr val="FFFFFF"/>
                </a:solidFill>
                <a:latin typeface="Livvic"/>
              </a:rPr>
              <a:t>В </a:t>
            </a:r>
            <a:r>
              <a:rPr lang="en-US" sz="4400" dirty="0" err="1">
                <a:solidFill>
                  <a:srgbClr val="FFFFFF"/>
                </a:solidFill>
                <a:latin typeface="Livvic"/>
              </a:rPr>
              <a:t>овочах</a:t>
            </a:r>
            <a:r>
              <a:rPr lang="en-US" sz="4400" dirty="0">
                <a:solidFill>
                  <a:srgbClr val="FFFFFF"/>
                </a:solidFill>
                <a:latin typeface="Livvic"/>
              </a:rPr>
              <a:t>, </a:t>
            </a:r>
            <a:r>
              <a:rPr lang="en-US" sz="4400" dirty="0" err="1">
                <a:solidFill>
                  <a:srgbClr val="FFFFFF"/>
                </a:solidFill>
                <a:latin typeface="Livvic"/>
              </a:rPr>
              <a:t>вирощених</a:t>
            </a:r>
            <a:r>
              <a:rPr lang="en-US" sz="4400" dirty="0">
                <a:solidFill>
                  <a:srgbClr val="FFFFFF"/>
                </a:solidFill>
                <a:latin typeface="Livvic"/>
              </a:rPr>
              <a:t> у </a:t>
            </a:r>
            <a:r>
              <a:rPr lang="en-US" sz="4400" dirty="0" err="1">
                <a:solidFill>
                  <a:srgbClr val="FFFFFF"/>
                </a:solidFill>
                <a:latin typeface="Livvic"/>
              </a:rPr>
              <a:t>теплицях</a:t>
            </a:r>
            <a:r>
              <a:rPr lang="en-US" sz="4400" dirty="0">
                <a:solidFill>
                  <a:srgbClr val="FFFFFF"/>
                </a:solidFill>
                <a:latin typeface="Livvic"/>
              </a:rPr>
              <a:t>, </a:t>
            </a:r>
            <a:r>
              <a:rPr lang="en-US" sz="4400" dirty="0" err="1">
                <a:solidFill>
                  <a:srgbClr val="FFFFFF"/>
                </a:solidFill>
                <a:latin typeface="Livvic"/>
              </a:rPr>
              <a:t>містяться</a:t>
            </a:r>
            <a:r>
              <a:rPr lang="en-US" sz="4400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Livvic"/>
              </a:rPr>
              <a:t>шкідливі</a:t>
            </a:r>
            <a:r>
              <a:rPr lang="en-US" sz="4400" dirty="0">
                <a:solidFill>
                  <a:srgbClr val="FFFFFF"/>
                </a:solidFill>
                <a:latin typeface="Livvic"/>
              </a:rPr>
              <a:t>  </a:t>
            </a:r>
            <a:r>
              <a:rPr lang="en-US" sz="4400" dirty="0" err="1">
                <a:solidFill>
                  <a:srgbClr val="FFFFFF"/>
                </a:solidFill>
                <a:latin typeface="Livvic"/>
              </a:rPr>
              <a:t>для</a:t>
            </a:r>
            <a:r>
              <a:rPr lang="en-US" sz="4400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Livvic"/>
              </a:rPr>
              <a:t>життєдіяльності</a:t>
            </a:r>
            <a:r>
              <a:rPr lang="en-US" sz="4400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Livvic"/>
              </a:rPr>
              <a:t>дрозофіл</a:t>
            </a:r>
            <a:r>
              <a:rPr lang="en-US" sz="4400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4400" dirty="0" err="1" smtClean="0">
                <a:solidFill>
                  <a:srgbClr val="FFFFFF"/>
                </a:solidFill>
                <a:latin typeface="Livvic"/>
              </a:rPr>
              <a:t>речовини</a:t>
            </a:r>
            <a:r>
              <a:rPr lang="uk-UA" sz="4400" dirty="0" smtClean="0">
                <a:solidFill>
                  <a:srgbClr val="FFFFFF"/>
                </a:solidFill>
                <a:latin typeface="Livvic"/>
              </a:rPr>
              <a:t>.</a:t>
            </a:r>
            <a:endParaRPr lang="en-US" sz="4400" dirty="0">
              <a:solidFill>
                <a:srgbClr val="FFFFFF"/>
              </a:solidFill>
              <a:latin typeface="Livvic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0" y="3045460"/>
            <a:ext cx="10197691" cy="6360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51821" lvl="1" indent="-475911">
              <a:lnSpc>
                <a:spcPts val="6172"/>
              </a:lnSpc>
              <a:buFont typeface="Arial"/>
              <a:buChar char="•"/>
            </a:pPr>
            <a:endParaRPr lang="uk-UA" sz="4408" dirty="0" smtClean="0">
              <a:solidFill>
                <a:srgbClr val="FFFFFF"/>
              </a:solidFill>
              <a:latin typeface="Livvic"/>
            </a:endParaRPr>
          </a:p>
          <a:p>
            <a:pPr marL="951821" lvl="1" indent="-475911">
              <a:lnSpc>
                <a:spcPts val="6172"/>
              </a:lnSpc>
              <a:buFont typeface="Arial"/>
              <a:buChar char="•"/>
            </a:pPr>
            <a:endParaRPr lang="uk-UA" sz="4408" dirty="0">
              <a:solidFill>
                <a:srgbClr val="FFFFFF"/>
              </a:solidFill>
              <a:latin typeface="Livvic"/>
            </a:endParaRPr>
          </a:p>
          <a:p>
            <a:pPr marL="951821" lvl="1" indent="-475911">
              <a:lnSpc>
                <a:spcPts val="6172"/>
              </a:lnSpc>
              <a:buFont typeface="Arial"/>
              <a:buChar char="•"/>
            </a:pPr>
            <a:r>
              <a:rPr lang="en-US" sz="4408" dirty="0" err="1" smtClean="0">
                <a:solidFill>
                  <a:srgbClr val="FFFFFF"/>
                </a:solidFill>
                <a:latin typeface="Livvic"/>
              </a:rPr>
              <a:t>Цукрозамінник</a:t>
            </a:r>
            <a:r>
              <a:rPr lang="en-US" sz="4408" dirty="0" smtClean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4408" dirty="0" err="1">
                <a:solidFill>
                  <a:srgbClr val="FFFFFF"/>
                </a:solidFill>
                <a:latin typeface="Livvic"/>
              </a:rPr>
              <a:t>сукралоза</a:t>
            </a:r>
            <a:r>
              <a:rPr lang="en-US" sz="4408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4408" dirty="0" err="1">
                <a:solidFill>
                  <a:srgbClr val="FFFFFF"/>
                </a:solidFill>
                <a:latin typeface="Livvic"/>
              </a:rPr>
              <a:t>впливає</a:t>
            </a:r>
            <a:r>
              <a:rPr lang="en-US" sz="4408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4408" dirty="0" err="1">
                <a:solidFill>
                  <a:srgbClr val="FFFFFF"/>
                </a:solidFill>
                <a:latin typeface="Livvic"/>
              </a:rPr>
              <a:t>на</a:t>
            </a:r>
            <a:r>
              <a:rPr lang="en-US" sz="4408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4408" dirty="0" err="1">
                <a:solidFill>
                  <a:srgbClr val="FFFFFF"/>
                </a:solidFill>
                <a:latin typeface="Livvic"/>
              </a:rPr>
              <a:t>різні</a:t>
            </a:r>
            <a:r>
              <a:rPr lang="en-US" sz="4408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4408" dirty="0" err="1">
                <a:solidFill>
                  <a:srgbClr val="FFFFFF"/>
                </a:solidFill>
                <a:latin typeface="Livvic"/>
              </a:rPr>
              <a:t>процеси</a:t>
            </a:r>
            <a:r>
              <a:rPr lang="en-US" sz="4408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4408" dirty="0" err="1">
                <a:solidFill>
                  <a:srgbClr val="FFFFFF"/>
                </a:solidFill>
                <a:latin typeface="Livvic"/>
              </a:rPr>
              <a:t>життєдіяльності</a:t>
            </a:r>
            <a:r>
              <a:rPr lang="en-US" sz="4408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4408" dirty="0" err="1">
                <a:solidFill>
                  <a:srgbClr val="FFFFFF"/>
                </a:solidFill>
                <a:latin typeface="Livvic"/>
              </a:rPr>
              <a:t>комах</a:t>
            </a:r>
            <a:r>
              <a:rPr lang="en-US" sz="4408" dirty="0">
                <a:solidFill>
                  <a:srgbClr val="FFFFFF"/>
                </a:solidFill>
                <a:latin typeface="Livvic"/>
              </a:rPr>
              <a:t>, </a:t>
            </a:r>
            <a:r>
              <a:rPr lang="en-US" sz="4408" dirty="0" err="1">
                <a:solidFill>
                  <a:srgbClr val="FFFFFF"/>
                </a:solidFill>
                <a:latin typeface="Livvic"/>
              </a:rPr>
              <a:t>зокрема</a:t>
            </a:r>
            <a:r>
              <a:rPr lang="en-US" sz="4408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4408" dirty="0" err="1">
                <a:solidFill>
                  <a:srgbClr val="FFFFFF"/>
                </a:solidFill>
                <a:latin typeface="Livvic"/>
              </a:rPr>
              <a:t>на</a:t>
            </a:r>
            <a:r>
              <a:rPr lang="en-US" sz="4408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4408" dirty="0" err="1">
                <a:solidFill>
                  <a:srgbClr val="FFFFFF"/>
                </a:solidFill>
                <a:latin typeface="Livvic"/>
              </a:rPr>
              <a:t>розмноження</a:t>
            </a:r>
            <a:r>
              <a:rPr lang="en-US" sz="4408" dirty="0">
                <a:solidFill>
                  <a:srgbClr val="FFFFFF"/>
                </a:solidFill>
                <a:latin typeface="Livvic"/>
              </a:rPr>
              <a:t>.</a:t>
            </a:r>
          </a:p>
          <a:p>
            <a:pPr marL="951821" lvl="1" indent="-475911">
              <a:lnSpc>
                <a:spcPts val="6172"/>
              </a:lnSpc>
              <a:buFont typeface="Arial"/>
              <a:buChar char="•"/>
            </a:pPr>
            <a:r>
              <a:rPr lang="en-US" sz="4408" dirty="0" err="1">
                <a:solidFill>
                  <a:srgbClr val="FFFFFF"/>
                </a:solidFill>
                <a:latin typeface="Livvic"/>
              </a:rPr>
              <a:t>Мухи</a:t>
            </a:r>
            <a:r>
              <a:rPr lang="en-US" sz="4408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4408" dirty="0" err="1">
                <a:solidFill>
                  <a:srgbClr val="FFFFFF"/>
                </a:solidFill>
                <a:latin typeface="Livvic"/>
              </a:rPr>
              <a:t>дрозофіли</a:t>
            </a:r>
            <a:r>
              <a:rPr lang="en-US" sz="4408" dirty="0">
                <a:solidFill>
                  <a:srgbClr val="FFFFFF"/>
                </a:solidFill>
                <a:latin typeface="Livvic"/>
              </a:rPr>
              <a:t> є </a:t>
            </a:r>
            <a:r>
              <a:rPr lang="en-US" sz="4408" dirty="0" err="1">
                <a:solidFill>
                  <a:srgbClr val="FFFFFF"/>
                </a:solidFill>
                <a:latin typeface="Livvic"/>
              </a:rPr>
              <a:t>хорошими</a:t>
            </a:r>
            <a:r>
              <a:rPr lang="en-US" sz="4408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4408" dirty="0" err="1">
                <a:solidFill>
                  <a:srgbClr val="FFFFFF"/>
                </a:solidFill>
                <a:latin typeface="Livvic"/>
              </a:rPr>
              <a:t>біоіндикаторами</a:t>
            </a:r>
            <a:r>
              <a:rPr lang="en-US" sz="4408" dirty="0">
                <a:solidFill>
                  <a:srgbClr val="FFFFFF"/>
                </a:solidFill>
                <a:latin typeface="Livvic"/>
              </a:rPr>
              <a:t>. </a:t>
            </a:r>
            <a:r>
              <a:rPr lang="en-US" sz="4408" dirty="0" err="1">
                <a:solidFill>
                  <a:srgbClr val="FFFFFF"/>
                </a:solidFill>
                <a:latin typeface="Livvic"/>
              </a:rPr>
              <a:t>Їх</a:t>
            </a:r>
            <a:r>
              <a:rPr lang="en-US" sz="4408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4408" dirty="0" err="1">
                <a:solidFill>
                  <a:srgbClr val="FFFFFF"/>
                </a:solidFill>
                <a:latin typeface="Livvic"/>
              </a:rPr>
              <a:t>легко</a:t>
            </a:r>
            <a:r>
              <a:rPr lang="en-US" sz="4408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4408" dirty="0" err="1">
                <a:solidFill>
                  <a:srgbClr val="FFFFFF"/>
                </a:solidFill>
                <a:latin typeface="Livvic"/>
              </a:rPr>
              <a:t>вирощувати</a:t>
            </a:r>
            <a:r>
              <a:rPr lang="en-US" sz="4408" dirty="0">
                <a:solidFill>
                  <a:srgbClr val="FFFFFF"/>
                </a:solidFill>
                <a:latin typeface="Livvic"/>
              </a:rPr>
              <a:t>, </a:t>
            </a:r>
            <a:r>
              <a:rPr lang="en-US" sz="4408" dirty="0" err="1">
                <a:solidFill>
                  <a:srgbClr val="FFFFFF"/>
                </a:solidFill>
                <a:latin typeface="Livvic"/>
              </a:rPr>
              <a:t>вони</a:t>
            </a:r>
            <a:r>
              <a:rPr lang="en-US" sz="4408" dirty="0">
                <a:solidFill>
                  <a:srgbClr val="FFFFFF"/>
                </a:solidFill>
                <a:latin typeface="Livvic"/>
              </a:rPr>
              <a:t> </a:t>
            </a:r>
            <a:r>
              <a:rPr lang="uk-UA" sz="4408" dirty="0" smtClean="0">
                <a:solidFill>
                  <a:srgbClr val="FFFFFF"/>
                </a:solidFill>
                <a:latin typeface="Livvic"/>
              </a:rPr>
              <a:t>швидко</a:t>
            </a:r>
            <a:r>
              <a:rPr lang="en-US" sz="4408" dirty="0" smtClean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4408" dirty="0" err="1">
                <a:solidFill>
                  <a:srgbClr val="FFFFFF"/>
                </a:solidFill>
                <a:latin typeface="Livvic"/>
              </a:rPr>
              <a:t>дають</a:t>
            </a:r>
            <a:r>
              <a:rPr lang="en-US" sz="4408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4408" dirty="0" err="1">
                <a:solidFill>
                  <a:srgbClr val="FFFFFF"/>
                </a:solidFill>
                <a:latin typeface="Livvic"/>
              </a:rPr>
              <a:t>тест-відгук</a:t>
            </a:r>
            <a:r>
              <a:rPr lang="en-US" sz="4408" dirty="0">
                <a:solidFill>
                  <a:srgbClr val="FFFFFF"/>
                </a:solidFill>
                <a:latin typeface="Livvic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7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66800" y="2095246"/>
            <a:ext cx="16002000" cy="59744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en-US" sz="4400" dirty="0" err="1" smtClean="0">
                <a:solidFill>
                  <a:srgbClr val="FFFFFF"/>
                </a:solidFill>
                <a:latin typeface="Livvic"/>
              </a:rPr>
              <a:t>Рекоменду</a:t>
            </a:r>
            <a:r>
              <a:rPr lang="uk-UA" sz="4400" dirty="0" err="1" smtClean="0">
                <a:solidFill>
                  <a:srgbClr val="FFFFFF"/>
                </a:solidFill>
                <a:latin typeface="Livvic"/>
              </a:rPr>
              <a:t>ємо</a:t>
            </a:r>
            <a:r>
              <a:rPr lang="en-US" sz="4400" dirty="0" smtClean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Livvic"/>
              </a:rPr>
              <a:t>обмежити</a:t>
            </a:r>
            <a:r>
              <a:rPr lang="en-US" sz="4400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Livvic"/>
              </a:rPr>
              <a:t>вживання</a:t>
            </a:r>
            <a:r>
              <a:rPr lang="en-US" sz="4400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Livvic"/>
              </a:rPr>
              <a:t>тепличних</a:t>
            </a:r>
            <a:r>
              <a:rPr lang="en-US" sz="4400" dirty="0">
                <a:solidFill>
                  <a:srgbClr val="FFFFFF"/>
                </a:solidFill>
                <a:latin typeface="Livvic"/>
              </a:rPr>
              <a:t>  </a:t>
            </a:r>
            <a:r>
              <a:rPr lang="en-US" sz="4400" dirty="0" err="1">
                <a:solidFill>
                  <a:srgbClr val="FFFFFF"/>
                </a:solidFill>
                <a:latin typeface="Livvic"/>
              </a:rPr>
              <a:t>овочів</a:t>
            </a:r>
            <a:r>
              <a:rPr lang="en-US" sz="4400" dirty="0">
                <a:solidFill>
                  <a:srgbClr val="FFFFFF"/>
                </a:solidFill>
                <a:latin typeface="Livvic"/>
              </a:rPr>
              <a:t>. </a:t>
            </a:r>
            <a:r>
              <a:rPr lang="en-US" sz="4400" dirty="0" err="1" smtClean="0">
                <a:solidFill>
                  <a:srgbClr val="FFFFFF"/>
                </a:solidFill>
                <a:latin typeface="Livvic"/>
              </a:rPr>
              <a:t>Зверта</a:t>
            </a:r>
            <a:r>
              <a:rPr lang="uk-UA" sz="4400" dirty="0" err="1" smtClean="0">
                <a:solidFill>
                  <a:srgbClr val="FFFFFF"/>
                </a:solidFill>
                <a:latin typeface="Livvic"/>
              </a:rPr>
              <a:t>ємо</a:t>
            </a:r>
            <a:r>
              <a:rPr lang="en-US" sz="4400" dirty="0" smtClean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Livvic"/>
              </a:rPr>
              <a:t>увагу</a:t>
            </a:r>
            <a:r>
              <a:rPr lang="en-US" sz="4400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Livvic"/>
              </a:rPr>
              <a:t>на</a:t>
            </a:r>
            <a:r>
              <a:rPr lang="en-US" sz="4400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Livvic"/>
              </a:rPr>
              <a:t>вживання</a:t>
            </a:r>
            <a:r>
              <a:rPr lang="en-US" sz="4400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4400" dirty="0" err="1" smtClean="0">
                <a:solidFill>
                  <a:srgbClr val="FFFFFF"/>
                </a:solidFill>
                <a:latin typeface="Livvic"/>
              </a:rPr>
              <a:t>цукрозамінник</a:t>
            </a:r>
            <a:r>
              <a:rPr lang="uk-UA" sz="4400" dirty="0" err="1" smtClean="0">
                <a:solidFill>
                  <a:srgbClr val="FFFFFF"/>
                </a:solidFill>
                <a:latin typeface="Livvic"/>
              </a:rPr>
              <a:t>а-сукралози</a:t>
            </a:r>
            <a:r>
              <a:rPr lang="en-US" sz="4400" dirty="0" smtClean="0">
                <a:solidFill>
                  <a:srgbClr val="FFFFFF"/>
                </a:solidFill>
                <a:latin typeface="Livvic"/>
              </a:rPr>
              <a:t>. </a:t>
            </a:r>
            <a:r>
              <a:rPr lang="en-US" sz="4400" dirty="0" err="1">
                <a:solidFill>
                  <a:srgbClr val="FFFFFF"/>
                </a:solidFill>
                <a:latin typeface="Livvic"/>
              </a:rPr>
              <a:t>Якщо</a:t>
            </a:r>
            <a:r>
              <a:rPr lang="en-US" sz="4400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Livvic"/>
              </a:rPr>
              <a:t>так</a:t>
            </a:r>
            <a:r>
              <a:rPr lang="en-US" sz="4400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4400" dirty="0" smtClean="0">
                <a:solidFill>
                  <a:srgbClr val="FFFFFF"/>
                </a:solidFill>
                <a:latin typeface="Livvic"/>
              </a:rPr>
              <a:t>в</a:t>
            </a:r>
            <a:r>
              <a:rPr lang="uk-UA" sz="4400" dirty="0" err="1" smtClean="0">
                <a:solidFill>
                  <a:srgbClr val="FFFFFF"/>
                </a:solidFill>
                <a:latin typeface="Livvic"/>
              </a:rPr>
              <a:t>ін</a:t>
            </a:r>
            <a:r>
              <a:rPr lang="en-US" sz="4400" dirty="0" smtClean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4400" dirty="0" err="1" smtClean="0">
                <a:solidFill>
                  <a:srgbClr val="FFFFFF"/>
                </a:solidFill>
                <a:latin typeface="Livvic"/>
              </a:rPr>
              <a:t>вплива</a:t>
            </a:r>
            <a:r>
              <a:rPr lang="uk-UA" sz="4400" dirty="0" smtClean="0">
                <a:solidFill>
                  <a:srgbClr val="FFFFFF"/>
                </a:solidFill>
                <a:latin typeface="Livvic"/>
              </a:rPr>
              <a:t>є</a:t>
            </a:r>
            <a:r>
              <a:rPr lang="en-US" sz="4400" dirty="0" smtClean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Livvic"/>
              </a:rPr>
              <a:t>на</a:t>
            </a:r>
            <a:r>
              <a:rPr lang="en-US" sz="4400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Livvic"/>
              </a:rPr>
              <a:t>процес</a:t>
            </a:r>
            <a:r>
              <a:rPr lang="en-US" sz="4400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Livvic"/>
              </a:rPr>
              <a:t>розмноження</a:t>
            </a:r>
            <a:r>
              <a:rPr lang="en-US" sz="4400" dirty="0">
                <a:solidFill>
                  <a:srgbClr val="FFFFFF"/>
                </a:solidFill>
                <a:latin typeface="Livvic"/>
              </a:rPr>
              <a:t> у </a:t>
            </a:r>
            <a:r>
              <a:rPr lang="en-US" sz="4400" dirty="0" err="1">
                <a:solidFill>
                  <a:srgbClr val="FFFFFF"/>
                </a:solidFill>
                <a:latin typeface="Livvic"/>
              </a:rPr>
              <a:t>комах</a:t>
            </a:r>
            <a:r>
              <a:rPr lang="en-US" sz="4400" dirty="0">
                <a:solidFill>
                  <a:srgbClr val="FFFFFF"/>
                </a:solidFill>
                <a:latin typeface="Livvic"/>
              </a:rPr>
              <a:t>, </a:t>
            </a:r>
            <a:r>
              <a:rPr lang="en-US" sz="4400" dirty="0" err="1">
                <a:solidFill>
                  <a:srgbClr val="FFFFFF"/>
                </a:solidFill>
                <a:latin typeface="Livvic"/>
              </a:rPr>
              <a:t>то</a:t>
            </a:r>
            <a:r>
              <a:rPr lang="en-US" sz="4400" dirty="0">
                <a:solidFill>
                  <a:srgbClr val="FFFFFF"/>
                </a:solidFill>
                <a:latin typeface="Livvic"/>
              </a:rPr>
              <a:t> з </a:t>
            </a:r>
            <a:r>
              <a:rPr lang="en-US" sz="4400" dirty="0" err="1">
                <a:solidFill>
                  <a:srgbClr val="FFFFFF"/>
                </a:solidFill>
                <a:latin typeface="Livvic"/>
              </a:rPr>
              <a:t>великою</a:t>
            </a:r>
            <a:r>
              <a:rPr lang="en-US" sz="4400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Livvic"/>
              </a:rPr>
              <a:t>вірогідністю</a:t>
            </a:r>
            <a:r>
              <a:rPr lang="en-US" sz="4400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Livvic"/>
              </a:rPr>
              <a:t>вони</a:t>
            </a:r>
            <a:r>
              <a:rPr lang="en-US" sz="4400" dirty="0">
                <a:solidFill>
                  <a:srgbClr val="FFFFFF"/>
                </a:solidFill>
                <a:latin typeface="Livvic"/>
              </a:rPr>
              <a:t> є </a:t>
            </a:r>
            <a:r>
              <a:rPr lang="en-US" sz="4400" dirty="0" err="1">
                <a:solidFill>
                  <a:srgbClr val="FFFFFF"/>
                </a:solidFill>
                <a:latin typeface="Livvic"/>
              </a:rPr>
              <a:t>шкідливими</a:t>
            </a:r>
            <a:r>
              <a:rPr lang="en-US" sz="4400" dirty="0">
                <a:solidFill>
                  <a:srgbClr val="FFFFFF"/>
                </a:solidFill>
                <a:latin typeface="Livvic"/>
              </a:rPr>
              <a:t> і </a:t>
            </a:r>
            <a:r>
              <a:rPr lang="en-US" sz="4400" dirty="0" err="1">
                <a:solidFill>
                  <a:srgbClr val="FFFFFF"/>
                </a:solidFill>
                <a:latin typeface="Livvic"/>
              </a:rPr>
              <a:t>для</a:t>
            </a:r>
            <a:r>
              <a:rPr lang="en-US" sz="4400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4400" dirty="0" err="1" smtClean="0">
                <a:solidFill>
                  <a:srgbClr val="FFFFFF"/>
                </a:solidFill>
                <a:latin typeface="Livvic"/>
              </a:rPr>
              <a:t>людей</a:t>
            </a:r>
            <a:r>
              <a:rPr lang="uk-UA" sz="4400" dirty="0" smtClean="0">
                <a:solidFill>
                  <a:srgbClr val="FFFFFF"/>
                </a:solidFill>
                <a:latin typeface="Livvic"/>
              </a:rPr>
              <a:t>, адже б</a:t>
            </a:r>
            <a:r>
              <a:rPr lang="en-US" sz="4400" dirty="0" err="1" smtClean="0">
                <a:solidFill>
                  <a:srgbClr val="FFFFFF"/>
                </a:solidFill>
                <a:latin typeface="Livvic"/>
              </a:rPr>
              <a:t>лизько</a:t>
            </a:r>
            <a:r>
              <a:rPr lang="en-US" sz="4400" dirty="0" smtClean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4400" dirty="0">
                <a:solidFill>
                  <a:srgbClr val="FFFFFF"/>
                </a:solidFill>
                <a:latin typeface="Livvic"/>
              </a:rPr>
              <a:t>75% </a:t>
            </a:r>
            <a:r>
              <a:rPr lang="en-US" sz="4400" dirty="0" err="1">
                <a:solidFill>
                  <a:srgbClr val="FFFFFF"/>
                </a:solidFill>
                <a:latin typeface="Livvic"/>
              </a:rPr>
              <a:t>людських</a:t>
            </a:r>
            <a:r>
              <a:rPr lang="en-US" sz="4400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Livvic"/>
              </a:rPr>
              <a:t>генів</a:t>
            </a:r>
            <a:r>
              <a:rPr lang="en-US" sz="4400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Livvic"/>
              </a:rPr>
              <a:t>наявні</a:t>
            </a:r>
            <a:r>
              <a:rPr lang="en-US" sz="4400" dirty="0">
                <a:solidFill>
                  <a:srgbClr val="FFFFFF"/>
                </a:solidFill>
                <a:latin typeface="Livvic"/>
              </a:rPr>
              <a:t> і у </a:t>
            </a:r>
            <a:r>
              <a:rPr lang="en-US" sz="4400" dirty="0" err="1">
                <a:solidFill>
                  <a:srgbClr val="FFFFFF"/>
                </a:solidFill>
                <a:latin typeface="Livvic"/>
              </a:rPr>
              <a:t>геномі</a:t>
            </a:r>
            <a:r>
              <a:rPr lang="en-US" sz="4400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Livvic"/>
              </a:rPr>
              <a:t>дрозофіли</a:t>
            </a:r>
            <a:r>
              <a:rPr lang="en-US" sz="4400" dirty="0">
                <a:solidFill>
                  <a:srgbClr val="FFFFFF"/>
                </a:solidFill>
                <a:latin typeface="Livvic"/>
              </a:rPr>
              <a:t>. </a:t>
            </a:r>
            <a:r>
              <a:rPr lang="en-US" sz="4400" dirty="0" err="1">
                <a:solidFill>
                  <a:srgbClr val="FFFFFF"/>
                </a:solidFill>
                <a:latin typeface="Livvic"/>
              </a:rPr>
              <a:t>Понад</a:t>
            </a:r>
            <a:r>
              <a:rPr lang="en-US" sz="4400" dirty="0">
                <a:solidFill>
                  <a:srgbClr val="FFFFFF"/>
                </a:solidFill>
                <a:latin typeface="Livvic"/>
              </a:rPr>
              <a:t> 50% </a:t>
            </a:r>
            <a:r>
              <a:rPr lang="en-US" sz="4400" dirty="0" err="1">
                <a:solidFill>
                  <a:srgbClr val="FFFFFF"/>
                </a:solidFill>
                <a:latin typeface="Livvic"/>
              </a:rPr>
              <a:t>білків</a:t>
            </a:r>
            <a:r>
              <a:rPr lang="en-US" sz="4400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Livvic"/>
              </a:rPr>
              <a:t>цієї</a:t>
            </a:r>
            <a:r>
              <a:rPr lang="en-US" sz="4400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Livvic"/>
              </a:rPr>
              <a:t>мухи</a:t>
            </a:r>
            <a:r>
              <a:rPr lang="en-US" sz="4400" dirty="0">
                <a:solidFill>
                  <a:srgbClr val="FFFFFF"/>
                </a:solidFill>
                <a:latin typeface="Livvic"/>
              </a:rPr>
              <a:t> є </a:t>
            </a:r>
            <a:r>
              <a:rPr lang="en-US" sz="4400" dirty="0" err="1">
                <a:solidFill>
                  <a:srgbClr val="FFFFFF"/>
                </a:solidFill>
                <a:latin typeface="Livvic"/>
              </a:rPr>
              <a:t>гомологічними</a:t>
            </a:r>
            <a:r>
              <a:rPr lang="en-US" sz="4400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Livvic"/>
              </a:rPr>
              <a:t>білкам</a:t>
            </a:r>
            <a:r>
              <a:rPr lang="en-US" sz="4400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Livvic"/>
              </a:rPr>
              <a:t>ссавців</a:t>
            </a:r>
            <a:r>
              <a:rPr lang="en-US" sz="4400" dirty="0">
                <a:solidFill>
                  <a:srgbClr val="FFFFFF"/>
                </a:solidFill>
                <a:latin typeface="Livvic"/>
              </a:rPr>
              <a:t>, </a:t>
            </a:r>
            <a:r>
              <a:rPr lang="en-US" sz="4400" dirty="0" err="1">
                <a:solidFill>
                  <a:srgbClr val="FFFFFF"/>
                </a:solidFill>
                <a:latin typeface="Livvic"/>
              </a:rPr>
              <a:t>куди</a:t>
            </a:r>
            <a:r>
              <a:rPr lang="en-US" sz="4400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Livvic"/>
              </a:rPr>
              <a:t>належимо</a:t>
            </a:r>
            <a:r>
              <a:rPr lang="en-US" sz="4400" dirty="0">
                <a:solidFill>
                  <a:srgbClr val="FFFFFF"/>
                </a:solidFill>
                <a:latin typeface="Livvic"/>
              </a:rPr>
              <a:t> і </a:t>
            </a:r>
            <a:r>
              <a:rPr lang="en-US" sz="4400" dirty="0" err="1">
                <a:solidFill>
                  <a:srgbClr val="FFFFFF"/>
                </a:solidFill>
                <a:latin typeface="Livvic"/>
              </a:rPr>
              <a:t>ми</a:t>
            </a:r>
            <a:r>
              <a:rPr lang="en-US" sz="4400" dirty="0">
                <a:solidFill>
                  <a:srgbClr val="FFFFFF"/>
                </a:solidFill>
                <a:latin typeface="Livvic"/>
              </a:rPr>
              <a:t> з </a:t>
            </a:r>
            <a:r>
              <a:rPr lang="en-US" sz="4400" dirty="0" err="1">
                <a:solidFill>
                  <a:srgbClr val="FFFFFF"/>
                </a:solidFill>
                <a:latin typeface="Livvic"/>
              </a:rPr>
              <a:t>вами</a:t>
            </a:r>
            <a:r>
              <a:rPr lang="en-US" sz="4400" dirty="0">
                <a:solidFill>
                  <a:srgbClr val="FFFFFF"/>
                </a:solidFill>
                <a:latin typeface="Livvic"/>
              </a:rPr>
              <a:t>!</a:t>
            </a:r>
          </a:p>
        </p:txBody>
      </p:sp>
      <p:sp>
        <p:nvSpPr>
          <p:cNvPr id="3" name="Freeform 3"/>
          <p:cNvSpPr/>
          <p:nvPr/>
        </p:nvSpPr>
        <p:spPr>
          <a:xfrm>
            <a:off x="-601407" y="9258300"/>
            <a:ext cx="19329274" cy="1265189"/>
          </a:xfrm>
          <a:custGeom>
            <a:avLst/>
            <a:gdLst/>
            <a:ahLst/>
            <a:cxnLst/>
            <a:rect l="l" t="t" r="r" b="b"/>
            <a:pathLst>
              <a:path w="19329274" h="1265189">
                <a:moveTo>
                  <a:pt x="0" y="0"/>
                </a:moveTo>
                <a:lnTo>
                  <a:pt x="19329274" y="0"/>
                </a:lnTo>
                <a:lnTo>
                  <a:pt x="19329274" y="1265189"/>
                </a:lnTo>
                <a:lnTo>
                  <a:pt x="0" y="12651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20637" y="0"/>
            <a:ext cx="19329274" cy="1265189"/>
          </a:xfrm>
          <a:custGeom>
            <a:avLst/>
            <a:gdLst/>
            <a:ahLst/>
            <a:cxnLst/>
            <a:rect l="l" t="t" r="r" b="b"/>
            <a:pathLst>
              <a:path w="19329274" h="1265189">
                <a:moveTo>
                  <a:pt x="0" y="0"/>
                </a:moveTo>
                <a:lnTo>
                  <a:pt x="19329274" y="0"/>
                </a:lnTo>
                <a:lnTo>
                  <a:pt x="19329274" y="1265189"/>
                </a:lnTo>
                <a:lnTo>
                  <a:pt x="0" y="12651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7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15587" y="-821941"/>
            <a:ext cx="6525895" cy="13206680"/>
            <a:chOff x="0" y="0"/>
            <a:chExt cx="4706645" cy="9525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06645" cy="9525000"/>
            </a:xfrm>
            <a:custGeom>
              <a:avLst/>
              <a:gdLst/>
              <a:ahLst/>
              <a:cxnLst/>
              <a:rect l="l" t="t" r="r" b="b"/>
              <a:pathLst>
                <a:path w="4706645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160026" y="0"/>
                    <a:pt x="357705" y="0"/>
                  </a:cubicBezTo>
                  <a:lnTo>
                    <a:pt x="4348940" y="0"/>
                  </a:lnTo>
                  <a:cubicBezTo>
                    <a:pt x="4546619" y="0"/>
                    <a:pt x="4706645" y="217170"/>
                    <a:pt x="4706645" y="482600"/>
                  </a:cubicBezTo>
                  <a:lnTo>
                    <a:pt x="4706645" y="9042400"/>
                  </a:lnTo>
                  <a:cubicBezTo>
                    <a:pt x="4706645" y="9309100"/>
                    <a:pt x="4546619" y="9525000"/>
                    <a:pt x="4348940" y="9525000"/>
                  </a:cubicBezTo>
                  <a:lnTo>
                    <a:pt x="357705" y="9525000"/>
                  </a:lnTo>
                  <a:cubicBezTo>
                    <a:pt x="160967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152875" r="-50590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1010886" y="3218498"/>
            <a:ext cx="10288175" cy="1287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838" lvl="1" indent="-399419">
              <a:lnSpc>
                <a:spcPts val="5180"/>
              </a:lnSpc>
              <a:buFont typeface="Arial"/>
              <a:buChar char="•"/>
            </a:pPr>
            <a:r>
              <a:rPr lang="en-US" sz="3700">
                <a:solidFill>
                  <a:srgbClr val="FFFFFF"/>
                </a:solidFill>
                <a:latin typeface="Livvic"/>
              </a:rPr>
              <a:t>https://youtu.be/R0zuCY79NTY?si=My3LmjkLlgFWjB4k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4800917"/>
            <a:ext cx="7789664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Arimo"/>
              </a:rPr>
              <a:t>https://draxe.com/nutrition/sucralose/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10886" y="5695674"/>
            <a:ext cx="10305989" cy="1199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Arimo"/>
              </a:rPr>
              <a:t>https://www.goodrx.com/well-being/diet-nutrition/artificial-sweeteners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10886" y="7190464"/>
            <a:ext cx="8819510" cy="1199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Arimo"/>
              </a:rPr>
              <a:t>https://youtu.be/H7AqABw5-_A?si=DLcRK9OQgoiQU70I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39927" y="78424"/>
            <a:ext cx="9230092" cy="2825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00"/>
              </a:lnSpc>
            </a:pPr>
            <a:r>
              <a:rPr lang="en-US" sz="8000">
                <a:solidFill>
                  <a:srgbClr val="FFFFFF"/>
                </a:solidFill>
                <a:latin typeface="Arimo Bold"/>
              </a:rPr>
              <a:t>Використані джерела: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87599" y="495300"/>
            <a:ext cx="3173963" cy="4419600"/>
            <a:chOff x="2314920" y="257697"/>
            <a:chExt cx="4026722" cy="5853260"/>
          </a:xfrm>
        </p:grpSpPr>
        <p:sp>
          <p:nvSpPr>
            <p:cNvPr id="3" name="Freeform 3"/>
            <p:cNvSpPr/>
            <p:nvPr/>
          </p:nvSpPr>
          <p:spPr>
            <a:xfrm>
              <a:off x="2314920" y="257697"/>
              <a:ext cx="4026722" cy="585326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6250" r="-6250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887770" y="1432028"/>
            <a:ext cx="13361630" cy="7899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457200" algn="just">
              <a:lnSpc>
                <a:spcPts val="5599"/>
              </a:lnSpc>
              <a:spcBef>
                <a:spcPct val="0"/>
              </a:spcBef>
            </a:pPr>
            <a:r>
              <a:rPr lang="uk-UA" sz="3200" dirty="0">
                <a:solidFill>
                  <a:srgbClr val="284A0B"/>
                </a:solidFill>
                <a:latin typeface="Livvic"/>
                <a:ea typeface="Livvic"/>
              </a:rPr>
              <a:t>На сьогодні проблеми харчування займають чільне місце у збереження здоров’я громадян країни. При цьому </a:t>
            </a:r>
            <a:r>
              <a:rPr lang="uk-UA" sz="3200" dirty="0" err="1">
                <a:solidFill>
                  <a:srgbClr val="284A0B"/>
                </a:solidFill>
                <a:latin typeface="Livvic"/>
                <a:ea typeface="Livvic"/>
              </a:rPr>
              <a:t>підсолоджувачі</a:t>
            </a:r>
            <a:r>
              <a:rPr lang="uk-UA" sz="3200" dirty="0">
                <a:solidFill>
                  <a:srgbClr val="284A0B"/>
                </a:solidFill>
                <a:latin typeface="Livvic"/>
                <a:ea typeface="Livvic"/>
              </a:rPr>
              <a:t> (</a:t>
            </a:r>
            <a:r>
              <a:rPr lang="uk-UA" sz="3200" dirty="0" err="1">
                <a:solidFill>
                  <a:srgbClr val="284A0B"/>
                </a:solidFill>
                <a:latin typeface="Livvic"/>
                <a:ea typeface="Livvic"/>
              </a:rPr>
              <a:t>цукрозамінники</a:t>
            </a:r>
            <a:r>
              <a:rPr lang="uk-UA" sz="3200" dirty="0">
                <a:solidFill>
                  <a:srgbClr val="284A0B"/>
                </a:solidFill>
                <a:latin typeface="Livvic"/>
                <a:ea typeface="Livvic"/>
              </a:rPr>
              <a:t>) стали невід’ємною частиною більшості продуктів харчування. Вони були винайдені вченими для людей хворих на цукровий діабет, але зараз стали вживатися частіше і здоровими людьми як альтернатива цукру. Тоді виникає запитання: Чи шкідливий сам </a:t>
            </a:r>
            <a:r>
              <a:rPr lang="uk-UA" sz="3200" dirty="0" err="1">
                <a:solidFill>
                  <a:srgbClr val="284A0B"/>
                </a:solidFill>
                <a:latin typeface="Livvic"/>
                <a:ea typeface="Livvic"/>
              </a:rPr>
              <a:t>цукрозамінник</a:t>
            </a:r>
            <a:r>
              <a:rPr lang="uk-UA" sz="3200" dirty="0">
                <a:solidFill>
                  <a:srgbClr val="284A0B"/>
                </a:solidFill>
                <a:latin typeface="Livvic"/>
                <a:ea typeface="Livvic"/>
              </a:rPr>
              <a:t> для здорової людини? Більшість стверджують що ні хоча</a:t>
            </a:r>
            <a:r>
              <a:rPr lang="uk-UA" sz="3200" dirty="0" smtClean="0">
                <a:solidFill>
                  <a:srgbClr val="284A0B"/>
                </a:solidFill>
                <a:latin typeface="Livvic"/>
                <a:ea typeface="Livvic"/>
              </a:rPr>
              <a:t>, за </a:t>
            </a:r>
            <a:r>
              <a:rPr lang="uk-UA" sz="3200" dirty="0">
                <a:solidFill>
                  <a:srgbClr val="284A0B"/>
                </a:solidFill>
                <a:latin typeface="Livvic"/>
                <a:ea typeface="Livvic"/>
              </a:rPr>
              <a:t>свідченням деяких вчених, </a:t>
            </a:r>
            <a:r>
              <a:rPr lang="uk-UA" sz="3200" dirty="0" err="1">
                <a:solidFill>
                  <a:srgbClr val="284A0B"/>
                </a:solidFill>
                <a:latin typeface="Livvic"/>
                <a:ea typeface="Livvic"/>
              </a:rPr>
              <a:t>цукрозамінники</a:t>
            </a:r>
            <a:r>
              <a:rPr lang="uk-UA" sz="3200" dirty="0">
                <a:solidFill>
                  <a:srgbClr val="284A0B"/>
                </a:solidFill>
                <a:latin typeface="Livvic"/>
                <a:ea typeface="Livvic"/>
              </a:rPr>
              <a:t> для здорової людини можуть бути шкідливими. А тому тема нашої роботи є </a:t>
            </a:r>
            <a:r>
              <a:rPr lang="uk-UA" sz="3200" b="1" dirty="0">
                <a:solidFill>
                  <a:srgbClr val="284A0B"/>
                </a:solidFill>
                <a:latin typeface="Livvic"/>
                <a:ea typeface="Livvic"/>
              </a:rPr>
              <a:t>актуальною</a:t>
            </a:r>
            <a:r>
              <a:rPr lang="uk-UA" sz="3200" dirty="0">
                <a:solidFill>
                  <a:srgbClr val="284A0B"/>
                </a:solidFill>
                <a:latin typeface="Livvic"/>
                <a:ea typeface="Livvic"/>
              </a:rPr>
              <a:t>. </a:t>
            </a:r>
            <a:r>
              <a:rPr lang="uk-UA" sz="3200" b="1" dirty="0">
                <a:solidFill>
                  <a:srgbClr val="284A0B"/>
                </a:solidFill>
                <a:latin typeface="Livvic"/>
                <a:ea typeface="Livvic"/>
              </a:rPr>
              <a:t>Актуальним</a:t>
            </a:r>
            <a:r>
              <a:rPr lang="uk-UA" sz="3200" dirty="0">
                <a:solidFill>
                  <a:srgbClr val="284A0B"/>
                </a:solidFill>
                <a:latin typeface="Livvic"/>
                <a:ea typeface="Livvic"/>
              </a:rPr>
              <a:t> питанням весною є якість свіжих овочів. А тому ми вирішили зробити і їх </a:t>
            </a:r>
            <a:r>
              <a:rPr lang="uk-UA" sz="3200" dirty="0" err="1">
                <a:solidFill>
                  <a:srgbClr val="284A0B"/>
                </a:solidFill>
                <a:latin typeface="Livvic"/>
                <a:ea typeface="Livvic"/>
              </a:rPr>
              <a:t>біотестування</a:t>
            </a:r>
            <a:r>
              <a:rPr lang="uk-UA" sz="3200" dirty="0">
                <a:solidFill>
                  <a:srgbClr val="284A0B"/>
                </a:solidFill>
                <a:latin typeface="Livvic"/>
                <a:ea typeface="Livvic"/>
              </a:rPr>
              <a:t>.</a:t>
            </a:r>
          </a:p>
          <a:p>
            <a:pPr marL="0" lvl="1" indent="0">
              <a:lnSpc>
                <a:spcPts val="5599"/>
              </a:lnSpc>
              <a:spcBef>
                <a:spcPct val="0"/>
              </a:spcBef>
            </a:pPr>
            <a:r>
              <a:rPr lang="en-US" sz="2400" dirty="0" smtClean="0">
                <a:solidFill>
                  <a:srgbClr val="284A0B"/>
                </a:solidFill>
                <a:latin typeface="Livvic"/>
                <a:ea typeface="Livvic"/>
              </a:rPr>
              <a:t> </a:t>
            </a:r>
            <a:endParaRPr lang="en-US" sz="2400" dirty="0">
              <a:solidFill>
                <a:srgbClr val="284A0B"/>
              </a:solidFill>
              <a:latin typeface="Livvic"/>
              <a:ea typeface="Livvic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22370">
            <a:off x="15220988" y="4382156"/>
            <a:ext cx="206104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9400" y="6894187"/>
            <a:ext cx="3771899" cy="290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7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67355" y="1191259"/>
            <a:ext cx="9919645" cy="8199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457200" algn="just">
              <a:lnSpc>
                <a:spcPct val="150000"/>
              </a:lnSpc>
            </a:pPr>
            <a:r>
              <a:rPr lang="en-US" sz="3999" dirty="0" err="1" smtClean="0">
                <a:solidFill>
                  <a:srgbClr val="FFFFFF"/>
                </a:solidFill>
                <a:latin typeface="Livvic Bold"/>
              </a:rPr>
              <a:t>Дрозофі́ла</a:t>
            </a:r>
            <a:r>
              <a:rPr lang="uk-UA" sz="3999" dirty="0" smtClean="0">
                <a:solidFill>
                  <a:srgbClr val="FFFFFF"/>
                </a:solidFill>
                <a:latin typeface="Livvic Bold"/>
              </a:rPr>
              <a:t> </a:t>
            </a:r>
            <a:r>
              <a:rPr lang="en-US" sz="3999" i="1" dirty="0" smtClean="0">
                <a:solidFill>
                  <a:srgbClr val="FFFFFF"/>
                </a:solidFill>
                <a:latin typeface="Livvic Bold"/>
              </a:rPr>
              <a:t>(</a:t>
            </a:r>
            <a:r>
              <a:rPr lang="en-US" sz="3999" i="1" dirty="0">
                <a:solidFill>
                  <a:srgbClr val="FFFFFF"/>
                </a:solidFill>
                <a:latin typeface="Livvic Bold"/>
              </a:rPr>
              <a:t>Drosophila)</a:t>
            </a:r>
            <a:r>
              <a:rPr lang="en-US" sz="3999" i="1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3999" dirty="0">
                <a:solidFill>
                  <a:srgbClr val="FFFFFF"/>
                </a:solidFill>
                <a:latin typeface="Livvic"/>
              </a:rPr>
              <a:t>— </a:t>
            </a:r>
            <a:r>
              <a:rPr lang="en-US" sz="3999" dirty="0" err="1">
                <a:solidFill>
                  <a:srgbClr val="FFFFFF"/>
                </a:solidFill>
                <a:latin typeface="Livvic"/>
              </a:rPr>
              <a:t>рід</a:t>
            </a:r>
            <a:r>
              <a:rPr lang="en-US" sz="3999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Livvic"/>
              </a:rPr>
              <a:t>комах</a:t>
            </a:r>
            <a:r>
              <a:rPr lang="en-US" sz="3999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Livvic"/>
              </a:rPr>
              <a:t>ряду</a:t>
            </a:r>
            <a:r>
              <a:rPr lang="en-US" sz="3999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Livvic"/>
              </a:rPr>
              <a:t>двокрилих</a:t>
            </a:r>
            <a:r>
              <a:rPr lang="en-US" sz="3999" dirty="0">
                <a:solidFill>
                  <a:srgbClr val="FFFFFF"/>
                </a:solidFill>
                <a:latin typeface="Livvic"/>
              </a:rPr>
              <a:t>. </a:t>
            </a:r>
            <a:r>
              <a:rPr lang="en-US" sz="3999" dirty="0" err="1">
                <a:solidFill>
                  <a:srgbClr val="FFFFFF"/>
                </a:solidFill>
                <a:latin typeface="Livvic"/>
              </a:rPr>
              <a:t>Розміри</a:t>
            </a:r>
            <a:r>
              <a:rPr lang="en-US" sz="3999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Livvic"/>
              </a:rPr>
              <a:t>невеликі</a:t>
            </a:r>
            <a:r>
              <a:rPr lang="en-US" sz="3999" dirty="0">
                <a:solidFill>
                  <a:srgbClr val="FFFFFF"/>
                </a:solidFill>
                <a:latin typeface="Livvic"/>
              </a:rPr>
              <a:t> (</a:t>
            </a:r>
            <a:r>
              <a:rPr lang="en-US" sz="3999" dirty="0" err="1">
                <a:solidFill>
                  <a:srgbClr val="FFFFFF"/>
                </a:solidFill>
                <a:latin typeface="Livvic"/>
              </a:rPr>
              <a:t>до</a:t>
            </a:r>
            <a:r>
              <a:rPr lang="en-US" sz="3999" dirty="0">
                <a:solidFill>
                  <a:srgbClr val="FFFFFF"/>
                </a:solidFill>
                <a:latin typeface="Livvic"/>
              </a:rPr>
              <a:t> 3,5 </a:t>
            </a:r>
            <a:r>
              <a:rPr lang="en-US" sz="3999" dirty="0" err="1">
                <a:solidFill>
                  <a:srgbClr val="FFFFFF"/>
                </a:solidFill>
                <a:latin typeface="Livvic"/>
              </a:rPr>
              <a:t>мм</a:t>
            </a:r>
            <a:r>
              <a:rPr lang="en-US" sz="3999" dirty="0">
                <a:solidFill>
                  <a:srgbClr val="FFFFFF"/>
                </a:solidFill>
                <a:latin typeface="Livvic"/>
              </a:rPr>
              <a:t>), </a:t>
            </a:r>
            <a:r>
              <a:rPr lang="en-US" sz="3999" dirty="0" err="1">
                <a:solidFill>
                  <a:srgbClr val="FFFFFF"/>
                </a:solidFill>
                <a:latin typeface="Livvic"/>
              </a:rPr>
              <a:t>самиці</a:t>
            </a:r>
            <a:r>
              <a:rPr lang="en-US" sz="3999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Livvic"/>
              </a:rPr>
              <a:t>більші</a:t>
            </a:r>
            <a:r>
              <a:rPr lang="en-US" sz="3999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Livvic"/>
              </a:rPr>
              <a:t>за</a:t>
            </a:r>
            <a:r>
              <a:rPr lang="en-US" sz="3999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Livvic"/>
              </a:rPr>
              <a:t>самців</a:t>
            </a:r>
            <a:r>
              <a:rPr lang="en-US" sz="3999" dirty="0">
                <a:solidFill>
                  <a:srgbClr val="FFFFFF"/>
                </a:solidFill>
                <a:latin typeface="Livvic"/>
              </a:rPr>
              <a:t>. </a:t>
            </a:r>
            <a:r>
              <a:rPr lang="en-US" sz="3999" dirty="0" err="1">
                <a:solidFill>
                  <a:srgbClr val="FFFFFF"/>
                </a:solidFill>
                <a:latin typeface="Livvic"/>
              </a:rPr>
              <a:t>Починаючи</a:t>
            </a:r>
            <a:r>
              <a:rPr lang="en-US" sz="3999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Livvic"/>
              </a:rPr>
              <a:t>із</a:t>
            </a:r>
            <a:r>
              <a:rPr lang="en-US" sz="3999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Livvic"/>
              </a:rPr>
              <a:t>робіт</a:t>
            </a:r>
            <a:r>
              <a:rPr lang="en-US" sz="3999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Livvic"/>
              </a:rPr>
              <a:t>Чарльза</a:t>
            </a:r>
            <a:r>
              <a:rPr lang="en-US" sz="3999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Livvic"/>
              </a:rPr>
              <a:t>Вудворта</a:t>
            </a:r>
            <a:r>
              <a:rPr lang="en-US" sz="3999" dirty="0">
                <a:solidFill>
                  <a:srgbClr val="FFFFFF"/>
                </a:solidFill>
                <a:latin typeface="Livvic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Livvic"/>
              </a:rPr>
              <a:t>цей</a:t>
            </a:r>
            <a:r>
              <a:rPr lang="en-US" sz="3999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Livvic"/>
              </a:rPr>
              <a:t>вид</a:t>
            </a:r>
            <a:r>
              <a:rPr lang="en-US" sz="3999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Livvic"/>
              </a:rPr>
              <a:t>найчастіше</a:t>
            </a:r>
            <a:r>
              <a:rPr lang="en-US" sz="3999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Livvic"/>
              </a:rPr>
              <a:t>використовують</a:t>
            </a:r>
            <a:r>
              <a:rPr lang="en-US" sz="3999" dirty="0">
                <a:solidFill>
                  <a:srgbClr val="FFFFFF"/>
                </a:solidFill>
                <a:latin typeface="Livvic"/>
              </a:rPr>
              <a:t> у </a:t>
            </a:r>
            <a:r>
              <a:rPr lang="en-US" sz="3999" dirty="0" err="1">
                <a:solidFill>
                  <a:srgbClr val="FFFFFF"/>
                </a:solidFill>
                <a:latin typeface="Livvic"/>
              </a:rPr>
              <a:t>біологічних</a:t>
            </a:r>
            <a:r>
              <a:rPr lang="en-US" sz="3999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Livvic"/>
              </a:rPr>
              <a:t>лабораторних</a:t>
            </a:r>
            <a:r>
              <a:rPr lang="en-US" sz="3999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Livvic"/>
              </a:rPr>
              <a:t>дослідженнях</a:t>
            </a:r>
            <a:r>
              <a:rPr lang="en-US" sz="3999" dirty="0">
                <a:solidFill>
                  <a:srgbClr val="FFFFFF"/>
                </a:solidFill>
                <a:latin typeface="Livvic"/>
              </a:rPr>
              <a:t>,  в </a:t>
            </a:r>
            <a:r>
              <a:rPr lang="en-US" sz="3999" dirty="0" err="1">
                <a:solidFill>
                  <a:srgbClr val="FFFFFF"/>
                </a:solidFill>
                <a:latin typeface="Livvic"/>
              </a:rPr>
              <a:t>галузі</a:t>
            </a:r>
            <a:r>
              <a:rPr lang="en-US" sz="3999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Livvic"/>
              </a:rPr>
              <a:t>генетики</a:t>
            </a:r>
            <a:r>
              <a:rPr lang="en-US" sz="3999" dirty="0">
                <a:solidFill>
                  <a:srgbClr val="FFFFFF"/>
                </a:solidFill>
                <a:latin typeface="Livvic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Livvic"/>
              </a:rPr>
              <a:t>фізіології</a:t>
            </a:r>
            <a:r>
              <a:rPr lang="en-US" sz="3999" dirty="0">
                <a:solidFill>
                  <a:srgbClr val="FFFFFF"/>
                </a:solidFill>
                <a:latin typeface="Livvic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Livvic"/>
              </a:rPr>
              <a:t>мікробного</a:t>
            </a:r>
            <a:r>
              <a:rPr lang="en-US" sz="3999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Livvic"/>
              </a:rPr>
              <a:t>патогенезу</a:t>
            </a:r>
            <a:r>
              <a:rPr lang="en-US" sz="3999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Livvic"/>
              </a:rPr>
              <a:t>та</a:t>
            </a:r>
            <a:r>
              <a:rPr lang="en-US" sz="3999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Livvic"/>
              </a:rPr>
              <a:t>історії</a:t>
            </a:r>
            <a:r>
              <a:rPr lang="en-US" sz="3999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Livvic"/>
              </a:rPr>
              <a:t>еволюції</a:t>
            </a:r>
            <a:r>
              <a:rPr lang="en-US" sz="3999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Livvic"/>
              </a:rPr>
              <a:t>життя</a:t>
            </a:r>
            <a:r>
              <a:rPr lang="en-US" sz="3999" dirty="0">
                <a:solidFill>
                  <a:srgbClr val="FFFFFF"/>
                </a:solidFill>
                <a:latin typeface="Livvic"/>
              </a:rPr>
              <a:t>. </a:t>
            </a:r>
            <a:r>
              <a:rPr lang="en-US" sz="3999" dirty="0" err="1">
                <a:solidFill>
                  <a:srgbClr val="FFFFFF"/>
                </a:solidFill>
                <a:latin typeface="Livvic"/>
              </a:rPr>
              <a:t>Її</a:t>
            </a:r>
            <a:r>
              <a:rPr lang="en-US" sz="3999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Livvic"/>
              </a:rPr>
              <a:t>легко</a:t>
            </a:r>
            <a:r>
              <a:rPr lang="en-US" sz="3999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Livvic"/>
              </a:rPr>
              <a:t>утримувати</a:t>
            </a:r>
            <a:r>
              <a:rPr lang="en-US" sz="3999" dirty="0">
                <a:solidFill>
                  <a:srgbClr val="FFFFFF"/>
                </a:solidFill>
                <a:latin typeface="Livvic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Livvic"/>
              </a:rPr>
              <a:t>має</a:t>
            </a:r>
            <a:r>
              <a:rPr lang="en-US" sz="3999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Livvic"/>
              </a:rPr>
              <a:t>малу</a:t>
            </a:r>
            <a:r>
              <a:rPr lang="en-US" sz="3999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Livvic"/>
              </a:rPr>
              <a:t>тривалість</a:t>
            </a:r>
            <a:r>
              <a:rPr lang="en-US" sz="3999" dirty="0">
                <a:solidFill>
                  <a:srgbClr val="FFFFFF"/>
                </a:solidFill>
                <a:latin typeface="Livvic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Livvic"/>
              </a:rPr>
              <a:t>життя</a:t>
            </a:r>
            <a:r>
              <a:rPr lang="en-US" sz="3999" dirty="0">
                <a:solidFill>
                  <a:srgbClr val="FFFFFF"/>
                </a:solidFill>
                <a:latin typeface="Livvic"/>
              </a:rPr>
              <a:t>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9" t="11645" r="6402"/>
          <a:stretch/>
        </p:blipFill>
        <p:spPr bwMode="auto">
          <a:xfrm>
            <a:off x="12434596" y="452367"/>
            <a:ext cx="5177593" cy="967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4A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3900" y="385116"/>
            <a:ext cx="17659125" cy="9516767"/>
            <a:chOff x="0" y="0"/>
            <a:chExt cx="4650963" cy="250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50963" cy="2506474"/>
            </a:xfrm>
            <a:custGeom>
              <a:avLst/>
              <a:gdLst/>
              <a:ahLst/>
              <a:cxnLst/>
              <a:rect l="l" t="t" r="r" b="b"/>
              <a:pathLst>
                <a:path w="4650963" h="2506474">
                  <a:moveTo>
                    <a:pt x="0" y="0"/>
                  </a:moveTo>
                  <a:lnTo>
                    <a:pt x="4650963" y="0"/>
                  </a:lnTo>
                  <a:lnTo>
                    <a:pt x="4650963" y="2506474"/>
                  </a:lnTo>
                  <a:lnTo>
                    <a:pt x="0" y="250647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50963" cy="2554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896786" y="1741767"/>
            <a:ext cx="6604939" cy="7228002"/>
            <a:chOff x="0" y="0"/>
            <a:chExt cx="1863976" cy="20398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63976" cy="2039810"/>
            </a:xfrm>
            <a:custGeom>
              <a:avLst/>
              <a:gdLst/>
              <a:ahLst/>
              <a:cxnLst/>
              <a:rect l="l" t="t" r="r" b="b"/>
              <a:pathLst>
                <a:path w="1863976" h="2039810">
                  <a:moveTo>
                    <a:pt x="0" y="0"/>
                  </a:moveTo>
                  <a:lnTo>
                    <a:pt x="1863976" y="0"/>
                  </a:lnTo>
                  <a:lnTo>
                    <a:pt x="1863976" y="2039810"/>
                  </a:lnTo>
                  <a:lnTo>
                    <a:pt x="0" y="2039810"/>
                  </a:lnTo>
                  <a:close/>
                </a:path>
              </a:pathLst>
            </a:custGeom>
            <a:solidFill>
              <a:srgbClr val="284A0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863976" cy="20874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14699" y="1657388"/>
            <a:ext cx="6648015" cy="7228002"/>
            <a:chOff x="0" y="0"/>
            <a:chExt cx="1876132" cy="20398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76132" cy="2039810"/>
            </a:xfrm>
            <a:custGeom>
              <a:avLst/>
              <a:gdLst/>
              <a:ahLst/>
              <a:cxnLst/>
              <a:rect l="l" t="t" r="r" b="b"/>
              <a:pathLst>
                <a:path w="1876132" h="2039810">
                  <a:moveTo>
                    <a:pt x="0" y="0"/>
                  </a:moveTo>
                  <a:lnTo>
                    <a:pt x="1876132" y="0"/>
                  </a:lnTo>
                  <a:lnTo>
                    <a:pt x="1876132" y="2039810"/>
                  </a:lnTo>
                  <a:lnTo>
                    <a:pt x="0" y="2039810"/>
                  </a:lnTo>
                  <a:close/>
                </a:path>
              </a:pathLst>
            </a:custGeom>
            <a:solidFill>
              <a:srgbClr val="284A0B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876132" cy="20874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352708" y="1939630"/>
            <a:ext cx="771999" cy="771999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8777463" y="4126748"/>
            <a:ext cx="771999" cy="771999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2813256" y="1939630"/>
            <a:ext cx="771999" cy="771999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8890857" y="4125842"/>
            <a:ext cx="545211" cy="659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>
                <a:solidFill>
                  <a:srgbClr val="FFFFFF"/>
                </a:solidFill>
                <a:latin typeface="Livvic"/>
              </a:rPr>
              <a:t>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949296" y="2919304"/>
            <a:ext cx="5578823" cy="4475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endParaRPr lang="uk-UA" sz="3699" i="1" dirty="0" smtClean="0">
              <a:solidFill>
                <a:srgbClr val="FFFFFF"/>
              </a:solidFill>
              <a:latin typeface="Arimo Bold"/>
            </a:endParaRPr>
          </a:p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 i="1" dirty="0" err="1" smtClean="0">
                <a:solidFill>
                  <a:srgbClr val="FFFFFF"/>
                </a:solidFill>
                <a:latin typeface="Arimo Bold"/>
              </a:rPr>
              <a:t>Мета</a:t>
            </a:r>
            <a:r>
              <a:rPr lang="en-US" sz="3699" i="1" dirty="0" smtClean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3699" i="1" dirty="0" err="1">
                <a:solidFill>
                  <a:srgbClr val="FFFFFF"/>
                </a:solidFill>
                <a:latin typeface="Arimo Bold"/>
              </a:rPr>
              <a:t>роботи</a:t>
            </a:r>
            <a:r>
              <a:rPr lang="en-US" sz="3699" i="1" dirty="0">
                <a:solidFill>
                  <a:srgbClr val="FFFFFF"/>
                </a:solidFill>
                <a:latin typeface="Arimo Bold"/>
              </a:rPr>
              <a:t>: </a:t>
            </a:r>
            <a:r>
              <a:rPr lang="en-US" sz="3699" dirty="0" err="1" smtClean="0">
                <a:solidFill>
                  <a:srgbClr val="FFFFFF"/>
                </a:solidFill>
                <a:latin typeface="Arimo Bold"/>
              </a:rPr>
              <a:t>оцінити</a:t>
            </a:r>
            <a:r>
              <a:rPr lang="en-US" sz="3699" dirty="0" smtClean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3699" dirty="0" err="1">
                <a:solidFill>
                  <a:srgbClr val="FFFFFF"/>
                </a:solidFill>
                <a:latin typeface="Arimo Bold"/>
              </a:rPr>
              <a:t>вплив</a:t>
            </a:r>
            <a:r>
              <a:rPr lang="en-US" sz="3699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3699" dirty="0" err="1">
                <a:solidFill>
                  <a:srgbClr val="FFFFFF"/>
                </a:solidFill>
                <a:latin typeface="Arimo Bold"/>
              </a:rPr>
              <a:t>цукрозамінника</a:t>
            </a:r>
            <a:r>
              <a:rPr lang="en-US" sz="3699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3699" dirty="0" err="1">
                <a:solidFill>
                  <a:srgbClr val="FFFFFF"/>
                </a:solidFill>
                <a:latin typeface="Arimo Bold"/>
              </a:rPr>
              <a:t>сукралози</a:t>
            </a:r>
            <a:r>
              <a:rPr lang="en-US" sz="3699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3699" dirty="0" err="1">
                <a:solidFill>
                  <a:srgbClr val="FFFFFF"/>
                </a:solidFill>
                <a:latin typeface="Arimo Bold"/>
              </a:rPr>
              <a:t>та</a:t>
            </a:r>
            <a:r>
              <a:rPr lang="en-US" sz="3699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3699" dirty="0" err="1">
                <a:solidFill>
                  <a:srgbClr val="FFFFFF"/>
                </a:solidFill>
                <a:latin typeface="Arimo Bold"/>
              </a:rPr>
              <a:t>свіжих</a:t>
            </a:r>
            <a:r>
              <a:rPr lang="en-US" sz="3699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3699" dirty="0" err="1">
                <a:solidFill>
                  <a:srgbClr val="FFFFFF"/>
                </a:solidFill>
                <a:latin typeface="Arimo Bold"/>
              </a:rPr>
              <a:t>овочів</a:t>
            </a:r>
            <a:r>
              <a:rPr lang="en-US" sz="3699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3699" dirty="0" err="1">
                <a:solidFill>
                  <a:srgbClr val="FFFFFF"/>
                </a:solidFill>
                <a:latin typeface="Arimo Bold"/>
              </a:rPr>
              <a:t>на</a:t>
            </a:r>
            <a:r>
              <a:rPr lang="en-US" sz="3699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3699" dirty="0" err="1">
                <a:solidFill>
                  <a:srgbClr val="FFFFFF"/>
                </a:solidFill>
                <a:latin typeface="Arimo Bold"/>
              </a:rPr>
              <a:t>ріст</a:t>
            </a:r>
            <a:r>
              <a:rPr lang="en-US" sz="3699" dirty="0">
                <a:solidFill>
                  <a:srgbClr val="FFFFFF"/>
                </a:solidFill>
                <a:latin typeface="Arimo Bold"/>
              </a:rPr>
              <a:t> і </a:t>
            </a:r>
            <a:r>
              <a:rPr lang="en-US" sz="3699" dirty="0" err="1">
                <a:solidFill>
                  <a:srgbClr val="FFFFFF"/>
                </a:solidFill>
                <a:latin typeface="Arimo Bold"/>
              </a:rPr>
              <a:t>розвиток</a:t>
            </a:r>
            <a:r>
              <a:rPr lang="en-US" sz="3699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3699" dirty="0" err="1">
                <a:solidFill>
                  <a:srgbClr val="FFFFFF"/>
                </a:solidFill>
                <a:latin typeface="Arimo Bold"/>
              </a:rPr>
              <a:t>дрозофіли</a:t>
            </a:r>
            <a:r>
              <a:rPr lang="en-US" sz="3699" dirty="0">
                <a:solidFill>
                  <a:srgbClr val="FFFFFF"/>
                </a:solidFill>
                <a:latin typeface="Arimo Bold"/>
              </a:rPr>
              <a:t>.</a:t>
            </a:r>
          </a:p>
          <a:p>
            <a:pPr>
              <a:lnSpc>
                <a:spcPts val="3700"/>
              </a:lnSpc>
              <a:spcBef>
                <a:spcPct val="0"/>
              </a:spcBef>
            </a:pPr>
            <a:endParaRPr lang="en-US" sz="3699" dirty="0">
              <a:solidFill>
                <a:srgbClr val="FFFFFF"/>
              </a:solidFill>
              <a:latin typeface="Arimo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0378136" y="2830768"/>
            <a:ext cx="5810366" cy="5871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sz="3699" b="1" i="1" dirty="0" err="1">
                <a:solidFill>
                  <a:srgbClr val="FFFFFF"/>
                </a:solidFill>
                <a:latin typeface="Arimo Bold"/>
              </a:rPr>
              <a:t>Об'єктом</a:t>
            </a:r>
            <a:r>
              <a:rPr lang="en-US" sz="3699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3699" dirty="0" err="1" smtClean="0">
                <a:solidFill>
                  <a:srgbClr val="FFFFFF"/>
                </a:solidFill>
                <a:latin typeface="Arimo Bold"/>
              </a:rPr>
              <a:t>дослідження</a:t>
            </a:r>
            <a:r>
              <a:rPr lang="uk-UA" sz="3699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3699" dirty="0" err="1" smtClean="0">
                <a:solidFill>
                  <a:srgbClr val="FFFFFF"/>
                </a:solidFill>
                <a:latin typeface="Arimo Bold"/>
              </a:rPr>
              <a:t>була</a:t>
            </a:r>
            <a:r>
              <a:rPr lang="en-US" sz="3699" dirty="0" smtClean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3699" dirty="0" err="1">
                <a:solidFill>
                  <a:srgbClr val="FFFFFF"/>
                </a:solidFill>
                <a:latin typeface="Arimo Bold"/>
              </a:rPr>
              <a:t>муха</a:t>
            </a:r>
            <a:r>
              <a:rPr lang="en-US" sz="3699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3699" dirty="0" err="1">
                <a:solidFill>
                  <a:srgbClr val="FFFFFF"/>
                </a:solidFill>
                <a:latin typeface="Arimo Bold"/>
              </a:rPr>
              <a:t>дрозофіла</a:t>
            </a:r>
            <a:r>
              <a:rPr lang="en-US" sz="3699" dirty="0">
                <a:solidFill>
                  <a:srgbClr val="FFFFFF"/>
                </a:solidFill>
                <a:latin typeface="Arimo Bold"/>
              </a:rPr>
              <a:t>, а </a:t>
            </a:r>
            <a:r>
              <a:rPr lang="en-US" sz="3699" i="1" dirty="0" err="1">
                <a:solidFill>
                  <a:srgbClr val="FFFFFF"/>
                </a:solidFill>
                <a:latin typeface="Arimo Bold"/>
              </a:rPr>
              <a:t>предметом</a:t>
            </a:r>
            <a:r>
              <a:rPr lang="en-US" sz="3699" dirty="0">
                <a:solidFill>
                  <a:srgbClr val="FFFFFF"/>
                </a:solidFill>
                <a:latin typeface="Arimo Bold"/>
              </a:rPr>
              <a:t> – </a:t>
            </a:r>
            <a:r>
              <a:rPr lang="en-US" sz="3699" dirty="0" err="1">
                <a:solidFill>
                  <a:srgbClr val="FFFFFF"/>
                </a:solidFill>
                <a:latin typeface="Arimo Bold"/>
              </a:rPr>
              <a:t>вплив</a:t>
            </a:r>
            <a:r>
              <a:rPr lang="en-US" sz="3699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3699" dirty="0" err="1">
                <a:solidFill>
                  <a:srgbClr val="FFFFFF"/>
                </a:solidFill>
                <a:latin typeface="Arimo Bold"/>
              </a:rPr>
              <a:t>цукрозамінника</a:t>
            </a:r>
            <a:r>
              <a:rPr lang="en-US" sz="3699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3699" dirty="0" err="1">
                <a:solidFill>
                  <a:srgbClr val="FFFFFF"/>
                </a:solidFill>
                <a:latin typeface="Arimo Bold"/>
              </a:rPr>
              <a:t>та</a:t>
            </a:r>
            <a:r>
              <a:rPr lang="en-US" sz="3699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3699" dirty="0" err="1">
                <a:solidFill>
                  <a:srgbClr val="FFFFFF"/>
                </a:solidFill>
                <a:latin typeface="Arimo Bold"/>
              </a:rPr>
              <a:t>свіжих</a:t>
            </a:r>
            <a:r>
              <a:rPr lang="en-US" sz="3699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3699" dirty="0" err="1">
                <a:solidFill>
                  <a:srgbClr val="FFFFFF"/>
                </a:solidFill>
                <a:latin typeface="Arimo Bold"/>
              </a:rPr>
              <a:t>огірків</a:t>
            </a:r>
            <a:r>
              <a:rPr lang="en-US" sz="3699" dirty="0">
                <a:solidFill>
                  <a:srgbClr val="FFFFFF"/>
                </a:solidFill>
                <a:latin typeface="Arimo Bold"/>
              </a:rPr>
              <a:t> і </a:t>
            </a:r>
            <a:r>
              <a:rPr lang="en-US" sz="3699" dirty="0" err="1">
                <a:solidFill>
                  <a:srgbClr val="FFFFFF"/>
                </a:solidFill>
                <a:latin typeface="Arimo Bold"/>
              </a:rPr>
              <a:t>помідорів</a:t>
            </a:r>
            <a:r>
              <a:rPr lang="en-US" sz="3699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3699" dirty="0" err="1">
                <a:solidFill>
                  <a:srgbClr val="FFFFFF"/>
                </a:solidFill>
                <a:latin typeface="Arimo Bold"/>
              </a:rPr>
              <a:t>на</a:t>
            </a:r>
            <a:r>
              <a:rPr lang="en-US" sz="3699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3699" dirty="0" err="1">
                <a:solidFill>
                  <a:srgbClr val="FFFFFF"/>
                </a:solidFill>
                <a:latin typeface="Arimo Bold"/>
              </a:rPr>
              <a:t>її</a:t>
            </a:r>
            <a:r>
              <a:rPr lang="en-US" sz="3699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3699" dirty="0" err="1">
                <a:solidFill>
                  <a:srgbClr val="FFFFFF"/>
                </a:solidFill>
                <a:latin typeface="Arimo Bold"/>
              </a:rPr>
              <a:t>ріст</a:t>
            </a:r>
            <a:r>
              <a:rPr lang="en-US" sz="3699" dirty="0">
                <a:solidFill>
                  <a:srgbClr val="FFFFFF"/>
                </a:solidFill>
                <a:latin typeface="Arimo Bold"/>
              </a:rPr>
              <a:t> і </a:t>
            </a:r>
            <a:r>
              <a:rPr lang="en-US" sz="3699" dirty="0" err="1">
                <a:solidFill>
                  <a:srgbClr val="FFFFFF"/>
                </a:solidFill>
                <a:latin typeface="Arimo Bold"/>
              </a:rPr>
              <a:t>розвиток</a:t>
            </a:r>
            <a:r>
              <a:rPr lang="en-US" sz="3699" dirty="0">
                <a:solidFill>
                  <a:srgbClr val="FFFFFF"/>
                </a:solidFill>
                <a:latin typeface="Arimo Bol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52400" y="1866901"/>
            <a:ext cx="10396673" cy="5803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39368" lvl="1" indent="457200"/>
            <a:r>
              <a:rPr lang="en-US" sz="3143" dirty="0" err="1">
                <a:solidFill>
                  <a:srgbClr val="284A0B"/>
                </a:solidFill>
                <a:latin typeface="Livvic"/>
              </a:rPr>
              <a:t>Опрацювати</a:t>
            </a:r>
            <a:r>
              <a:rPr lang="en-US" sz="3143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3143" dirty="0" err="1">
                <a:solidFill>
                  <a:srgbClr val="284A0B"/>
                </a:solidFill>
                <a:latin typeface="Livvic"/>
              </a:rPr>
              <a:t>літературу</a:t>
            </a:r>
            <a:r>
              <a:rPr lang="en-US" sz="3143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3143" dirty="0" err="1">
                <a:solidFill>
                  <a:srgbClr val="284A0B"/>
                </a:solidFill>
                <a:latin typeface="Livvic"/>
              </a:rPr>
              <a:t>щодо</a:t>
            </a:r>
            <a:r>
              <a:rPr lang="en-US" sz="3143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3143" dirty="0" err="1">
                <a:solidFill>
                  <a:srgbClr val="284A0B"/>
                </a:solidFill>
                <a:latin typeface="Livvic"/>
              </a:rPr>
              <a:t>процесів</a:t>
            </a:r>
            <a:r>
              <a:rPr lang="en-US" sz="3143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3143" dirty="0" err="1">
                <a:solidFill>
                  <a:srgbClr val="284A0B"/>
                </a:solidFill>
                <a:latin typeface="Livvic"/>
              </a:rPr>
              <a:t>життєдіяльності</a:t>
            </a:r>
            <a:r>
              <a:rPr lang="en-US" sz="3143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3143" dirty="0" err="1">
                <a:solidFill>
                  <a:srgbClr val="284A0B"/>
                </a:solidFill>
                <a:latin typeface="Livvic"/>
              </a:rPr>
              <a:t>мухи</a:t>
            </a:r>
            <a:r>
              <a:rPr lang="en-US" sz="3143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3143" dirty="0" err="1">
                <a:solidFill>
                  <a:srgbClr val="284A0B"/>
                </a:solidFill>
                <a:latin typeface="Livvic"/>
              </a:rPr>
              <a:t>дрозофіли</a:t>
            </a:r>
            <a:r>
              <a:rPr lang="en-US" sz="3143" dirty="0">
                <a:solidFill>
                  <a:srgbClr val="284A0B"/>
                </a:solidFill>
                <a:latin typeface="Livvic"/>
              </a:rPr>
              <a:t>.</a:t>
            </a:r>
          </a:p>
          <a:p>
            <a:pPr indent="457200"/>
            <a:endParaRPr lang="en-US" sz="3143" dirty="0">
              <a:solidFill>
                <a:srgbClr val="284A0B"/>
              </a:solidFill>
              <a:latin typeface="Livvic"/>
            </a:endParaRPr>
          </a:p>
          <a:p>
            <a:pPr marL="678736" lvl="1" indent="457200">
              <a:buFont typeface="Arial"/>
              <a:buChar char="•"/>
            </a:pPr>
            <a:r>
              <a:rPr lang="en-US" sz="3143" dirty="0" err="1">
                <a:solidFill>
                  <a:srgbClr val="284A0B"/>
                </a:solidFill>
                <a:latin typeface="Livvic"/>
              </a:rPr>
              <a:t>Дослідити</a:t>
            </a:r>
            <a:r>
              <a:rPr lang="en-US" sz="3143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3143" dirty="0" err="1">
                <a:solidFill>
                  <a:srgbClr val="284A0B"/>
                </a:solidFill>
                <a:latin typeface="Livvic"/>
              </a:rPr>
              <a:t>вплив</a:t>
            </a:r>
            <a:r>
              <a:rPr lang="en-US" sz="3143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3143" dirty="0" err="1" smtClean="0">
                <a:solidFill>
                  <a:srgbClr val="284A0B"/>
                </a:solidFill>
                <a:latin typeface="Livvic"/>
              </a:rPr>
              <a:t>підсолоджувача</a:t>
            </a:r>
            <a:r>
              <a:rPr lang="uk-UA" sz="3143" dirty="0" smtClean="0">
                <a:solidFill>
                  <a:srgbClr val="284A0B"/>
                </a:solidFill>
                <a:latin typeface="Livvic"/>
              </a:rPr>
              <a:t> </a:t>
            </a:r>
            <a:r>
              <a:rPr lang="uk-UA" sz="3143" dirty="0" err="1" smtClean="0">
                <a:solidFill>
                  <a:srgbClr val="284A0B"/>
                </a:solidFill>
                <a:latin typeface="Livvic"/>
              </a:rPr>
              <a:t>сукралози</a:t>
            </a:r>
            <a:r>
              <a:rPr lang="uk-UA" sz="3143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3143" dirty="0" err="1" smtClean="0">
                <a:solidFill>
                  <a:srgbClr val="284A0B"/>
                </a:solidFill>
                <a:latin typeface="Livvic"/>
              </a:rPr>
              <a:t>на</a:t>
            </a:r>
            <a:r>
              <a:rPr lang="en-US" sz="3143" dirty="0" smtClean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3143" dirty="0" err="1">
                <a:solidFill>
                  <a:srgbClr val="284A0B"/>
                </a:solidFill>
                <a:latin typeface="Livvic"/>
              </a:rPr>
              <a:t>ріст</a:t>
            </a:r>
            <a:r>
              <a:rPr lang="en-US" sz="3143" dirty="0">
                <a:solidFill>
                  <a:srgbClr val="284A0B"/>
                </a:solidFill>
                <a:latin typeface="Livvic"/>
              </a:rPr>
              <a:t> і </a:t>
            </a:r>
            <a:r>
              <a:rPr lang="en-US" sz="3143" dirty="0" err="1">
                <a:solidFill>
                  <a:srgbClr val="284A0B"/>
                </a:solidFill>
                <a:latin typeface="Livvic"/>
              </a:rPr>
              <a:t>розвиток</a:t>
            </a:r>
            <a:r>
              <a:rPr lang="en-US" sz="3143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3143" dirty="0" err="1">
                <a:solidFill>
                  <a:srgbClr val="284A0B"/>
                </a:solidFill>
                <a:latin typeface="Livvic"/>
              </a:rPr>
              <a:t>популяції</a:t>
            </a:r>
            <a:r>
              <a:rPr lang="en-US" sz="3143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3143" dirty="0" err="1">
                <a:solidFill>
                  <a:srgbClr val="284A0B"/>
                </a:solidFill>
                <a:latin typeface="Livvic"/>
              </a:rPr>
              <a:t>дрозофіл</a:t>
            </a:r>
            <a:r>
              <a:rPr lang="en-US" sz="3143" dirty="0">
                <a:solidFill>
                  <a:srgbClr val="284A0B"/>
                </a:solidFill>
                <a:latin typeface="Livvic"/>
              </a:rPr>
              <a:t>.</a:t>
            </a:r>
          </a:p>
          <a:p>
            <a:pPr indent="457200"/>
            <a:endParaRPr lang="en-US" sz="3143" dirty="0">
              <a:solidFill>
                <a:srgbClr val="284A0B"/>
              </a:solidFill>
              <a:latin typeface="Livvic"/>
            </a:endParaRPr>
          </a:p>
          <a:p>
            <a:pPr marL="678736" lvl="1" indent="457200">
              <a:buFont typeface="Arial"/>
              <a:buChar char="•"/>
            </a:pPr>
            <a:r>
              <a:rPr lang="en-US" sz="3143" dirty="0" err="1">
                <a:solidFill>
                  <a:srgbClr val="284A0B"/>
                </a:solidFill>
                <a:latin typeface="Livvic"/>
              </a:rPr>
              <a:t>Дослідити</a:t>
            </a:r>
            <a:r>
              <a:rPr lang="en-US" sz="3143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3143" dirty="0" err="1">
                <a:solidFill>
                  <a:srgbClr val="284A0B"/>
                </a:solidFill>
                <a:latin typeface="Livvic"/>
              </a:rPr>
              <a:t>вплив</a:t>
            </a:r>
            <a:r>
              <a:rPr lang="en-US" sz="3143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3143" dirty="0" err="1">
                <a:solidFill>
                  <a:srgbClr val="284A0B"/>
                </a:solidFill>
                <a:latin typeface="Livvic"/>
              </a:rPr>
              <a:t>овочів</a:t>
            </a:r>
            <a:r>
              <a:rPr lang="en-US" sz="3143" dirty="0">
                <a:solidFill>
                  <a:srgbClr val="284A0B"/>
                </a:solidFill>
                <a:latin typeface="Livvic"/>
              </a:rPr>
              <a:t>, </a:t>
            </a:r>
            <a:r>
              <a:rPr lang="en-US" sz="3143" dirty="0" err="1">
                <a:solidFill>
                  <a:srgbClr val="284A0B"/>
                </a:solidFill>
                <a:latin typeface="Livvic"/>
              </a:rPr>
              <a:t>вирощених</a:t>
            </a:r>
            <a:r>
              <a:rPr lang="en-US" sz="3143" dirty="0">
                <a:solidFill>
                  <a:srgbClr val="284A0B"/>
                </a:solidFill>
                <a:latin typeface="Livvic"/>
              </a:rPr>
              <a:t> у </a:t>
            </a:r>
            <a:r>
              <a:rPr lang="en-US" sz="3143" dirty="0" err="1">
                <a:solidFill>
                  <a:srgbClr val="284A0B"/>
                </a:solidFill>
                <a:latin typeface="Livvic"/>
              </a:rPr>
              <a:t>теплицях</a:t>
            </a:r>
            <a:r>
              <a:rPr lang="en-US" sz="3143" dirty="0">
                <a:solidFill>
                  <a:srgbClr val="284A0B"/>
                </a:solidFill>
                <a:latin typeface="Livvic"/>
              </a:rPr>
              <a:t>, </a:t>
            </a:r>
            <a:r>
              <a:rPr lang="en-US" sz="3143" dirty="0" err="1">
                <a:solidFill>
                  <a:srgbClr val="284A0B"/>
                </a:solidFill>
                <a:latin typeface="Livvic"/>
              </a:rPr>
              <a:t>на</a:t>
            </a:r>
            <a:r>
              <a:rPr lang="en-US" sz="3143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3143" dirty="0" err="1">
                <a:solidFill>
                  <a:srgbClr val="284A0B"/>
                </a:solidFill>
                <a:latin typeface="Livvic"/>
              </a:rPr>
              <a:t>процеси</a:t>
            </a:r>
            <a:r>
              <a:rPr lang="en-US" sz="3143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3143" dirty="0" err="1">
                <a:solidFill>
                  <a:srgbClr val="284A0B"/>
                </a:solidFill>
                <a:latin typeface="Livvic"/>
              </a:rPr>
              <a:t>життєдіяльності</a:t>
            </a:r>
            <a:r>
              <a:rPr lang="en-US" sz="3143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3143" dirty="0" err="1">
                <a:solidFill>
                  <a:srgbClr val="284A0B"/>
                </a:solidFill>
                <a:latin typeface="Livvic"/>
              </a:rPr>
              <a:t>мухи</a:t>
            </a:r>
            <a:r>
              <a:rPr lang="en-US" sz="3143" dirty="0">
                <a:solidFill>
                  <a:srgbClr val="284A0B"/>
                </a:solidFill>
                <a:latin typeface="Livvic"/>
              </a:rPr>
              <a:t>.</a:t>
            </a:r>
          </a:p>
          <a:p>
            <a:pPr indent="457200"/>
            <a:endParaRPr lang="en-US" sz="3143" dirty="0">
              <a:solidFill>
                <a:srgbClr val="284A0B"/>
              </a:solidFill>
              <a:latin typeface="Livvic"/>
            </a:endParaRPr>
          </a:p>
          <a:p>
            <a:pPr marL="678736" lvl="1" indent="457200">
              <a:buFont typeface="Arial"/>
              <a:buChar char="•"/>
            </a:pPr>
            <a:r>
              <a:rPr lang="en-US" sz="3143" dirty="0" err="1">
                <a:solidFill>
                  <a:srgbClr val="284A0B"/>
                </a:solidFill>
                <a:latin typeface="Livvic"/>
              </a:rPr>
              <a:t>На</a:t>
            </a:r>
            <a:r>
              <a:rPr lang="en-US" sz="3143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3143" dirty="0" err="1">
                <a:solidFill>
                  <a:srgbClr val="284A0B"/>
                </a:solidFill>
                <a:latin typeface="Livvic"/>
              </a:rPr>
              <a:t>основі</a:t>
            </a:r>
            <a:r>
              <a:rPr lang="en-US" sz="3143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3143" dirty="0" err="1">
                <a:solidFill>
                  <a:srgbClr val="284A0B"/>
                </a:solidFill>
                <a:latin typeface="Livvic"/>
              </a:rPr>
              <a:t>отриманих</a:t>
            </a:r>
            <a:r>
              <a:rPr lang="en-US" sz="3143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3143" dirty="0" err="1">
                <a:solidFill>
                  <a:srgbClr val="284A0B"/>
                </a:solidFill>
                <a:latin typeface="Livvic"/>
              </a:rPr>
              <a:t>результатів</a:t>
            </a:r>
            <a:r>
              <a:rPr lang="en-US" sz="3143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3143" dirty="0" err="1">
                <a:solidFill>
                  <a:srgbClr val="284A0B"/>
                </a:solidFill>
                <a:latin typeface="Livvic"/>
              </a:rPr>
              <a:t>зробити</a:t>
            </a:r>
            <a:r>
              <a:rPr lang="en-US" sz="3143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3143" dirty="0" err="1">
                <a:solidFill>
                  <a:srgbClr val="284A0B"/>
                </a:solidFill>
                <a:latin typeface="Livvic"/>
              </a:rPr>
              <a:t>висновок</a:t>
            </a:r>
            <a:r>
              <a:rPr lang="en-US" sz="3143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3143" dirty="0" err="1">
                <a:solidFill>
                  <a:srgbClr val="284A0B"/>
                </a:solidFill>
                <a:latin typeface="Livvic"/>
              </a:rPr>
              <a:t>про</a:t>
            </a:r>
            <a:r>
              <a:rPr lang="en-US" sz="3143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3143" dirty="0" err="1">
                <a:solidFill>
                  <a:srgbClr val="284A0B"/>
                </a:solidFill>
                <a:latin typeface="Livvic"/>
              </a:rPr>
              <a:t>вплив</a:t>
            </a:r>
            <a:r>
              <a:rPr lang="en-US" sz="3143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3143" dirty="0" err="1">
                <a:solidFill>
                  <a:srgbClr val="284A0B"/>
                </a:solidFill>
                <a:latin typeface="Livvic"/>
              </a:rPr>
              <a:t>цукрозамінника</a:t>
            </a:r>
            <a:r>
              <a:rPr lang="en-US" sz="3143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3143" dirty="0" err="1">
                <a:solidFill>
                  <a:srgbClr val="284A0B"/>
                </a:solidFill>
                <a:latin typeface="Livvic"/>
              </a:rPr>
              <a:t>та</a:t>
            </a:r>
            <a:r>
              <a:rPr lang="en-US" sz="3143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3143" dirty="0" err="1">
                <a:solidFill>
                  <a:srgbClr val="284A0B"/>
                </a:solidFill>
                <a:latin typeface="Livvic"/>
              </a:rPr>
              <a:t>свіжих</a:t>
            </a:r>
            <a:r>
              <a:rPr lang="en-US" sz="3143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3143" dirty="0" err="1">
                <a:solidFill>
                  <a:srgbClr val="284A0B"/>
                </a:solidFill>
                <a:latin typeface="Livvic"/>
              </a:rPr>
              <a:t>овочів</a:t>
            </a:r>
            <a:r>
              <a:rPr lang="en-US" sz="3143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3143" dirty="0" err="1">
                <a:solidFill>
                  <a:srgbClr val="284A0B"/>
                </a:solidFill>
                <a:latin typeface="Livvic"/>
              </a:rPr>
              <a:t>на</a:t>
            </a:r>
            <a:r>
              <a:rPr lang="en-US" sz="3143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3143" dirty="0" err="1">
                <a:solidFill>
                  <a:srgbClr val="284A0B"/>
                </a:solidFill>
                <a:latin typeface="Livvic"/>
              </a:rPr>
              <a:t>процеси</a:t>
            </a:r>
            <a:r>
              <a:rPr lang="en-US" sz="3143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3143" dirty="0" err="1">
                <a:solidFill>
                  <a:srgbClr val="284A0B"/>
                </a:solidFill>
                <a:latin typeface="Livvic"/>
              </a:rPr>
              <a:t>життєдіяльності</a:t>
            </a:r>
            <a:r>
              <a:rPr lang="en-US" sz="3143" dirty="0">
                <a:solidFill>
                  <a:srgbClr val="284A0B"/>
                </a:solidFill>
                <a:latin typeface="Livvic"/>
              </a:rPr>
              <a:t> </a:t>
            </a:r>
            <a:r>
              <a:rPr lang="en-US" sz="3143" dirty="0" err="1">
                <a:solidFill>
                  <a:srgbClr val="284A0B"/>
                </a:solidFill>
                <a:latin typeface="Livvic"/>
              </a:rPr>
              <a:t>мух</a:t>
            </a:r>
            <a:r>
              <a:rPr lang="en-US" sz="3143" dirty="0">
                <a:solidFill>
                  <a:srgbClr val="284A0B"/>
                </a:solidFill>
                <a:latin typeface="Livvic"/>
              </a:rPr>
              <a:t>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04800" y="142875"/>
            <a:ext cx="10058400" cy="10325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430"/>
              </a:lnSpc>
            </a:pPr>
            <a:r>
              <a:rPr lang="en-US" sz="4400" b="1" dirty="0">
                <a:solidFill>
                  <a:srgbClr val="284A0B"/>
                </a:solidFill>
                <a:latin typeface="Bobby Jones"/>
              </a:rPr>
              <a:t>ЗАВДАННЯ РОБОТИ: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0"/>
            <a:ext cx="6972300" cy="929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4A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4438" y="385116"/>
            <a:ext cx="17659125" cy="9516767"/>
            <a:chOff x="0" y="0"/>
            <a:chExt cx="4650963" cy="250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50963" cy="2506474"/>
            </a:xfrm>
            <a:custGeom>
              <a:avLst/>
              <a:gdLst/>
              <a:ahLst/>
              <a:cxnLst/>
              <a:rect l="l" t="t" r="r" b="b"/>
              <a:pathLst>
                <a:path w="4650963" h="2506474">
                  <a:moveTo>
                    <a:pt x="0" y="0"/>
                  </a:moveTo>
                  <a:lnTo>
                    <a:pt x="4650963" y="0"/>
                  </a:lnTo>
                  <a:lnTo>
                    <a:pt x="4650963" y="2506474"/>
                  </a:lnTo>
                  <a:lnTo>
                    <a:pt x="0" y="250647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50963" cy="2554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131743" y="4458779"/>
            <a:ext cx="771999" cy="77199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-710809" y="616818"/>
            <a:ext cx="19203330" cy="2210102"/>
            <a:chOff x="0" y="0"/>
            <a:chExt cx="5057667" cy="58208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057667" cy="582085"/>
            </a:xfrm>
            <a:custGeom>
              <a:avLst/>
              <a:gdLst/>
              <a:ahLst/>
              <a:cxnLst/>
              <a:rect l="l" t="t" r="r" b="b"/>
              <a:pathLst>
                <a:path w="5057667" h="582085">
                  <a:moveTo>
                    <a:pt x="0" y="0"/>
                  </a:moveTo>
                  <a:lnTo>
                    <a:pt x="5057667" y="0"/>
                  </a:lnTo>
                  <a:lnTo>
                    <a:pt x="5057667" y="582085"/>
                  </a:lnTo>
                  <a:lnTo>
                    <a:pt x="0" y="582085"/>
                  </a:lnTo>
                  <a:close/>
                </a:path>
              </a:pathLst>
            </a:custGeom>
            <a:solidFill>
              <a:srgbClr val="284A0B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5057667" cy="629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2144168" y="3443717"/>
            <a:ext cx="5524307" cy="5579573"/>
          </a:xfrm>
          <a:custGeom>
            <a:avLst/>
            <a:gdLst/>
            <a:ahLst/>
            <a:cxnLst/>
            <a:rect l="l" t="t" r="r" b="b"/>
            <a:pathLst>
              <a:path w="5524307" h="5579573">
                <a:moveTo>
                  <a:pt x="0" y="0"/>
                </a:moveTo>
                <a:lnTo>
                  <a:pt x="5524307" y="0"/>
                </a:lnTo>
                <a:lnTo>
                  <a:pt x="5524307" y="5579573"/>
                </a:lnTo>
                <a:lnTo>
                  <a:pt x="0" y="55795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40" t="-38134" b="-10432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909949" y="788268"/>
            <a:ext cx="15735028" cy="1521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28"/>
              </a:lnSpc>
            </a:pPr>
            <a:r>
              <a:rPr lang="en-US" sz="11117" dirty="0">
                <a:solidFill>
                  <a:srgbClr val="FFFFFF"/>
                </a:solidFill>
                <a:latin typeface="Bobby Jones"/>
              </a:rPr>
              <a:t>ДОСЛІД 1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010274"/>
            <a:ext cx="3147093" cy="6242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49" y="3678727"/>
            <a:ext cx="7126084" cy="53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57665" y="3126091"/>
            <a:ext cx="19203330" cy="3927434"/>
            <a:chOff x="0" y="0"/>
            <a:chExt cx="5057667" cy="10343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7667" cy="1034386"/>
            </a:xfrm>
            <a:custGeom>
              <a:avLst/>
              <a:gdLst/>
              <a:ahLst/>
              <a:cxnLst/>
              <a:rect l="l" t="t" r="r" b="b"/>
              <a:pathLst>
                <a:path w="5057667" h="1034386">
                  <a:moveTo>
                    <a:pt x="0" y="0"/>
                  </a:moveTo>
                  <a:lnTo>
                    <a:pt x="5057667" y="0"/>
                  </a:lnTo>
                  <a:lnTo>
                    <a:pt x="5057667" y="1034386"/>
                  </a:lnTo>
                  <a:lnTo>
                    <a:pt x="0" y="1034386"/>
                  </a:lnTo>
                  <a:close/>
                </a:path>
              </a:pathLst>
            </a:custGeom>
            <a:solidFill>
              <a:srgbClr val="284A0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057667" cy="10820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449272" y="84656"/>
            <a:ext cx="10010304" cy="1001030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84A0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737568" y="372952"/>
            <a:ext cx="9433712" cy="943371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601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737568" y="492831"/>
            <a:ext cx="8607446" cy="8607411"/>
            <a:chOff x="-1742674" y="681526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-1742674" y="681526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6666" r="-16666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358318" y="3978211"/>
            <a:ext cx="8633282" cy="2239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04"/>
              </a:lnSpc>
            </a:pPr>
            <a:r>
              <a:rPr lang="en-US" sz="6000" dirty="0" err="1" smtClean="0">
                <a:solidFill>
                  <a:srgbClr val="FFFFFF"/>
                </a:solidFill>
                <a:latin typeface="Bobby Jones"/>
              </a:rPr>
              <a:t>Результати</a:t>
            </a:r>
            <a:r>
              <a:rPr lang="uk-UA" sz="6000" dirty="0">
                <a:solidFill>
                  <a:srgbClr val="FFFFFF"/>
                </a:solidFill>
                <a:latin typeface="Bobby Jones"/>
              </a:rPr>
              <a:t> </a:t>
            </a:r>
            <a:r>
              <a:rPr lang="uk-UA" sz="6000" dirty="0" smtClean="0">
                <a:solidFill>
                  <a:srgbClr val="FFFFFF"/>
                </a:solidFill>
                <a:latin typeface="Bobby Jones"/>
              </a:rPr>
              <a:t>першого</a:t>
            </a:r>
            <a:r>
              <a:rPr lang="en-US" sz="6000" dirty="0" smtClean="0">
                <a:solidFill>
                  <a:srgbClr val="FFFFFF"/>
                </a:solidFill>
                <a:latin typeface="Bobby Jones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Bobby Jones"/>
              </a:rPr>
              <a:t>дослідження</a:t>
            </a:r>
            <a:r>
              <a:rPr lang="en-US" sz="6000" dirty="0">
                <a:solidFill>
                  <a:srgbClr val="FFFFFF"/>
                </a:solidFill>
                <a:latin typeface="Bobby Jone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686800" cy="959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7988">
            <a:off x="8897611" y="143485"/>
            <a:ext cx="6827837" cy="910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656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4A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4438" y="385116"/>
            <a:ext cx="17659125" cy="9516767"/>
            <a:chOff x="0" y="0"/>
            <a:chExt cx="4650963" cy="250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50963" cy="2506474"/>
            </a:xfrm>
            <a:custGeom>
              <a:avLst/>
              <a:gdLst/>
              <a:ahLst/>
              <a:cxnLst/>
              <a:rect l="l" t="t" r="r" b="b"/>
              <a:pathLst>
                <a:path w="4650963" h="2506474">
                  <a:moveTo>
                    <a:pt x="0" y="0"/>
                  </a:moveTo>
                  <a:lnTo>
                    <a:pt x="4650963" y="0"/>
                  </a:lnTo>
                  <a:lnTo>
                    <a:pt x="4650963" y="2506474"/>
                  </a:lnTo>
                  <a:lnTo>
                    <a:pt x="0" y="250647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50963" cy="2554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674419" y="4041575"/>
            <a:ext cx="4975136" cy="5040501"/>
            <a:chOff x="0" y="0"/>
            <a:chExt cx="1404030" cy="142247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04030" cy="1422477"/>
            </a:xfrm>
            <a:custGeom>
              <a:avLst/>
              <a:gdLst/>
              <a:ahLst/>
              <a:cxnLst/>
              <a:rect l="l" t="t" r="r" b="b"/>
              <a:pathLst>
                <a:path w="1404030" h="1422477">
                  <a:moveTo>
                    <a:pt x="0" y="0"/>
                  </a:moveTo>
                  <a:lnTo>
                    <a:pt x="1404030" y="0"/>
                  </a:lnTo>
                  <a:lnTo>
                    <a:pt x="1404030" y="1422477"/>
                  </a:lnTo>
                  <a:lnTo>
                    <a:pt x="0" y="1422477"/>
                  </a:lnTo>
                  <a:close/>
                </a:path>
              </a:pathLst>
            </a:custGeom>
            <a:solidFill>
              <a:srgbClr val="284A0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404030" cy="14701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318664" y="4041575"/>
            <a:ext cx="4940636" cy="5040501"/>
            <a:chOff x="0" y="0"/>
            <a:chExt cx="1394294" cy="142247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94294" cy="1422477"/>
            </a:xfrm>
            <a:custGeom>
              <a:avLst/>
              <a:gdLst/>
              <a:ahLst/>
              <a:cxnLst/>
              <a:rect l="l" t="t" r="r" b="b"/>
              <a:pathLst>
                <a:path w="1394294" h="1422477">
                  <a:moveTo>
                    <a:pt x="0" y="0"/>
                  </a:moveTo>
                  <a:lnTo>
                    <a:pt x="1394294" y="0"/>
                  </a:lnTo>
                  <a:lnTo>
                    <a:pt x="1394294" y="1422477"/>
                  </a:lnTo>
                  <a:lnTo>
                    <a:pt x="0" y="1422477"/>
                  </a:lnTo>
                  <a:close/>
                </a:path>
              </a:pathLst>
            </a:custGeom>
            <a:solidFill>
              <a:srgbClr val="284A0B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394294" cy="14701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30175" y="4041575"/>
            <a:ext cx="4975136" cy="5040501"/>
            <a:chOff x="0" y="0"/>
            <a:chExt cx="1404030" cy="142247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04030" cy="1422477"/>
            </a:xfrm>
            <a:custGeom>
              <a:avLst/>
              <a:gdLst/>
              <a:ahLst/>
              <a:cxnLst/>
              <a:rect l="l" t="t" r="r" b="b"/>
              <a:pathLst>
                <a:path w="1404030" h="1422477">
                  <a:moveTo>
                    <a:pt x="0" y="0"/>
                  </a:moveTo>
                  <a:lnTo>
                    <a:pt x="1404030" y="0"/>
                  </a:lnTo>
                  <a:lnTo>
                    <a:pt x="1404030" y="1422477"/>
                  </a:lnTo>
                  <a:lnTo>
                    <a:pt x="0" y="1422477"/>
                  </a:lnTo>
                  <a:close/>
                </a:path>
              </a:pathLst>
            </a:custGeom>
            <a:solidFill>
              <a:srgbClr val="284A0B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404030" cy="14701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131743" y="4458779"/>
            <a:ext cx="771999" cy="771999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-710809" y="616818"/>
            <a:ext cx="19203330" cy="2210102"/>
            <a:chOff x="0" y="0"/>
            <a:chExt cx="5057667" cy="58208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057667" cy="582085"/>
            </a:xfrm>
            <a:custGeom>
              <a:avLst/>
              <a:gdLst/>
              <a:ahLst/>
              <a:cxnLst/>
              <a:rect l="l" t="t" r="r" b="b"/>
              <a:pathLst>
                <a:path w="5057667" h="582085">
                  <a:moveTo>
                    <a:pt x="0" y="0"/>
                  </a:moveTo>
                  <a:lnTo>
                    <a:pt x="5057667" y="0"/>
                  </a:lnTo>
                  <a:lnTo>
                    <a:pt x="5057667" y="582085"/>
                  </a:lnTo>
                  <a:lnTo>
                    <a:pt x="0" y="582085"/>
                  </a:lnTo>
                  <a:close/>
                </a:path>
              </a:pathLst>
            </a:custGeom>
            <a:solidFill>
              <a:srgbClr val="284A0B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5057667" cy="629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6399944" y="3772039"/>
            <a:ext cx="5524086" cy="5579573"/>
          </a:xfrm>
          <a:custGeom>
            <a:avLst/>
            <a:gdLst/>
            <a:ahLst/>
            <a:cxnLst/>
            <a:rect l="l" t="t" r="r" b="b"/>
            <a:pathLst>
              <a:path w="5524086" h="5579573">
                <a:moveTo>
                  <a:pt x="0" y="0"/>
                </a:moveTo>
                <a:lnTo>
                  <a:pt x="5524086" y="0"/>
                </a:lnTo>
                <a:lnTo>
                  <a:pt x="5524086" y="5579573"/>
                </a:lnTo>
                <a:lnTo>
                  <a:pt x="0" y="55795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1897" r="-4310" b="-5799"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909949" y="788268"/>
            <a:ext cx="15735028" cy="1521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28"/>
              </a:lnSpc>
            </a:pPr>
            <a:r>
              <a:rPr lang="en-US" sz="11117">
                <a:solidFill>
                  <a:srgbClr val="FFFFFF"/>
                </a:solidFill>
                <a:latin typeface="Bobby Jones"/>
              </a:rPr>
              <a:t>ДОСЛІД 2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3224273"/>
            <a:ext cx="4144648" cy="6506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893" y="3149926"/>
            <a:ext cx="4148177" cy="665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526</Words>
  <Application>Microsoft Office PowerPoint</Application>
  <PresentationFormat>Произвольный</PresentationFormat>
  <Paragraphs>50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Arial</vt:lpstr>
      <vt:lpstr>Arimo Bold</vt:lpstr>
      <vt:lpstr>Arimo</vt:lpstr>
      <vt:lpstr>Glacial Indifference Bold</vt:lpstr>
      <vt:lpstr>Bobby Jones</vt:lpstr>
      <vt:lpstr>Calibri</vt:lpstr>
      <vt:lpstr>Livvic Bold</vt:lpstr>
      <vt:lpstr>Livvic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Біоіндикативні можливості членистоногих на прикладі мухи дрозофіли.</dc:title>
  <cp:lastModifiedBy>Валентина Петрівна</cp:lastModifiedBy>
  <cp:revision>16</cp:revision>
  <dcterms:created xsi:type="dcterms:W3CDTF">2006-08-16T00:00:00Z</dcterms:created>
  <dcterms:modified xsi:type="dcterms:W3CDTF">2024-04-14T22:10:08Z</dcterms:modified>
  <dc:identifier>DAGCYh3g5kw</dc:identifier>
</cp:coreProperties>
</file>