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sldIdLst>
    <p:sldId id="261" r:id="rId2"/>
    <p:sldId id="292" r:id="rId3"/>
    <p:sldId id="279" r:id="rId4"/>
    <p:sldId id="297" r:id="rId5"/>
    <p:sldId id="280" r:id="rId6"/>
    <p:sldId id="285" r:id="rId7"/>
    <p:sldId id="259" r:id="rId8"/>
    <p:sldId id="293" r:id="rId9"/>
    <p:sldId id="295" r:id="rId10"/>
    <p:sldId id="296" r:id="rId11"/>
    <p:sldId id="260" r:id="rId12"/>
    <p:sldId id="282" r:id="rId13"/>
    <p:sldId id="290" r:id="rId14"/>
    <p:sldId id="298" r:id="rId15"/>
    <p:sldId id="299" r:id="rId16"/>
    <p:sldId id="276" r:id="rId17"/>
    <p:sldId id="278" r:id="rId18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720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658C12-1D15-43E1-AB7D-4D51B65FCA62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835548-FE24-4254-B40E-7C6FD4C98BD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462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35548-FE24-4254-B40E-7C6FD4C98BD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197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35548-FE24-4254-B40E-7C6FD4C98BD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720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35548-FE24-4254-B40E-7C6FD4C98BD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83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35548-FE24-4254-B40E-7C6FD4C98BD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613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835548-FE24-4254-B40E-7C6FD4C98BD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449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6752D-F700-40D0-8890-19DBC36E2F6F}" type="datetime1">
              <a:rPr lang="ru-RU" smtClean="0"/>
              <a:t>09.04.2024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54-6520-4946-9308-06D2BF7CFE7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939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AF24-4623-4D2D-86D4-918E3E6DB691}" type="datetime1">
              <a:rPr lang="ru-RU" smtClean="0"/>
              <a:t>09.04.2024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54-6520-4946-9308-06D2BF7CFE7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191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AFB26-C3C6-4E47-AC4E-45F56B97A66C}" type="datetime1">
              <a:rPr lang="ru-RU" smtClean="0"/>
              <a:t>09.04.2024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54-6520-4946-9308-06D2BF7CFE7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044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752DE-0D70-412E-862B-F4D5A6ABB5DE}" type="datetime1">
              <a:rPr lang="ru-RU" smtClean="0"/>
              <a:t>09.04.2024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54-6520-4946-9308-06D2BF7CFE7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402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DA051-423D-4B72-BD43-8BDA9BFDA183}" type="datetime1">
              <a:rPr lang="ru-RU" smtClean="0"/>
              <a:t>09.04.2024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54-6520-4946-9308-06D2BF7CFE7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223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362C-4AE1-4871-A8F1-95BF6F96CDEC}" type="datetime1">
              <a:rPr lang="ru-RU" smtClean="0"/>
              <a:t>09.04.2024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54-6520-4946-9308-06D2BF7CFE7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743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98423-3C74-4A92-B790-EFE3382B6AC1}" type="datetime1">
              <a:rPr lang="ru-RU" smtClean="0"/>
              <a:t>09.04.2024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54-6520-4946-9308-06D2BF7CFE7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02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DB49-E5F1-409C-A90C-8477D2D6E554}" type="datetime1">
              <a:rPr lang="ru-RU" smtClean="0"/>
              <a:t>09.04.2024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54-6520-4946-9308-06D2BF7CFE7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156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D1EA1-06CF-4B8A-A7EB-C7014B322301}" type="datetime1">
              <a:rPr lang="ru-RU" smtClean="0"/>
              <a:t>09.04.2024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54-6520-4946-9308-06D2BF7CFE7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208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30451-BC1B-4C3A-83C8-382E6C9A2B9F}" type="datetime1">
              <a:rPr lang="ru-RU" smtClean="0"/>
              <a:t>09.04.2024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54-6520-4946-9308-06D2BF7CFE7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151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CE48D-6D44-47E7-9D96-9B72D463263C}" type="datetime1">
              <a:rPr lang="ru-RU" smtClean="0"/>
              <a:t>09.04.2024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54-6520-4946-9308-06D2BF7CFE7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695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CAD52-27EA-4E6B-A6F7-1A35055D23DF}" type="datetime1">
              <a:rPr lang="ru-RU" smtClean="0"/>
              <a:t>09.04.2024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5DA54-6520-4946-9308-06D2BF7CFE7D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019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"/>
            <a:ext cx="9144000" cy="1203597"/>
          </a:xfrm>
        </p:spPr>
        <p:txBody>
          <a:bodyPr anchor="ctr">
            <a:noAutofit/>
          </a:bodyPr>
          <a:lstStyle/>
          <a:p>
            <a:pPr>
              <a:spcBef>
                <a:spcPts val="0"/>
              </a:spcBef>
            </a:pPr>
            <a:r>
              <a:rPr lang="ru-RU" sz="2400" b="1" cap="al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КОНОТОП ТРАНСПОРТНИЙ. </a:t>
            </a:r>
            <a:endParaRPr lang="ru-RU" sz="2400" b="1" cap="all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2400" b="1" cap="al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ЕКСКУРСІЙНИЙ </a:t>
            </a:r>
            <a:r>
              <a:rPr lang="ru-RU" sz="2400" b="1" cap="al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МАРШРУТ ОСЕРЕДКАМИ ІСТОРІЇ ТРАНСПОРТУ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400" b="1" cap="al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cap="all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КОНОТОП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7385484"/>
              </p:ext>
            </p:extLst>
          </p:nvPr>
        </p:nvGraphicFramePr>
        <p:xfrm>
          <a:off x="6300192" y="1563638"/>
          <a:ext cx="3419872" cy="3697934"/>
        </p:xfrm>
        <a:graphic>
          <a:graphicData uri="http://schemas.openxmlformats.org/drawingml/2006/table">
            <a:tbl>
              <a:tblPr/>
              <a:tblGrid>
                <a:gridCol w="34198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7090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latin typeface="Times New Roman"/>
                          <a:ea typeface="Times New Roman"/>
                        </a:rPr>
                        <a:t>Роботу виконала: </a:t>
                      </a:r>
                      <a:endParaRPr lang="ru-RU" sz="1200" b="1" dirty="0">
                        <a:latin typeface="Times New Roman"/>
                        <a:ea typeface="Times New Roman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1" dirty="0" smtClean="0">
                          <a:latin typeface="Times New Roman"/>
                          <a:ea typeface="Times New Roman"/>
                        </a:rPr>
                        <a:t>Тихончук Дар’я Олександрівна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b="1" dirty="0" smtClean="0">
                          <a:latin typeface="Times New Roman"/>
                          <a:ea typeface="Times New Roman"/>
                        </a:rPr>
                        <a:t>учениця 10</a:t>
                      </a:r>
                      <a:r>
                        <a:rPr lang="uk-UA" sz="1200" b="1" baseline="0" dirty="0" smtClean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uk-UA" sz="1200" b="1" dirty="0" smtClean="0">
                          <a:latin typeface="Times New Roman"/>
                          <a:ea typeface="Times New Roman"/>
                        </a:rPr>
                        <a:t>класу </a:t>
                      </a:r>
                      <a:endParaRPr lang="ru-RU" sz="1200" b="1" dirty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err="1" smtClean="0">
                          <a:latin typeface="Times New Roman"/>
                          <a:ea typeface="Times New Roman"/>
                        </a:rPr>
                        <a:t>Конотопськ</a:t>
                      </a:r>
                      <a:r>
                        <a:rPr lang="uk-UA" sz="1200" b="1" dirty="0" smtClean="0">
                          <a:latin typeface="Times New Roman"/>
                          <a:ea typeface="Times New Roman"/>
                        </a:rPr>
                        <a:t>ого</a:t>
                      </a:r>
                      <a:r>
                        <a:rPr lang="uk-UA" sz="1200" b="1" dirty="0">
                          <a:latin typeface="Times New Roman"/>
                          <a:ea typeface="Times New Roman"/>
                        </a:rPr>
                        <a:t> </a:t>
                      </a:r>
                      <a:r>
                        <a:rPr lang="uk-UA" sz="1200" b="1" dirty="0" smtClean="0">
                          <a:latin typeface="Times New Roman"/>
                          <a:ea typeface="Times New Roman"/>
                        </a:rPr>
                        <a:t>ліцею</a:t>
                      </a:r>
                      <a:r>
                        <a:rPr lang="uk-UA" sz="1200" b="1" dirty="0">
                          <a:latin typeface="Times New Roman"/>
                          <a:ea typeface="Times New Roman"/>
                        </a:rPr>
                        <a:t> </a:t>
                      </a:r>
                      <a:r>
                        <a:rPr lang="uk-UA" sz="1200" b="1" dirty="0" smtClean="0">
                          <a:latin typeface="Times New Roman"/>
                          <a:ea typeface="Times New Roman"/>
                        </a:rPr>
                        <a:t>№</a:t>
                      </a:r>
                      <a:r>
                        <a:rPr lang="uk-UA" sz="1200" b="1" dirty="0">
                          <a:latin typeface="Times New Roman"/>
                          <a:ea typeface="Times New Roman"/>
                        </a:rPr>
                        <a:t> 10 </a:t>
                      </a:r>
                      <a:endParaRPr lang="uk-UA" sz="1200" b="1" dirty="0" smtClean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latin typeface="Times New Roman"/>
                          <a:ea typeface="Times New Roman"/>
                        </a:rPr>
                        <a:t>Конотопської </a:t>
                      </a:r>
                      <a:r>
                        <a:rPr lang="uk-UA" sz="1200" b="1" dirty="0">
                          <a:latin typeface="Times New Roman"/>
                          <a:ea typeface="Times New Roman"/>
                        </a:rPr>
                        <a:t>міської ради</a:t>
                      </a:r>
                      <a:endParaRPr lang="ru-RU" sz="1200" b="1" dirty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latin typeface="Times New Roman"/>
                          <a:ea typeface="Times New Roman"/>
                        </a:rPr>
                        <a:t>Сумської області</a:t>
                      </a:r>
                      <a:endParaRPr lang="ru-RU" sz="1200" b="1" dirty="0">
                        <a:latin typeface="Times New Roman"/>
                        <a:ea typeface="Times New Roman"/>
                      </a:endParaRPr>
                    </a:p>
                  </a:txBody>
                  <a:tcPr marL="38100" marR="38100" marT="28575" marB="285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8889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latin typeface="Times New Roman"/>
                          <a:ea typeface="Times New Roman"/>
                        </a:rPr>
                        <a:t>Науковий керівник: </a:t>
                      </a:r>
                      <a:endParaRPr lang="ru-RU" sz="1200" b="1" dirty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latin typeface="Times New Roman"/>
                          <a:ea typeface="Times New Roman"/>
                        </a:rPr>
                        <a:t>Клименко Антон Сергійович, </a:t>
                      </a:r>
                      <a:endParaRPr lang="ru-RU" sz="1200" b="1" dirty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latin typeface="Times New Roman"/>
                          <a:ea typeface="Times New Roman"/>
                        </a:rPr>
                        <a:t>у</a:t>
                      </a:r>
                      <a:r>
                        <a:rPr lang="uk-UA" sz="1200" b="1" dirty="0" smtClean="0">
                          <a:latin typeface="Times New Roman"/>
                          <a:ea typeface="Times New Roman"/>
                        </a:rPr>
                        <a:t>читель </a:t>
                      </a:r>
                      <a:r>
                        <a:rPr lang="uk-UA" sz="1200" b="1" dirty="0">
                          <a:latin typeface="Times New Roman"/>
                          <a:ea typeface="Times New Roman"/>
                        </a:rPr>
                        <a:t>історії</a:t>
                      </a:r>
                      <a:endParaRPr lang="ru-RU" sz="1200" b="1" dirty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latin typeface="Times New Roman"/>
                          <a:ea typeface="Times New Roman"/>
                        </a:rPr>
                        <a:t>Конотопського ліцею № 10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latin typeface="Times New Roman"/>
                          <a:ea typeface="Times New Roman"/>
                        </a:rPr>
                        <a:t>Конотопської міської ради</a:t>
                      </a:r>
                      <a:endParaRPr lang="ru-RU" sz="1200" b="1" dirty="0" smtClean="0">
                        <a:latin typeface="Times New Roman"/>
                        <a:ea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 smtClean="0">
                          <a:latin typeface="Times New Roman"/>
                          <a:ea typeface="Times New Roman"/>
                        </a:rPr>
                        <a:t>Сумської області</a:t>
                      </a:r>
                      <a:endParaRPr lang="ru-RU" sz="1200" b="1" dirty="0">
                        <a:latin typeface="Times New Roman"/>
                        <a:ea typeface="Times New Roman"/>
                      </a:endParaRPr>
                    </a:p>
                  </a:txBody>
                  <a:tcPr marL="38100" marR="38100" marT="28575" marB="285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491630"/>
            <a:ext cx="5716127" cy="3215322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12234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057"/>
            <a:ext cx="8229600" cy="857250"/>
          </a:xfrm>
        </p:spPr>
        <p:txBody>
          <a:bodyPr>
            <a:noAutofit/>
          </a:bodyPr>
          <a:lstStyle/>
          <a:p>
            <a:r>
              <a:rPr lang="uk-UA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Пам’ятник трамваю</a:t>
            </a:r>
            <a:br>
              <a:rPr lang="uk-UA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Вул. Успенсько-Троїцька, 106</a:t>
            </a:r>
            <a:endParaRPr lang="uk-UA" sz="3500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54-6520-4946-9308-06D2BF7CFE7D}" type="slidenum">
              <a:rPr lang="ru-RU" smtClean="0"/>
              <a:t>10</a:t>
            </a:fld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947" y="1228453"/>
            <a:ext cx="5702105" cy="3753469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12014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6694"/>
          </a:xfrm>
        </p:spPr>
        <p:txBody>
          <a:bodyPr>
            <a:noAutofit/>
          </a:bodyPr>
          <a:lstStyle/>
          <a:p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Трамваї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вулицях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м. Конотоп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54-6520-4946-9308-06D2BF7CFE7D}" type="slidenum">
              <a:rPr lang="ru-RU" smtClean="0"/>
              <a:t>11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2310" t="14303"/>
          <a:stretch/>
        </p:blipFill>
        <p:spPr>
          <a:xfrm>
            <a:off x="3453589" y="3581669"/>
            <a:ext cx="2394151" cy="151036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r="6061" b="9525"/>
          <a:stretch/>
        </p:blipFill>
        <p:spPr>
          <a:xfrm>
            <a:off x="6372200" y="1347614"/>
            <a:ext cx="2117521" cy="151216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8" name="Picture 2" descr="Конотопский трамвай — Википедия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9" r="3561"/>
          <a:stretch/>
        </p:blipFill>
        <p:spPr bwMode="auto">
          <a:xfrm>
            <a:off x="3396928" y="1347614"/>
            <a:ext cx="2507475" cy="1512168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'ятикутник 8"/>
          <p:cNvSpPr/>
          <p:nvPr/>
        </p:nvSpPr>
        <p:spPr>
          <a:xfrm rot="5400000">
            <a:off x="1586062" y="-319815"/>
            <a:ext cx="507500" cy="260051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'ятикутник 9"/>
          <p:cNvSpPr/>
          <p:nvPr/>
        </p:nvSpPr>
        <p:spPr>
          <a:xfrm rot="5400000">
            <a:off x="4396918" y="-319814"/>
            <a:ext cx="507501" cy="260051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'ятикутник 10"/>
          <p:cNvSpPr/>
          <p:nvPr/>
        </p:nvSpPr>
        <p:spPr>
          <a:xfrm rot="5400000">
            <a:off x="7207776" y="-319815"/>
            <a:ext cx="507500" cy="260051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 11"/>
          <p:cNvSpPr/>
          <p:nvPr/>
        </p:nvSpPr>
        <p:spPr>
          <a:xfrm>
            <a:off x="1207041" y="715283"/>
            <a:ext cx="1246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КТМ-5М3</a:t>
            </a:r>
          </a:p>
        </p:txBody>
      </p:sp>
      <p:sp>
        <p:nvSpPr>
          <p:cNvPr id="13" name="Прямокутник 12"/>
          <p:cNvSpPr/>
          <p:nvPr/>
        </p:nvSpPr>
        <p:spPr>
          <a:xfrm>
            <a:off x="4013153" y="732204"/>
            <a:ext cx="1275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Tatra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T3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14" name="Прямокутник 13"/>
          <p:cNvSpPr/>
          <p:nvPr/>
        </p:nvSpPr>
        <p:spPr>
          <a:xfrm>
            <a:off x="7160802" y="699542"/>
            <a:ext cx="601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К-1 </a:t>
            </a:r>
          </a:p>
        </p:txBody>
      </p:sp>
      <p:sp>
        <p:nvSpPr>
          <p:cNvPr id="15" name="П'ятикутник 14"/>
          <p:cNvSpPr/>
          <p:nvPr/>
        </p:nvSpPr>
        <p:spPr>
          <a:xfrm rot="5400000">
            <a:off x="4396918" y="1953844"/>
            <a:ext cx="507501" cy="260051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кутник 15"/>
          <p:cNvSpPr/>
          <p:nvPr/>
        </p:nvSpPr>
        <p:spPr>
          <a:xfrm>
            <a:off x="3865499" y="3005863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Konstal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105 Na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/>
          <a:srcRect b="16275"/>
          <a:stretch/>
        </p:blipFill>
        <p:spPr>
          <a:xfrm>
            <a:off x="598245" y="1338877"/>
            <a:ext cx="2483133" cy="151216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4947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0538"/>
            <a:ext cx="9144000" cy="857250"/>
          </a:xfrm>
        </p:spPr>
        <p:txBody>
          <a:bodyPr>
            <a:noAutofit/>
          </a:bodyPr>
          <a:lstStyle/>
          <a:p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Пам’ятник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авіації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Сквер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вул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Успенсько-Троїцької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54-6520-4946-9308-06D2BF7CFE7D}" type="slidenum">
              <a:rPr lang="ru-RU" smtClean="0"/>
              <a:t>12</a:t>
            </a:fld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928" y="992089"/>
            <a:ext cx="5868144" cy="391209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347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779"/>
            <a:ext cx="9252520" cy="915565"/>
          </a:xfrm>
        </p:spPr>
        <p:txBody>
          <a:bodyPr>
            <a:noAutofit/>
          </a:bodyPr>
          <a:lstStyle/>
          <a:p>
            <a:r>
              <a:rPr lang="ru-RU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Літак</a:t>
            </a: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«АН-2» (у </a:t>
            </a:r>
            <a:r>
              <a:rPr lang="ru-RU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народі</a:t>
            </a: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«</a:t>
            </a:r>
            <a:r>
              <a:rPr lang="ru-RU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кукурудзник</a:t>
            </a: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  <a:endParaRPr lang="ru-RU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54-6520-4946-9308-06D2BF7CFE7D}" type="slidenum">
              <a:rPr lang="ru-RU" smtClean="0"/>
              <a:t>13</a:t>
            </a:fld>
            <a:endParaRPr lang="ru-RU"/>
          </a:p>
        </p:txBody>
      </p:sp>
      <p:sp>
        <p:nvSpPr>
          <p:cNvPr id="19" name="Объект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6353" b="9793"/>
          <a:stretch/>
        </p:blipFill>
        <p:spPr>
          <a:xfrm>
            <a:off x="1148662" y="942344"/>
            <a:ext cx="6846676" cy="3792417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9507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779"/>
            <a:ext cx="9252520" cy="915565"/>
          </a:xfrm>
        </p:spPr>
        <p:txBody>
          <a:bodyPr>
            <a:noAutofit/>
          </a:bodyPr>
          <a:lstStyle/>
          <a:p>
            <a:r>
              <a:rPr lang="ru-RU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Пам’ятник</a:t>
            </a: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трактору.</a:t>
            </a:r>
            <a:b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Вул</a:t>
            </a: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Соснівська</a:t>
            </a: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31</a:t>
            </a:r>
            <a:endParaRPr lang="ru-RU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54-6520-4946-9308-06D2BF7CFE7D}" type="slidenum">
              <a:rPr lang="ru-RU" smtClean="0"/>
              <a:t>14</a:t>
            </a:fld>
            <a:endParaRPr lang="ru-RU"/>
          </a:p>
        </p:txBody>
      </p:sp>
      <p:sp>
        <p:nvSpPr>
          <p:cNvPr id="19" name="Объект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9" t="9522" b="6479"/>
          <a:stretch/>
        </p:blipFill>
        <p:spPr>
          <a:xfrm>
            <a:off x="1835696" y="1084226"/>
            <a:ext cx="5370248" cy="3765767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58539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779"/>
            <a:ext cx="9252520" cy="915565"/>
          </a:xfrm>
        </p:spPr>
        <p:txBody>
          <a:bodyPr>
            <a:noAutofit/>
          </a:bodyPr>
          <a:lstStyle/>
          <a:p>
            <a:r>
              <a:rPr lang="ru-RU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Екскурсійний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маршрут </a:t>
            </a:r>
            <a:r>
              <a:rPr lang="ru-RU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осередками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транспорту м. </a:t>
            </a: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Конотоп. </a:t>
            </a:r>
            <a:r>
              <a:rPr lang="ru-RU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Проведені</a:t>
            </a: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міні-екскурсії</a:t>
            </a:r>
            <a:endParaRPr lang="ru-RU" sz="3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54-6520-4946-9308-06D2BF7CFE7D}" type="slidenum">
              <a:rPr lang="ru-RU" smtClean="0"/>
              <a:t>15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r="388" b="1000"/>
          <a:stretch/>
        </p:blipFill>
        <p:spPr>
          <a:xfrm>
            <a:off x="1179147" y="1110505"/>
            <a:ext cx="6993253" cy="3909517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530474"/>
            <a:ext cx="1538318" cy="1069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Місце для вмісту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8" r="7712"/>
          <a:stretch/>
        </p:blipFill>
        <p:spPr>
          <a:xfrm>
            <a:off x="5273588" y="1569884"/>
            <a:ext cx="1333128" cy="912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Місце для вмісту 11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756838"/>
            <a:ext cx="864096" cy="1147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/>
          <a:srcRect l="9111" r="11168"/>
          <a:stretch/>
        </p:blipFill>
        <p:spPr>
          <a:xfrm>
            <a:off x="2879812" y="1889451"/>
            <a:ext cx="1368152" cy="965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47393" y="1180923"/>
            <a:ext cx="1217820" cy="913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168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364"/>
            <a:ext cx="8229600" cy="771550"/>
          </a:xfrm>
        </p:spPr>
        <p:txBody>
          <a:bodyPr/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Висновки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44" y="843558"/>
            <a:ext cx="9144000" cy="4104456"/>
          </a:xfrm>
        </p:spPr>
        <p:txBody>
          <a:bodyPr>
            <a:normAutofit fontScale="92500" lnSpcReduction="10000"/>
          </a:bodyPr>
          <a:lstStyle/>
          <a:p>
            <a:pPr algn="just">
              <a:buFont typeface="Symbol" pitchFamily="18" charset="2"/>
              <a:buChar char="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Визначено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сутність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дефініції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«транспорт», характеристики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даного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терміну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 typeface="Symbol" pitchFamily="18" charset="2"/>
              <a:buChar char="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Виокремлено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види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транспорту,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мали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найбільший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вплив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суспільно-економічний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розвиток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м.Конотоп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 typeface="Symbol" pitchFamily="18" charset="2"/>
              <a:buChar char="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Виявлено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місцезнаходження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пам’ятних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об’єктів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транспорту м. Конотоп.</a:t>
            </a:r>
          </a:p>
          <a:p>
            <a:pPr algn="just">
              <a:buFont typeface="Symbol" pitchFamily="18" charset="2"/>
              <a:buChar char="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Створено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екскурсійний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маршрут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осередками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історії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транспорту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м.Конотоп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54-6520-4946-9308-06D2BF7CFE7D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784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harij.net/wp-content/uploads/2015/10/bednost1.jpg"/>
          <p:cNvPicPr>
            <a:picLocks noChangeAspect="1" noChangeArrowheads="1"/>
          </p:cNvPicPr>
          <p:nvPr/>
        </p:nvPicPr>
        <p:blipFill>
          <a:blip r:embed="rId2"/>
          <a:srcRect l="9440" r="15560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896670"/>
            <a:ext cx="9144000" cy="110370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Дякую за увагу !</a:t>
            </a:r>
            <a:endParaRPr lang="ru-RU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E17F7-0438-44E3-A723-A87448A86231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26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20538"/>
            <a:ext cx="8229600" cy="691456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Актуальність теми дослідження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27984" y="771550"/>
            <a:ext cx="4608512" cy="4371950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транспорту є одним із визначальних факторів організації економічного життя сьогодення, розширення світових культурних та економічних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зв’язків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Загальновідомо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що Україна є важливим світовим транспортним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хабом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пов'язує між собою Європу, Азію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Близький Схід. 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генези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транспорту провінційних містечок, в тому числі і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м.Конотоп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Сумської області, дозволяє глибше та детальніше зрозуміти тенденції суспільно-економічного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 України.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54-6520-4946-9308-06D2BF7CFE7D}" type="slidenum">
              <a:rPr lang="ru-RU" smtClean="0"/>
              <a:t>2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516" y="1275606"/>
            <a:ext cx="4212468" cy="2808312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98471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54-6520-4946-9308-06D2BF7CFE7D}" type="slidenum">
              <a:rPr lang="ru-RU" smtClean="0"/>
              <a:t>3</a:t>
            </a:fld>
            <a:endParaRPr lang="ru-RU"/>
          </a:p>
        </p:txBody>
      </p:sp>
      <p:sp>
        <p:nvSpPr>
          <p:cNvPr id="5" name="П'ятикутник 4"/>
          <p:cNvSpPr/>
          <p:nvPr/>
        </p:nvSpPr>
        <p:spPr>
          <a:xfrm rot="5400000">
            <a:off x="4135967" y="-2244086"/>
            <a:ext cx="512027" cy="525658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-108520" y="51470"/>
            <a:ext cx="9144000" cy="588748"/>
          </a:xfrm>
        </p:spPr>
        <p:txBody>
          <a:bodyPr>
            <a:normAutofit/>
          </a:bodyPr>
          <a:lstStyle/>
          <a:p>
            <a:r>
              <a:rPr lang="uk-UA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 дослідження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круглений прямокутник 8"/>
          <p:cNvSpPr/>
          <p:nvPr/>
        </p:nvSpPr>
        <p:spPr>
          <a:xfrm>
            <a:off x="323528" y="699542"/>
            <a:ext cx="8568952" cy="7200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323528" y="758866"/>
            <a:ext cx="8496944" cy="5887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схарактеризувати</a:t>
            </a:r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історію</a:t>
            </a:r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транспортних</a:t>
            </a:r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осередків</a:t>
            </a:r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стали </a:t>
            </a:r>
            <a:r>
              <a:rPr lang="ru-RU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екскурсійними</a:t>
            </a:r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об’єктами</a:t>
            </a:r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м. Конотоп.</a:t>
            </a:r>
            <a:endParaRPr lang="ru-RU" sz="2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'ятикутник 12"/>
          <p:cNvSpPr/>
          <p:nvPr/>
        </p:nvSpPr>
        <p:spPr>
          <a:xfrm rot="5400000">
            <a:off x="4173689" y="-516791"/>
            <a:ext cx="512027" cy="5258383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5496" y="1779662"/>
            <a:ext cx="9147124" cy="5887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дослідження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Округлений прямокутник 14"/>
          <p:cNvSpPr/>
          <p:nvPr/>
        </p:nvSpPr>
        <p:spPr>
          <a:xfrm>
            <a:off x="285964" y="2487050"/>
            <a:ext cx="8568952" cy="23169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323528" y="2330355"/>
            <a:ext cx="8568952" cy="24736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9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1.Визначити </a:t>
            </a:r>
            <a:r>
              <a:rPr lang="ru-RU" sz="19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сутність</a:t>
            </a:r>
            <a:r>
              <a:rPr lang="ru-RU" sz="1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дефініції</a:t>
            </a:r>
            <a:r>
              <a:rPr lang="ru-RU" sz="1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«транспорт», </a:t>
            </a:r>
            <a:r>
              <a:rPr lang="ru-RU" sz="19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характеристики </a:t>
            </a:r>
            <a:r>
              <a:rPr lang="ru-RU" sz="19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даного</a:t>
            </a:r>
            <a:r>
              <a:rPr lang="ru-RU" sz="1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терміну</a:t>
            </a:r>
            <a:r>
              <a:rPr lang="ru-RU" sz="1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9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2.Виокремити </a:t>
            </a:r>
            <a:r>
              <a:rPr lang="ru-RU" sz="19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види</a:t>
            </a:r>
            <a:r>
              <a:rPr lang="ru-RU" sz="1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транспорту, </a:t>
            </a:r>
            <a:r>
              <a:rPr lang="ru-RU" sz="19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мали</a:t>
            </a:r>
            <a:r>
              <a:rPr lang="ru-RU" sz="1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найбільший</a:t>
            </a:r>
            <a:r>
              <a:rPr lang="ru-RU" sz="1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sz="1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9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суспільно-економічний</a:t>
            </a:r>
            <a:r>
              <a:rPr lang="ru-RU" sz="1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1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 </a:t>
            </a:r>
            <a:r>
              <a:rPr lang="ru-RU" sz="19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Конотоп.</a:t>
            </a:r>
            <a:endParaRPr lang="ru-RU" sz="19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9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3.Виявити </a:t>
            </a:r>
            <a:r>
              <a:rPr lang="ru-RU" sz="19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місцезнаходження</a:t>
            </a:r>
            <a:r>
              <a:rPr lang="ru-RU" sz="1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пам’ятних</a:t>
            </a:r>
            <a:r>
              <a:rPr lang="ru-RU" sz="1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об’єктів</a:t>
            </a:r>
            <a:r>
              <a:rPr lang="ru-RU" sz="1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транспорту м. Конотоп.</a:t>
            </a:r>
          </a:p>
          <a:p>
            <a:pPr algn="just"/>
            <a:r>
              <a:rPr lang="ru-RU" sz="19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4.Створити </a:t>
            </a:r>
            <a:r>
              <a:rPr lang="ru-RU" sz="19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екскурсійний</a:t>
            </a:r>
            <a:r>
              <a:rPr lang="ru-RU" sz="1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маршрут </a:t>
            </a:r>
            <a:r>
              <a:rPr lang="ru-RU" sz="19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осередками</a:t>
            </a:r>
            <a:r>
              <a:rPr lang="ru-RU" sz="1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5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sz="1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транспорту </a:t>
            </a:r>
            <a:r>
              <a:rPr lang="ru-RU" sz="195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м.Конотоп</a:t>
            </a:r>
            <a:r>
              <a:rPr lang="ru-RU" sz="1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95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50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54-6520-4946-9308-06D2BF7CFE7D}" type="slidenum">
              <a:rPr lang="ru-RU" smtClean="0"/>
              <a:t>4</a:t>
            </a:fld>
            <a:endParaRPr lang="ru-RU"/>
          </a:p>
        </p:txBody>
      </p:sp>
      <p:sp>
        <p:nvSpPr>
          <p:cNvPr id="7" name="Округлений прямокутник 6"/>
          <p:cNvSpPr/>
          <p:nvPr/>
        </p:nvSpPr>
        <p:spPr>
          <a:xfrm>
            <a:off x="4971956" y="51470"/>
            <a:ext cx="3744416" cy="588748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5080476" y="51470"/>
            <a:ext cx="3527376" cy="5887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 дослідження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Округлений прямокутник 17"/>
          <p:cNvSpPr/>
          <p:nvPr/>
        </p:nvSpPr>
        <p:spPr>
          <a:xfrm>
            <a:off x="4788024" y="1190914"/>
            <a:ext cx="4140460" cy="58874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4860032" y="1142397"/>
            <a:ext cx="4104456" cy="5887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</a:t>
            </a:r>
            <a:r>
              <a:rPr 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транспорту </a:t>
            </a:r>
            <a:r>
              <a:rPr lang="ru-RU" sz="23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endParaRPr lang="ru-RU" sz="23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трілка вниз 11"/>
          <p:cNvSpPr/>
          <p:nvPr/>
        </p:nvSpPr>
        <p:spPr>
          <a:xfrm>
            <a:off x="6597972" y="703110"/>
            <a:ext cx="504056" cy="442855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Округлений прямокутник 19"/>
          <p:cNvSpPr/>
          <p:nvPr/>
        </p:nvSpPr>
        <p:spPr>
          <a:xfrm>
            <a:off x="4971956" y="2170431"/>
            <a:ext cx="3744416" cy="578589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4232445" y="2123976"/>
            <a:ext cx="5330700" cy="5887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дослідження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Округлений прямокутник 21"/>
          <p:cNvSpPr/>
          <p:nvPr/>
        </p:nvSpPr>
        <p:spPr>
          <a:xfrm>
            <a:off x="4788024" y="3274628"/>
            <a:ext cx="4140460" cy="1535772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5080476" y="2834411"/>
            <a:ext cx="3600400" cy="24736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транспортних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засобів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стали </a:t>
            </a:r>
            <a:r>
              <a:rPr lang="ru-RU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екскурсійними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об’єктами</a:t>
            </a:r>
            <a:r>
              <a:rPr lang="ru-RU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 </a:t>
            </a:r>
            <a:r>
              <a:rPr lang="ru-RU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Конотоп</a:t>
            </a:r>
          </a:p>
        </p:txBody>
      </p:sp>
      <p:sp>
        <p:nvSpPr>
          <p:cNvPr id="24" name="Стрілка вниз 23"/>
          <p:cNvSpPr/>
          <p:nvPr/>
        </p:nvSpPr>
        <p:spPr>
          <a:xfrm>
            <a:off x="6592136" y="2795476"/>
            <a:ext cx="504056" cy="442855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0"/>
          <a:stretch/>
        </p:blipFill>
        <p:spPr>
          <a:xfrm>
            <a:off x="118534" y="147865"/>
            <a:ext cx="2129433" cy="1337423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522" y="1274107"/>
            <a:ext cx="2185485" cy="1438618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9" t="9522" b="6479"/>
          <a:stretch/>
        </p:blipFill>
        <p:spPr>
          <a:xfrm>
            <a:off x="293038" y="2476197"/>
            <a:ext cx="1780423" cy="1248482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00" b="37400"/>
          <a:stretch/>
        </p:blipFill>
        <p:spPr>
          <a:xfrm>
            <a:off x="2601809" y="3430073"/>
            <a:ext cx="1898910" cy="1380327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8436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006"/>
            <a:ext cx="8352928" cy="789552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Види транспорту</a:t>
            </a:r>
            <a:endParaRPr lang="ru-RU" sz="3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B3212-9D36-420C-A0EB-56BE55A1D448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5" name="П'ятикутник 4"/>
          <p:cNvSpPr/>
          <p:nvPr/>
        </p:nvSpPr>
        <p:spPr>
          <a:xfrm rot="5400000">
            <a:off x="1586062" y="-130942"/>
            <a:ext cx="507500" cy="260051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П'ятикутник 18"/>
          <p:cNvSpPr/>
          <p:nvPr/>
        </p:nvSpPr>
        <p:spPr>
          <a:xfrm rot="5400000">
            <a:off x="4396918" y="-130941"/>
            <a:ext cx="507501" cy="260051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П'ятикутник 19"/>
          <p:cNvSpPr/>
          <p:nvPr/>
        </p:nvSpPr>
        <p:spPr>
          <a:xfrm rot="5400000">
            <a:off x="7207776" y="-130942"/>
            <a:ext cx="507500" cy="260051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П'ятикутник 20"/>
          <p:cNvSpPr/>
          <p:nvPr/>
        </p:nvSpPr>
        <p:spPr>
          <a:xfrm rot="5400000">
            <a:off x="2810197" y="1885282"/>
            <a:ext cx="507500" cy="260051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П'ятикутник 21"/>
          <p:cNvSpPr/>
          <p:nvPr/>
        </p:nvSpPr>
        <p:spPr>
          <a:xfrm rot="5400000">
            <a:off x="5907516" y="1885281"/>
            <a:ext cx="507501" cy="260051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Прямокутник 2"/>
          <p:cNvSpPr/>
          <p:nvPr/>
        </p:nvSpPr>
        <p:spPr>
          <a:xfrm>
            <a:off x="1086817" y="920055"/>
            <a:ext cx="1505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Залізничний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кутник 9"/>
          <p:cNvSpPr/>
          <p:nvPr/>
        </p:nvSpPr>
        <p:spPr>
          <a:xfrm>
            <a:off x="3754525" y="920055"/>
            <a:ext cx="1792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Автомобільний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кутник 10"/>
          <p:cNvSpPr/>
          <p:nvPr/>
        </p:nvSpPr>
        <p:spPr>
          <a:xfrm>
            <a:off x="6828083" y="915567"/>
            <a:ext cx="1266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Морський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кутник 11"/>
          <p:cNvSpPr/>
          <p:nvPr/>
        </p:nvSpPr>
        <p:spPr>
          <a:xfrm>
            <a:off x="2347917" y="2931790"/>
            <a:ext cx="1432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Повітряний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кутник 12"/>
          <p:cNvSpPr/>
          <p:nvPr/>
        </p:nvSpPr>
        <p:spPr>
          <a:xfrm>
            <a:off x="5265123" y="2931790"/>
            <a:ext cx="1871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Трубопровідний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64" y="1495077"/>
            <a:ext cx="2492896" cy="1384942"/>
          </a:xfrm>
          <a:prstGeom prst="rect">
            <a:avLst/>
          </a:prstGeom>
        </p:spPr>
      </p:pic>
      <p:pic>
        <p:nvPicPr>
          <p:cNvPr id="1026" name="Picture 2" descr="AUTO.RIA – Украина потратила на импорт авто $665,7 млн. Откуда везли?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795" y="1495077"/>
            <a:ext cx="2492896" cy="137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Міжнародні морські перевезення вантажів — Транспортні послуг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226" y="1495077"/>
            <a:ext cx="2448272" cy="137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Повітряний транспорт України: підсумки 2017 року | Український інтерес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7" y="3480418"/>
            <a:ext cx="2601147" cy="156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У квітні для потреб України було імпортовано 1,5 млрд. куб. м природного  газу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33"/>
          <a:stretch/>
        </p:blipFill>
        <p:spPr bwMode="auto">
          <a:xfrm>
            <a:off x="4861007" y="3480418"/>
            <a:ext cx="2591313" cy="156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4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3692"/>
            <a:ext cx="9144000" cy="1361306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«Кон-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Тікі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пліт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якому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норвезький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мандрівник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Т.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Хеєрдал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п'ять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супутників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1947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здійснили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подорож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Тихим океаном,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подолавши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101 день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4000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миль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54-6520-4946-9308-06D2BF7CFE7D}" type="slidenum">
              <a:rPr lang="ru-RU" smtClean="0"/>
              <a:t>6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032" y="1460668"/>
            <a:ext cx="5519936" cy="330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50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0759"/>
            <a:ext cx="9144000" cy="990831"/>
          </a:xfrm>
        </p:spPr>
        <p:txBody>
          <a:bodyPr>
            <a:noAutofit/>
          </a:bodyPr>
          <a:lstStyle/>
          <a:p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Залізничний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вокзал м. Конотоп,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сучасне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фото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51776"/>
            <a:ext cx="8704504" cy="3264190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54-6520-4946-9308-06D2BF7CFE7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90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720080"/>
          </a:xfrm>
        </p:spPr>
        <p:txBody>
          <a:bodyPr>
            <a:noAutofit/>
          </a:bodyPr>
          <a:lstStyle/>
          <a:p>
            <a:r>
              <a:rPr lang="ru-RU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Пам’ятник</a:t>
            </a:r>
            <a:r>
              <a:rPr lang="ru-RU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залізниці</a:t>
            </a:r>
            <a:r>
              <a:rPr lang="ru-RU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м. Конотоп</a:t>
            </a:r>
            <a:r>
              <a:rPr lang="ru-RU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Вул</a:t>
            </a:r>
            <a:r>
              <a:rPr lang="ru-RU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Свободи</a:t>
            </a:r>
            <a:r>
              <a:rPr lang="ru-RU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9</a:t>
            </a:r>
            <a:endParaRPr lang="uk-UA" sz="3500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54-6520-4946-9308-06D2BF7CFE7D}" type="slidenum">
              <a:rPr lang="ru-RU" smtClean="0"/>
              <a:t>8</a:t>
            </a:fld>
            <a:endParaRPr lang="ru-RU"/>
          </a:p>
        </p:txBody>
      </p:sp>
      <p:sp>
        <p:nvSpPr>
          <p:cNvPr id="7" name="Місце для вмісту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00" b="37400"/>
          <a:stretch/>
        </p:blipFill>
        <p:spPr>
          <a:xfrm>
            <a:off x="2088698" y="1154732"/>
            <a:ext cx="4966604" cy="361024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1664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057"/>
            <a:ext cx="8229600" cy="558477"/>
          </a:xfrm>
        </p:spPr>
        <p:txBody>
          <a:bodyPr>
            <a:noAutofit/>
          </a:bodyPr>
          <a:lstStyle/>
          <a:p>
            <a:r>
              <a:rPr lang="uk-UA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Трамвайна система м. Конотоп</a:t>
            </a:r>
            <a:endParaRPr lang="uk-UA" sz="3500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5DA54-6520-4946-9308-06D2BF7CFE7D}" type="slidenum">
              <a:rPr lang="ru-RU" smtClean="0"/>
              <a:t>9</a:t>
            </a:fld>
            <a:endParaRPr lang="ru-RU"/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894"/>
          <a:stretch/>
        </p:blipFill>
        <p:spPr>
          <a:xfrm>
            <a:off x="367267" y="1188645"/>
            <a:ext cx="4204733" cy="3024336"/>
          </a:xfrm>
          <a:ln w="38100"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12310" t="14303"/>
          <a:stretch/>
        </p:blipFill>
        <p:spPr>
          <a:xfrm>
            <a:off x="4733625" y="627534"/>
            <a:ext cx="2394151" cy="151036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r="6061" b="9525"/>
          <a:stretch/>
        </p:blipFill>
        <p:spPr>
          <a:xfrm>
            <a:off x="6794174" y="1851670"/>
            <a:ext cx="2099939" cy="147140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2050" name="Picture 2" descr="Конотопский трамвай — Википедия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9" r="3561"/>
          <a:stretch/>
        </p:blipFill>
        <p:spPr bwMode="auto">
          <a:xfrm>
            <a:off x="4788024" y="3292519"/>
            <a:ext cx="2507475" cy="1512168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46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1010</TotalTime>
  <Words>342</Words>
  <Application>Microsoft Office PowerPoint</Application>
  <PresentationFormat>Екран (16:9)</PresentationFormat>
  <Paragraphs>76</Paragraphs>
  <Slides>17</Slides>
  <Notes>5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17</vt:i4>
      </vt:variant>
    </vt:vector>
  </HeadingPairs>
  <TitlesOfParts>
    <vt:vector size="22" baseType="lpstr">
      <vt:lpstr>Arial</vt:lpstr>
      <vt:lpstr>Calibri</vt:lpstr>
      <vt:lpstr>Symbol</vt:lpstr>
      <vt:lpstr>Times New Roman</vt:lpstr>
      <vt:lpstr>Тема Office</vt:lpstr>
      <vt:lpstr>Презентація PowerPoint</vt:lpstr>
      <vt:lpstr>Актуальність теми дослідження</vt:lpstr>
      <vt:lpstr>Мета дослідження</vt:lpstr>
      <vt:lpstr>Презентація PowerPoint</vt:lpstr>
      <vt:lpstr>Види транспорту</vt:lpstr>
      <vt:lpstr> «Кон-Тікі» - пліт на  якому норвезький мандрівник Т. Хеєрдал і п'ять його супутників у 1947 р. здійснили подорож Тихим океаном, подолавши за 101 день більше 4000 миль</vt:lpstr>
      <vt:lpstr>Залізничний вокзал м. Конотоп,  сучасне фото</vt:lpstr>
      <vt:lpstr>Пам’ятник залізниці м. Конотоп.  Вул Свободи, 9</vt:lpstr>
      <vt:lpstr>Трамвайна система м. Конотоп</vt:lpstr>
      <vt:lpstr>Пам’ятник трамваю Вул. Успенсько-Троїцька, 106</vt:lpstr>
      <vt:lpstr>Трамваї на вулицях м. Конотоп</vt:lpstr>
      <vt:lpstr>Пам’ятник авіації. Сквер вул. Успенсько-Троїцької</vt:lpstr>
      <vt:lpstr>Літак «АН-2» (у народі – «кукурудзник»)</vt:lpstr>
      <vt:lpstr>Пам’ятник трактору. Вул. Соснівська, 31</vt:lpstr>
      <vt:lpstr>Екскурсійний маршрут осередками історії транспорту м. Конотоп. Проведені міні-екскурсії</vt:lpstr>
      <vt:lpstr>Висновки</vt:lpstr>
      <vt:lpstr>Презентація PowerPoint</vt:lpstr>
    </vt:vector>
  </TitlesOfParts>
  <Company>*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RePack by Diakov</cp:lastModifiedBy>
  <cp:revision>90</cp:revision>
  <dcterms:created xsi:type="dcterms:W3CDTF">2020-01-16T07:07:10Z</dcterms:created>
  <dcterms:modified xsi:type="dcterms:W3CDTF">2024-04-09T08:48:45Z</dcterms:modified>
</cp:coreProperties>
</file>