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media/image11.jpeg" ContentType="image/jpeg"/>
  <Override PartName="/ppt/media/image15.png" ContentType="image/png"/>
  <Override PartName="/ppt/media/image23.png" ContentType="image/png"/>
  <Override PartName="/ppt/media/image8.png" ContentType="image/png"/>
  <Override PartName="/ppt/media/image12.png" ContentType="image/png"/>
  <Override PartName="/ppt/media/image20.png" ContentType="image/png"/>
  <Override PartName="/ppt/media/image7.png" ContentType="image/png"/>
  <Override PartName="/ppt/media/image13.jpeg" ContentType="image/jpeg"/>
  <Override PartName="/ppt/media/image10.png" ContentType="image/png"/>
  <Override PartName="/ppt/media/image9.png" ContentType="image/png"/>
  <Override PartName="/ppt/media/image5.png" ContentType="image/png"/>
  <Override PartName="/ppt/media/image4.png" ContentType="image/png"/>
  <Override PartName="/ppt/media/image6.png" ContentType="image/png"/>
  <Override PartName="/ppt/media/image26.png" ContentType="image/png"/>
  <Override PartName="/ppt/media/image24.png" ContentType="image/png"/>
  <Override PartName="/ppt/media/image2.jpeg" ContentType="image/jpeg"/>
  <Override PartName="/ppt/media/image22.png" ContentType="image/png"/>
  <Override PartName="/ppt/media/image21.png" ContentType="image/png"/>
  <Override PartName="/ppt/media/image19.jpeg" ContentType="image/jpeg"/>
  <Override PartName="/ppt/media/image1.jpeg" ContentType="image/jpeg"/>
  <Override PartName="/ppt/media/image18.jpeg" ContentType="image/jpeg"/>
  <Override PartName="/ppt/media/image17.png" ContentType="image/png"/>
  <Override PartName="/ppt/media/image25.png" ContentType="image/png"/>
  <Override PartName="/ppt/media/image16.jpeg" ContentType="image/jpeg"/>
  <Override PartName="/ppt/media/image14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092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20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20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11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0920" cy="156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5000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hyperlink" Target="http://surl.li/snmpu" TargetMode="External"/><Relationship Id="rId3" Type="http://schemas.openxmlformats.org/officeDocument/2006/relationships/hyperlink" Target="https://www.youtube.com/watch?v=29Ad6N9p" TargetMode="External"/><Relationship Id="rId4" Type="http://schemas.openxmlformats.org/officeDocument/2006/relationships/hyperlink" Target="https://phet.colorado.edu/uk/simulations/geometric-optics" TargetMode="External"/><Relationship Id="rId5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04000" y="-31680"/>
            <a:ext cx="9070920" cy="146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5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ПОЛТАВСЬКЕ ТЕРИТОРІАЛЬНЕ ВІДДІЛЕННЯ МАН УКРАЇНИ</a:t>
            </a:r>
            <a:br>
              <a:rPr sz="1800"/>
            </a:b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ПИРЯТИНСЬКЕ РАЙОННЕ НАУКОВЕ ТОВАРИСТВО УЧНІВ «ДЖЕРЕЛО»</a:t>
            </a:r>
            <a:br>
              <a:rPr sz="1800"/>
            </a:b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Всеукраїнський інтерактивний конкурс «МАН-Юніор Дослідник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2024</a:t>
            </a: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br>
              <a:rPr sz="1800"/>
            </a:b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Номінація: Технік-Юніор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CustomShape 2"/>
          <p:cNvSpPr/>
          <p:nvPr/>
        </p:nvSpPr>
        <p:spPr>
          <a:xfrm>
            <a:off x="548640" y="1829880"/>
            <a:ext cx="90709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50000"/>
              </a:lnSpc>
            </a:pPr>
            <a:r>
              <a:rPr b="1" lang="uk-UA" sz="4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Фокуси-це магія? Ні, це - оптика!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1188720" y="3200400"/>
            <a:ext cx="88473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Автор: Тихенко Максим Віталійович, учень 10 класу Березоворудської загальноосвітньої школи І-ІІІ ступенів Пирятинської міської ради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Науковий керівник: Степовик Олена Василівна, вчитель фізики Березоворудської загальноосвітньої школи І-ІІІ ступенів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91440" y="143640"/>
            <a:ext cx="9783360" cy="79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Shape 2"/>
          <p:cNvSpPr/>
          <p:nvPr/>
        </p:nvSpPr>
        <p:spPr>
          <a:xfrm>
            <a:off x="91440" y="-8640"/>
            <a:ext cx="987516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Пояснити цей ефект можна тим, що від поверхні олії відбилась частина світла жовто-коричневого кольору, але потрапила в потужний промінь білого світла і вода залишилась прозорою. І тільки під білим променем  вода “змішалася” з олією. Тобто, відбитий жовто-коричневий колір став видимим.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3648600" y="2044440"/>
            <a:ext cx="2651400" cy="353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0" y="112320"/>
            <a:ext cx="10149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Дослід 2. Золото! Ми створили золото!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склянку з олією та водою ми насипали пів чайної ложки кухонної солі. Поспостерігали досить красиве явище, схоже на лавову лампу. Потім підсвітили ліхтариком межу між водою та олією і побачили там «золото». Між олією та водою утворився прошарок, який під променем світла виблискував як золото. Змінюючи кут падіння світла ми спостерігали досить красиву картину золотих розсипів та гірок.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rcRect l="0" t="0" r="0" b="8118"/>
          <a:stretch/>
        </p:blipFill>
        <p:spPr>
          <a:xfrm>
            <a:off x="121320" y="2561040"/>
            <a:ext cx="1858680" cy="3036240"/>
          </a:xfrm>
          <a:prstGeom prst="rect">
            <a:avLst/>
          </a:prstGeom>
          <a:ln w="0"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2392560" y="2526120"/>
            <a:ext cx="1717560" cy="3053880"/>
          </a:xfrm>
          <a:prstGeom prst="rect">
            <a:avLst/>
          </a:prstGeom>
          <a:ln w="0">
            <a:noFill/>
          </a:ln>
        </p:spPr>
      </p:pic>
      <p:pic>
        <p:nvPicPr>
          <p:cNvPr id="75" name="" descr=""/>
          <p:cNvPicPr/>
          <p:nvPr/>
        </p:nvPicPr>
        <p:blipFill>
          <a:blip r:embed="rId4"/>
          <a:srcRect l="0" t="0" r="0" b="11773"/>
          <a:stretch/>
        </p:blipFill>
        <p:spPr>
          <a:xfrm>
            <a:off x="4680000" y="2520000"/>
            <a:ext cx="1970640" cy="3091320"/>
          </a:xfrm>
          <a:prstGeom prst="rect">
            <a:avLst/>
          </a:prstGeom>
          <a:ln w="0">
            <a:noFill/>
          </a:ln>
        </p:spPr>
      </p:pic>
      <p:pic>
        <p:nvPicPr>
          <p:cNvPr id="76" name="" descr=""/>
          <p:cNvPicPr/>
          <p:nvPr/>
        </p:nvPicPr>
        <p:blipFill>
          <a:blip r:embed="rId5"/>
          <a:srcRect l="0" t="0" r="0" b="8334"/>
          <a:stretch/>
        </p:blipFill>
        <p:spPr>
          <a:xfrm>
            <a:off x="7102440" y="2484720"/>
            <a:ext cx="1897560" cy="309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0" y="91440"/>
            <a:ext cx="1014912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Ось так наше «золото» виглядає зблизька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2"/>
          <a:srcRect l="0" t="28958" r="0" b="27378"/>
          <a:stretch/>
        </p:blipFill>
        <p:spPr>
          <a:xfrm>
            <a:off x="1620000" y="744120"/>
            <a:ext cx="2520000" cy="195588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rcRect l="0" t="30362" r="0" b="30551"/>
          <a:stretch/>
        </p:blipFill>
        <p:spPr>
          <a:xfrm>
            <a:off x="5400000" y="720000"/>
            <a:ext cx="2887200" cy="2006280"/>
          </a:xfrm>
          <a:prstGeom prst="rect">
            <a:avLst/>
          </a:prstGeom>
          <a:ln w="0">
            <a:noFill/>
          </a:ln>
        </p:spPr>
      </p:pic>
      <p:pic>
        <p:nvPicPr>
          <p:cNvPr id="80" name="" descr=""/>
          <p:cNvPicPr/>
          <p:nvPr/>
        </p:nvPicPr>
        <p:blipFill>
          <a:blip r:embed="rId4"/>
          <a:srcRect l="0" t="35785" r="0" b="29339"/>
          <a:stretch/>
        </p:blipFill>
        <p:spPr>
          <a:xfrm>
            <a:off x="1015200" y="3060000"/>
            <a:ext cx="3484800" cy="2160000"/>
          </a:xfrm>
          <a:prstGeom prst="rect">
            <a:avLst/>
          </a:prstGeom>
          <a:ln w="0">
            <a:noFill/>
          </a:ln>
        </p:spPr>
      </p:pic>
      <p:pic>
        <p:nvPicPr>
          <p:cNvPr id="81" name="" descr=""/>
          <p:cNvPicPr/>
          <p:nvPr/>
        </p:nvPicPr>
        <p:blipFill>
          <a:blip r:embed="rId5"/>
          <a:srcRect l="0" t="45430" r="0" b="15194"/>
          <a:stretch/>
        </p:blipFill>
        <p:spPr>
          <a:xfrm>
            <a:off x="5553720" y="3060000"/>
            <a:ext cx="308628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4"/>
          <p:cNvSpPr/>
          <p:nvPr/>
        </p:nvSpPr>
        <p:spPr>
          <a:xfrm>
            <a:off x="0" y="91440"/>
            <a:ext cx="1014912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Це явище можна пояснити тим, що падаючи до низу, крупинки солі захопили часточки олії та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повітря, які потім підняли цю сіль до верху. Між олією та водою утворився шар солі та дрібних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бульбашок повітря. Коли ми направили світло на цей шар через олію, то відбулося розсіяне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відбивання світла на межах олія/вода, олія/сіль, сіль/вода. Тому і отримали дивовижну картину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«золотого» шару.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2"/>
          <a:srcRect l="0" t="40290" r="0" b="20873"/>
          <a:stretch/>
        </p:blipFill>
        <p:spPr>
          <a:xfrm>
            <a:off x="2686680" y="2340000"/>
            <a:ext cx="4693320" cy="32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6"/>
          <p:cNvSpPr/>
          <p:nvPr/>
        </p:nvSpPr>
        <p:spPr>
          <a:xfrm>
            <a:off x="0" y="91440"/>
            <a:ext cx="10149120" cy="237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Висновки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Працюючи над проектом ми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вивчили теоретичний матеріал про світло та  його поширення 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різних середовищах, на межі розділу середовищ з різною оптичною густиною; вигадали,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продемонстрували власні фокуси та пояснили їх з погляду геометричної оптики.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rcRect l="3998" t="17913" r="7395" b="5903"/>
          <a:stretch/>
        </p:blipFill>
        <p:spPr>
          <a:xfrm>
            <a:off x="1980000" y="1980000"/>
            <a:ext cx="2159640" cy="330156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5400000" y="1958760"/>
            <a:ext cx="1909080" cy="326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0" y="121320"/>
            <a:ext cx="10079280" cy="59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Використані джерела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 Фізика (рівень стандарту, за навчальною програмою авторського колективу під керівництвом Локтєва В.М.): підручник для 11 класу закл. загал. серед. Освіти. Харків: Вид-во «Ранок», 2019. 272с.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  <a:hlinkClick r:id="rId2"/>
              </a:rPr>
              <a:t>http://surl.li/snmpu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  <a:hlinkClick r:id="rId3"/>
              </a:rPr>
              <a:t>https://www.youtube.com/watch?v=29Ad6N9p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  <a:hlinkClick r:id="rId4"/>
              </a:rPr>
              <a:t>https://phet.colorado.edu/uk/simulations/geometric-optics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Дякую за увагу!</a:t>
            </a:r>
            <a:endParaRPr b="0" lang="uk-UA" sz="4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82880" y="182880"/>
            <a:ext cx="9783360" cy="600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Мета проекту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Вигадати та продемонструвати фокуси на основі оптичних явищ, пояснити їх з наукового погляду.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i="1" lang="uk-UA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Завдання проекту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i="1" lang="uk-UA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Вивчити теоретичний матеріал про поширення світла в різних середовищах, на межі розділу середовищ з різною оптичною густиною;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знайти в науково-популярній літературі та Інтернеті цікаві оптичні досліди та фокуси; вигадати та продемонструвати власні фокуси, пояснити їх з погляду геометричної оптики.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182880"/>
            <a:ext cx="10079280" cy="40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Об'єкт дослідження: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фокуси-досліди на основі оптичних явищ зі склянкою, в якій знаходиться вода та олія.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Предмет дослідження: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проходження, відбивання, заломлення світла на межі розділу середовищ олія/вода, цікаві досліди-фокуси з ними.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Актуальність дослідження</a:t>
            </a:r>
            <a:r>
              <a:rPr b="1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полягає в тому, що сучасні гаджети обладнані фото- та відеокамерами, робота яких грунтується на законах оптики, для зв’язку широко використовуються оптоволоконні лінії. Тому необхідно підвищувати інтерес до вивчення саме цього розділу фізики. 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Внесок автора</a:t>
            </a:r>
            <a:r>
              <a:rPr b="1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полягає в тому, що ми вигадали фокуси-досліди та пояснили їх на основі законів геометричної оптики.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91800" y="91440"/>
            <a:ext cx="9691920" cy="49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 етап роботи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Вивчення теоретичного матеріалу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Світло, до якого всі ми так звикли має досить складну природу. З одного боку його можна розглядати як промінь — пряму, вздовж якої воно поширюється (геометрична оптика), з іншого — як електромагнітну хвилю (хвильова оптика), а ще з іншого боку, світло має квантову природу. Тобто випромінюється дискретно — певними порціями (квантами). Різні оптичні явища можна пояснити використовуючи або одну, або всі ці теорії світла.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Щоб пояснити наші досліди нам довелося вивчити види відбивання світла (дзеркальне та розсіяне), закони відбивання та заломлення світла.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2"/>
          <a:stretch/>
        </p:blipFill>
        <p:spPr>
          <a:xfrm>
            <a:off x="851040" y="3931920"/>
            <a:ext cx="2714760" cy="162864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3"/>
          <a:stretch/>
        </p:blipFill>
        <p:spPr>
          <a:xfrm>
            <a:off x="5120640" y="3931920"/>
            <a:ext cx="3580560" cy="165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"/>
          <p:cNvSpPr txBox="1"/>
          <p:nvPr/>
        </p:nvSpPr>
        <p:spPr>
          <a:xfrm>
            <a:off x="0" y="180000"/>
            <a:ext cx="1008072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Геометрична оптика –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 це розділ оптики, в якому світло представляють як потік світлових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променів.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Світловий промінь (промінь)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– це умовна лінія, яка вказує на напрям розповсюдження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світла.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Закон прямолінійного поширення світла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– це закон, в якому стверджується: в оптично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прозорих, однорідних середовищах, світлові промені поширюються прямолінійно.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>
            <a:off x="720000" y="1863360"/>
            <a:ext cx="1440000" cy="124344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3"/>
          <a:stretch/>
        </p:blipFill>
        <p:spPr>
          <a:xfrm>
            <a:off x="3420000" y="1806120"/>
            <a:ext cx="5220000" cy="135000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 txBox="1"/>
          <p:nvPr/>
        </p:nvSpPr>
        <p:spPr>
          <a:xfrm>
            <a:off x="0" y="3240000"/>
            <a:ext cx="1008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Відбивання світла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– це явище, суть якого полягає в тому, що на межі двох оптично різних середовищ, частина світлового потоку відбивається від цієї межі і змінюючи напрям свого розповсюдження повертається в попереднє середовище. Відбивання буває дзеркальне та розсіяне.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4"/>
          <a:stretch/>
        </p:blipFill>
        <p:spPr>
          <a:xfrm>
            <a:off x="1260000" y="4320000"/>
            <a:ext cx="1800000" cy="1147680"/>
          </a:xfrm>
          <a:prstGeom prst="rect">
            <a:avLst/>
          </a:prstGeom>
          <a:ln w="0">
            <a:noFill/>
          </a:ln>
        </p:spPr>
      </p:pic>
      <p:pic>
        <p:nvPicPr>
          <p:cNvPr id="53" name="" descr=""/>
          <p:cNvPicPr/>
          <p:nvPr/>
        </p:nvPicPr>
        <p:blipFill>
          <a:blip r:embed="rId5"/>
          <a:stretch/>
        </p:blipFill>
        <p:spPr>
          <a:xfrm>
            <a:off x="4270320" y="4320000"/>
            <a:ext cx="5089680" cy="122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"/>
          <p:cNvSpPr txBox="1"/>
          <p:nvPr/>
        </p:nvSpPr>
        <p:spPr>
          <a:xfrm>
            <a:off x="106200" y="180000"/>
            <a:ext cx="990072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Закон відбивання світла: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на межі двох оптично різних середовищ світлові промені відбиваються, при цьому: 1) проміннь падаючий, промінь відбитий і перпендикуляр до поверхні в точці падіння променя, лежать в одній площині; 2) кут відбивання променя (β) дорівнює куту його подіння (α): ˂β=˂α.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2"/>
          <a:stretch/>
        </p:blipFill>
        <p:spPr>
          <a:xfrm>
            <a:off x="3060000" y="1294200"/>
            <a:ext cx="1260000" cy="1254600"/>
          </a:xfrm>
          <a:prstGeom prst="rect">
            <a:avLst/>
          </a:prstGeom>
          <a:ln w="0">
            <a:noFill/>
          </a:ln>
        </p:spPr>
      </p:pic>
      <p:pic>
        <p:nvPicPr>
          <p:cNvPr id="56" name="" descr=""/>
          <p:cNvPicPr/>
          <p:nvPr/>
        </p:nvPicPr>
        <p:blipFill>
          <a:blip r:embed="rId3"/>
          <a:stretch/>
        </p:blipFill>
        <p:spPr>
          <a:xfrm>
            <a:off x="5069160" y="1294200"/>
            <a:ext cx="1230840" cy="127332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 txBox="1"/>
          <p:nvPr/>
        </p:nvSpPr>
        <p:spPr>
          <a:xfrm>
            <a:off x="0" y="2700000"/>
            <a:ext cx="10080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Заломлення світла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– це явище, суть якого полягає в тому, що на межі двох оптично різних, прозорих середовищ, частина світлового потоку проникає в нове середовище і змінюючи напрям свого руху (заломлюючись) продовжує поширюватись в цьому новому середовищі.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4"/>
          <a:stretch/>
        </p:blipFill>
        <p:spPr>
          <a:xfrm>
            <a:off x="3420000" y="3814200"/>
            <a:ext cx="3028680" cy="167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5"/>
          <p:cNvSpPr/>
          <p:nvPr/>
        </p:nvSpPr>
        <p:spPr>
          <a:xfrm>
            <a:off x="0" y="91440"/>
            <a:ext cx="10149120" cy="361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5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Закон заломлення світла: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межі двох оптично різних та оптично прозорих середовищ, світлові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промені заломлюються, тобто проникаючи в нове середовище змінюють напрям свого поширення.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 цьому: 1) промінь падаючий, промінь заломлений та перпиндикуляр до поверхні розділу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середовищ в точці падіння променя, лежать в одній площині; 2) відношення синуса кута падіння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променя (sinα) до синуса кута його заломлення (sinγ) для даної пари середовищ є постійною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величиною, яка називається показником заломлення світла. Іншими словами: sinα/sinγ = n</a:t>
            </a:r>
            <a:r>
              <a:rPr b="0" lang="en-US" sz="18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12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= 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const, де n</a:t>
            </a:r>
            <a:r>
              <a:rPr b="0" lang="en-US" sz="1800" spc="-1" strike="noStrike" baseline="-8000">
                <a:solidFill>
                  <a:srgbClr val="000000"/>
                </a:solidFill>
                <a:latin typeface="Times New Roman"/>
                <a:ea typeface="DejaVu Sans"/>
              </a:rPr>
              <a:t>12</a:t>
            </a: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показник заломлення світла першого середовища відносно другого.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2"/>
          <a:stretch/>
        </p:blipFill>
        <p:spPr>
          <a:xfrm>
            <a:off x="2911320" y="3183840"/>
            <a:ext cx="4329720" cy="239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91440" y="182880"/>
            <a:ext cx="9874800" cy="37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ІІ етап роботи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Дослід 1. Як змішати олію та воду за допомогою ліхтарика?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Олія та вода не змішуються. Якщо їх налити в одну посудину, то шар олії  буде плавати зверху, бо олія має меншу густину, ніж вода. І змішати їх без хімічних домішок неможливо. Але можна створити оптичну ілюзію їх змішування. Для цього ми склянку з водою та олією підсвітили ліхтариком зверху під деяким кутом до верхньої поверхні олії. І в результаті вода стала майже однакового кольору, що й олія. Тобто,  ніби змішалась з нею.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330840" y="3108960"/>
            <a:ext cx="1406160" cy="250056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tretch/>
        </p:blipFill>
        <p:spPr>
          <a:xfrm>
            <a:off x="2034000" y="3108960"/>
            <a:ext cx="1440360" cy="2561400"/>
          </a:xfrm>
          <a:prstGeom prst="rect">
            <a:avLst/>
          </a:prstGeom>
          <a:ln w="0">
            <a:noFill/>
          </a:ln>
        </p:spPr>
      </p:pic>
      <p:sp>
        <p:nvSpPr>
          <p:cNvPr id="64" name="TextShape 2"/>
          <p:cNvSpPr/>
          <p:nvPr/>
        </p:nvSpPr>
        <p:spPr>
          <a:xfrm>
            <a:off x="3840480" y="3474720"/>
            <a:ext cx="5851800" cy="127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Times New Roman"/>
              </a:rPr>
              <a:t>Пояснення фокуса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Шар олії (ми взяли темну, нерафіновану) виступав як світлофільтр. Олія пропускає через себе тільки жовто-коричневе світло, яке і «підфарбувало» нам воду.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/>
          <p:nvPr/>
        </p:nvSpPr>
        <p:spPr>
          <a:xfrm>
            <a:off x="274320" y="182880"/>
            <a:ext cx="960084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Цього ж ефекту можна досягти, якщо підсвічувати ліхтариком знизу, знову ж під певним кутом до нижньої поверхні олії. І вода знову стане схожою на олію. Але вода буде “змішуватись” з олією знизу. Вибравши потрібний кут і положення ліхтарика, відбитий від нижньої поверхні олії промінь  «підфарбував» воду, створивши ілюзію змішування води та олії.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731520" y="2101680"/>
            <a:ext cx="2606760" cy="347580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3"/>
          <a:stretch/>
        </p:blipFill>
        <p:spPr>
          <a:xfrm>
            <a:off x="4097160" y="2194560"/>
            <a:ext cx="2537280" cy="3382920"/>
          </a:xfrm>
          <a:prstGeom prst="rect">
            <a:avLst/>
          </a:prstGeom>
          <a:ln w="0">
            <a:noFill/>
          </a:ln>
        </p:spPr>
      </p:pic>
      <p:pic>
        <p:nvPicPr>
          <p:cNvPr id="68" name="" descr=""/>
          <p:cNvPicPr/>
          <p:nvPr/>
        </p:nvPicPr>
        <p:blipFill>
          <a:blip r:embed="rId4"/>
          <a:srcRect l="0" t="0" r="0" b="8913"/>
          <a:stretch/>
        </p:blipFill>
        <p:spPr>
          <a:xfrm>
            <a:off x="7484400" y="2149920"/>
            <a:ext cx="2116440" cy="342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Application>LibreOffice/7.6.3.2$Linux_X86_64 LibreOffice_project/60$Build-2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2024-04-02T12:56:17Z</dcterms:created>
  <dc:creator/>
  <dc:description/>
  <dc:language>en-US</dc:language>
  <cp:lastModifiedBy/>
  <dcterms:modified xsi:type="dcterms:W3CDTF">2024-04-12T18:28:57Z</dcterms:modified>
  <cp:revision>8</cp:revision>
  <dc:subject/>
  <dc:title/>
</cp:coreProperties>
</file>