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ppt/_rels/presentation.xml.rels" ContentType="application/vnd.openxmlformats-package.relationship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_rels/slideLayout12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.xml.rels" ContentType="application/vnd.openxmlformats-package.relationships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1.xml" ContentType="application/vnd.openxmlformats-officedocument.them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ppt/slides/slide14.xml" ContentType="application/vnd.openxmlformats-officedocument.presentationml.slide+xml"/>
  <Override PartName="/ppt/slides/slide5.xml" ContentType="application/vnd.openxmlformats-officedocument.presentationml.slide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_rels/slide6.xml.rels" ContentType="application/vnd.openxmlformats-package.relationships+xml"/>
  <Override PartName="/ppt/slides/_rels/slide5.xml.rels" ContentType="application/vnd.openxmlformats-package.relationships+xml"/>
  <Override PartName="/ppt/slides/_rels/slide12.xml.rels" ContentType="application/vnd.openxmlformats-package.relationships+xml"/>
  <Override PartName="/ppt/slides/_rels/slide9.xml.rels" ContentType="application/vnd.openxmlformats-package.relationships+xml"/>
  <Override PartName="/ppt/slides/_rels/slide8.xml.rels" ContentType="application/vnd.openxmlformats-package.relationships+xml"/>
  <Override PartName="/ppt/slides/_rels/slide7.xml.rels" ContentType="application/vnd.openxmlformats-package.relationships+xml"/>
  <Override PartName="/ppt/slides/_rels/slide16.xml.rels" ContentType="application/vnd.openxmlformats-package.relationships+xml"/>
  <Override PartName="/ppt/slides/_rels/slide4.xml.rels" ContentType="application/vnd.openxmlformats-package.relationships+xml"/>
  <Override PartName="/ppt/slides/_rels/slide15.xml.rels" ContentType="application/vnd.openxmlformats-package.relationships+xml"/>
  <Override PartName="/ppt/slides/_rels/slide3.xml.rels" ContentType="application/vnd.openxmlformats-package.relationships+xml"/>
  <Override PartName="/ppt/slides/_rels/slide14.xml.rels" ContentType="application/vnd.openxmlformats-package.relationships+xml"/>
  <Override PartName="/ppt/slides/_rels/slide2.xml.rels" ContentType="application/vnd.openxmlformats-package.relationships+xml"/>
  <Override PartName="/ppt/slides/_rels/slide1.xml.rels" ContentType="application/vnd.openxmlformats-package.relationships+xml"/>
  <Override PartName="/ppt/slides/_rels/slide13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slide11.xml" ContentType="application/vnd.openxmlformats-officedocument.presentationml.slide+xml"/>
  <Override PartName="/ppt/slides/slide3.xml" ContentType="application/vnd.openxmlformats-officedocument.presentationml.slide+xml"/>
  <Override PartName="/ppt/slides/slide12.xml" ContentType="application/vnd.openxmlformats-officedocument.presentationml.slide+xml"/>
  <Override PartName="/ppt/slides/slide4.xml" ContentType="application/vnd.openxmlformats-officedocument.presentationml.slide+xml"/>
  <Override PartName="/ppt/slides/slide13.xml" ContentType="application/vnd.openxmlformats-officedocument.presentationml.slide+xml"/>
  <Override PartName="/ppt/media/image28.png" ContentType="image/png"/>
  <Override PartName="/ppt/media/image25.jpeg" ContentType="image/jpeg"/>
  <Override PartName="/ppt/media/image24.png" ContentType="image/png"/>
  <Override PartName="/ppt/media/image29.jpeg" ContentType="image/jpeg"/>
  <Override PartName="/ppt/media/image23.jpeg" ContentType="image/jpeg"/>
  <Override PartName="/ppt/media/image22.png" ContentType="image/png"/>
  <Override PartName="/ppt/media/image21.jpeg" ContentType="image/jpeg"/>
  <Override PartName="/ppt/media/image6.png" ContentType="image/png"/>
  <Override PartName="/ppt/media/image7.png" ContentType="image/png"/>
  <Override PartName="/ppt/media/image12.png" ContentType="image/png"/>
  <Override PartName="/ppt/media/image20.png" ContentType="image/png"/>
  <Override PartName="/ppt/media/image31.png" ContentType="image/png"/>
  <Override PartName="/ppt/media/image15.png" ContentType="image/png"/>
  <Override PartName="/ppt/media/image32.png" ContentType="image/png"/>
  <Override PartName="/ppt/media/image10.png" ContentType="image/png"/>
  <Override PartName="/ppt/media/image11.jpeg" ContentType="image/jpeg"/>
  <Override PartName="/ppt/media/image33.png" ContentType="image/png"/>
  <Override PartName="/ppt/media/image8.png" ContentType="image/png"/>
  <Override PartName="/ppt/media/image13.png" ContentType="image/png"/>
  <Override PartName="/ppt/media/image30.png" ContentType="image/png"/>
  <Override PartName="/ppt/media/image4.png" ContentType="image/png"/>
  <Override PartName="/ppt/media/image3.png" ContentType="image/png"/>
  <Override PartName="/ppt/media/image2.png" ContentType="image/png"/>
  <Override PartName="/ppt/media/image1.png" ContentType="image/png"/>
  <Override PartName="/ppt/media/image27.jpeg" ContentType="image/jpeg"/>
  <Override PartName="/ppt/media/image36.jpeg" ContentType="image/jpeg"/>
  <Override PartName="/ppt/media/image19.jpeg" ContentType="image/jpeg"/>
  <Override PartName="/ppt/media/image5.png" ContentType="image/png"/>
  <Override PartName="/ppt/media/image14.jpeg" ContentType="image/jpeg"/>
  <Override PartName="/ppt/media/image16.jpeg" ContentType="image/jpeg"/>
  <Override PartName="/ppt/media/image17.png" ContentType="image/png"/>
  <Override PartName="/ppt/media/image34.png" ContentType="image/png"/>
  <Override PartName="/ppt/media/image26.png" ContentType="image/png"/>
  <Override PartName="/ppt/media/image9.jpeg" ContentType="image/jpeg"/>
  <Override PartName="/ppt/media/image18.png" ContentType="image/png"/>
  <Override PartName="/ppt/media/image35.png" ContentType="image/pn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</p:sldIdLst>
  <p:sldSz cx="9144000" cy="68580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E8F4E57E-122D-4499-8FC2-884AFF8600F0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uk-UA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1959120" cy="430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46870"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/>
          </p:nvPr>
        </p:nvSpPr>
        <p:spPr>
          <a:xfrm>
            <a:off x="457200" y="2076840"/>
            <a:ext cx="1959120" cy="430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46870"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62D75DA6-292C-4936-BEF3-C2D1418369CF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uk-UA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955800" cy="430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4997" lnSpcReduction="10000"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/>
          </p:nvPr>
        </p:nvSpPr>
        <p:spPr>
          <a:xfrm>
            <a:off x="1461240" y="1604520"/>
            <a:ext cx="955800" cy="430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4997" lnSpcReduction="10000"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/>
          </p:nvPr>
        </p:nvSpPr>
        <p:spPr>
          <a:xfrm>
            <a:off x="457200" y="2076840"/>
            <a:ext cx="955800" cy="430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4997" lnSpcReduction="10000"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/>
          </p:nvPr>
        </p:nvSpPr>
        <p:spPr>
          <a:xfrm>
            <a:off x="1461240" y="2076840"/>
            <a:ext cx="955800" cy="430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4997" lnSpcReduction="10000"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300CECC7-ED6C-47E7-AE96-091760B82CB0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uk-UA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630720" cy="430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15623"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/>
          </p:nvPr>
        </p:nvSpPr>
        <p:spPr>
          <a:xfrm>
            <a:off x="1119960" y="1604520"/>
            <a:ext cx="630720" cy="430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15623"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4"/>
          <p:cNvSpPr>
            <a:spLocks noGrp="1"/>
          </p:cNvSpPr>
          <p:nvPr>
            <p:ph/>
          </p:nvPr>
        </p:nvSpPr>
        <p:spPr>
          <a:xfrm>
            <a:off x="1782360" y="1604520"/>
            <a:ext cx="630720" cy="430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15623"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5"/>
          <p:cNvSpPr>
            <a:spLocks noGrp="1"/>
          </p:cNvSpPr>
          <p:nvPr>
            <p:ph/>
          </p:nvPr>
        </p:nvSpPr>
        <p:spPr>
          <a:xfrm>
            <a:off x="457200" y="2076840"/>
            <a:ext cx="630720" cy="430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15623"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6"/>
          <p:cNvSpPr>
            <a:spLocks noGrp="1"/>
          </p:cNvSpPr>
          <p:nvPr>
            <p:ph/>
          </p:nvPr>
        </p:nvSpPr>
        <p:spPr>
          <a:xfrm>
            <a:off x="1119960" y="2076840"/>
            <a:ext cx="630720" cy="430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15623"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PlaceHolder 7"/>
          <p:cNvSpPr>
            <a:spLocks noGrp="1"/>
          </p:cNvSpPr>
          <p:nvPr>
            <p:ph/>
          </p:nvPr>
        </p:nvSpPr>
        <p:spPr>
          <a:xfrm>
            <a:off x="1782360" y="2076840"/>
            <a:ext cx="630720" cy="430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15623"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56AD0FAB-AD3A-41C1-87CB-9FB873EB72A7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uk-UA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subTitle"/>
          </p:nvPr>
        </p:nvSpPr>
        <p:spPr>
          <a:xfrm>
            <a:off x="457200" y="1144800"/>
            <a:ext cx="1959120" cy="1823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7198D823-9531-4FF0-990F-E7449DAE21BA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uk-UA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1959120" cy="90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5306"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B389270E-CADF-4D46-AA66-B695CE4338A5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uk-UA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955800" cy="90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40621" lnSpcReduction="20000"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/>
          </p:nvPr>
        </p:nvSpPr>
        <p:spPr>
          <a:xfrm>
            <a:off x="1461240" y="1604520"/>
            <a:ext cx="955800" cy="90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40621" lnSpcReduction="20000"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14D6DF00-836F-4E85-96E1-A4D4FD11059F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uk-UA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A75A2018-6B6F-4F09-BEE0-F852E949E93F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8160" cy="529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5656CAB7-4D5C-4AB5-8C8C-4BDBE3D28168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uk-UA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955800" cy="430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4997" lnSpcReduction="10000"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/>
          </p:nvPr>
        </p:nvSpPr>
        <p:spPr>
          <a:xfrm>
            <a:off x="1461240" y="1604520"/>
            <a:ext cx="955800" cy="90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40621" lnSpcReduction="20000"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/>
          </p:nvPr>
        </p:nvSpPr>
        <p:spPr>
          <a:xfrm>
            <a:off x="457200" y="2076840"/>
            <a:ext cx="955800" cy="430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4997" lnSpcReduction="10000"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B92493B2-03BB-4F29-933F-13BC75CA16E3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uk-UA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955800" cy="90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40621" lnSpcReduction="20000"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/>
          </p:nvPr>
        </p:nvSpPr>
        <p:spPr>
          <a:xfrm>
            <a:off x="1461240" y="1604520"/>
            <a:ext cx="955800" cy="430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4997" lnSpcReduction="10000"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/>
          </p:nvPr>
        </p:nvSpPr>
        <p:spPr>
          <a:xfrm>
            <a:off x="1461240" y="2076840"/>
            <a:ext cx="955800" cy="430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4997" lnSpcReduction="10000"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BD1F8973-86C9-43F9-9E41-63D4A7183CF1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uk-UA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955800" cy="430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4997" lnSpcReduction="10000"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/>
          </p:nvPr>
        </p:nvSpPr>
        <p:spPr>
          <a:xfrm>
            <a:off x="1461240" y="1604520"/>
            <a:ext cx="955800" cy="430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4997" lnSpcReduction="10000"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/>
          </p:nvPr>
        </p:nvSpPr>
        <p:spPr>
          <a:xfrm>
            <a:off x="457200" y="2076840"/>
            <a:ext cx="1959120" cy="430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46870"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DDA10124-999E-4F58-9039-C5E5F8893707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uk-UA" sz="1800" spc="-1" strike="noStrike">
                <a:solidFill>
                  <a:srgbClr val="000000"/>
                </a:solidFill>
                <a:latin typeface="Arial"/>
              </a:rPr>
              <a:t>Для правки тексту заголовка клацніть мишею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1959120" cy="90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1111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800" spc="-1" strike="noStrike">
                <a:solidFill>
                  <a:srgbClr val="000000"/>
                </a:solidFill>
                <a:latin typeface="Arial"/>
              </a:rPr>
              <a:t>Для редагування структури клацніть мишею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1800" spc="-1" strike="noStrike">
                <a:solidFill>
                  <a:srgbClr val="000000"/>
                </a:solidFill>
                <a:latin typeface="Arial"/>
              </a:rPr>
              <a:t>Другий рівень структури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800" spc="-1" strike="noStrike">
                <a:solidFill>
                  <a:srgbClr val="000000"/>
                </a:solidFill>
                <a:latin typeface="Arial"/>
              </a:rPr>
              <a:t>Третій рівень структури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1800" spc="-1" strike="noStrike">
                <a:solidFill>
                  <a:srgbClr val="000000"/>
                </a:solidFill>
                <a:latin typeface="Arial"/>
              </a:rPr>
              <a:t>Четвертий рівень структури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800" spc="-1" strike="noStrike">
                <a:solidFill>
                  <a:srgbClr val="000000"/>
                </a:solidFill>
                <a:latin typeface="Arial"/>
              </a:rPr>
              <a:t>П'ятий рівень структури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800" spc="-1" strike="noStrike">
                <a:solidFill>
                  <a:srgbClr val="000000"/>
                </a:solidFill>
                <a:latin typeface="Arial"/>
              </a:rPr>
              <a:t>Шостий рівень структури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800" spc="-1" strike="noStrike">
                <a:solidFill>
                  <a:srgbClr val="000000"/>
                </a:solidFill>
                <a:latin typeface="Arial"/>
              </a:rPr>
              <a:t>Сьомий рівень структури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body"/>
          </p:nvPr>
        </p:nvSpPr>
        <p:spPr>
          <a:xfrm>
            <a:off x="2514960" y="1604520"/>
            <a:ext cx="1959120" cy="90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1111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800" spc="-1" strike="noStrike">
                <a:solidFill>
                  <a:srgbClr val="000000"/>
                </a:solidFill>
                <a:latin typeface="Arial"/>
              </a:rPr>
              <a:t>Для редагування структури клацніть мишею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1800" spc="-1" strike="noStrike">
                <a:solidFill>
                  <a:srgbClr val="000000"/>
                </a:solidFill>
                <a:latin typeface="Arial"/>
              </a:rPr>
              <a:t>Другий рівень структури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800" spc="-1" strike="noStrike">
                <a:solidFill>
                  <a:srgbClr val="000000"/>
                </a:solidFill>
                <a:latin typeface="Arial"/>
              </a:rPr>
              <a:t>Третій рівень структури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1800" spc="-1" strike="noStrike">
                <a:solidFill>
                  <a:srgbClr val="000000"/>
                </a:solidFill>
                <a:latin typeface="Arial"/>
              </a:rPr>
              <a:t>Четвертий рівень структури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800" spc="-1" strike="noStrike">
                <a:solidFill>
                  <a:srgbClr val="000000"/>
                </a:solidFill>
                <a:latin typeface="Arial"/>
              </a:rPr>
              <a:t>П'ятий рівень структури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800" spc="-1" strike="noStrike">
                <a:solidFill>
                  <a:srgbClr val="000000"/>
                </a:solidFill>
                <a:latin typeface="Arial"/>
              </a:rPr>
              <a:t>Шостий рівень структури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800" spc="-1" strike="noStrike">
                <a:solidFill>
                  <a:srgbClr val="000000"/>
                </a:solidFill>
                <a:latin typeface="Arial"/>
              </a:rPr>
              <a:t>Сьомий рівень структури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body"/>
          </p:nvPr>
        </p:nvSpPr>
        <p:spPr>
          <a:xfrm>
            <a:off x="457200" y="2595240"/>
            <a:ext cx="4015080" cy="90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5000" lnSpcReduction="1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800" spc="-1" strike="noStrike">
                <a:solidFill>
                  <a:srgbClr val="000000"/>
                </a:solidFill>
                <a:latin typeface="Arial"/>
              </a:rPr>
              <a:t>Для редагування структури клацніть мишею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1800" spc="-1" strike="noStrike">
                <a:solidFill>
                  <a:srgbClr val="000000"/>
                </a:solidFill>
                <a:latin typeface="Arial"/>
              </a:rPr>
              <a:t>Другий рівень структури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800" spc="-1" strike="noStrike">
                <a:solidFill>
                  <a:srgbClr val="000000"/>
                </a:solidFill>
                <a:latin typeface="Arial"/>
              </a:rPr>
              <a:t>Третій рівень структури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1800" spc="-1" strike="noStrike">
                <a:solidFill>
                  <a:srgbClr val="000000"/>
                </a:solidFill>
                <a:latin typeface="Arial"/>
              </a:rPr>
              <a:t>Четвертий рівень структури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800" spc="-1" strike="noStrike">
                <a:solidFill>
                  <a:srgbClr val="000000"/>
                </a:solidFill>
                <a:latin typeface="Arial"/>
              </a:rPr>
              <a:t>П'ятий рівень структури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800" spc="-1" strike="noStrike">
                <a:solidFill>
                  <a:srgbClr val="000000"/>
                </a:solidFill>
                <a:latin typeface="Arial"/>
              </a:rPr>
              <a:t>Шостий рівень структури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800" spc="-1" strike="noStrike">
                <a:solidFill>
                  <a:srgbClr val="000000"/>
                </a:solidFill>
                <a:latin typeface="Arial"/>
              </a:rPr>
              <a:t>Сьомий рівень структури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ftr" idx="1"/>
          </p:nvPr>
        </p:nvSpPr>
        <p:spPr>
          <a:xfrm>
            <a:off x="3124080" y="6356520"/>
            <a:ext cx="289404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uk-UA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uk-UA" sz="1400" spc="-1" strike="noStrike">
                <a:solidFill>
                  <a:srgbClr val="000000"/>
                </a:solidFill>
                <a:latin typeface="Times New Roman"/>
              </a:rPr>
              <a:t>&lt;нижній колонтитул&gt;</a:t>
            </a:r>
            <a:endParaRPr b="0" lang="uk-UA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PlaceHolder 6"/>
          <p:cNvSpPr>
            <a:spLocks noGrp="1"/>
          </p:cNvSpPr>
          <p:nvPr>
            <p:ph type="sldNum" idx="2"/>
          </p:nvPr>
        </p:nvSpPr>
        <p:spPr>
          <a:xfrm>
            <a:off x="6553080" y="6356520"/>
            <a:ext cx="213228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FB2D2479-3743-47E4-924C-95ECFCAC7ED5}" type="slidenum">
              <a:rPr b="0" lang="uk-UA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&lt;номер&gt;</a:t>
            </a:fld>
            <a:endParaRPr b="0" lang="uk-UA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PlaceHolder 7"/>
          <p:cNvSpPr>
            <a:spLocks noGrp="1"/>
          </p:cNvSpPr>
          <p:nvPr>
            <p:ph type="dt" idx="3"/>
          </p:nvPr>
        </p:nvSpPr>
        <p:spPr>
          <a:xfrm>
            <a:off x="457200" y="6356520"/>
            <a:ext cx="213228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uk-UA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uk-UA" sz="1400" spc="-1" strike="noStrike">
                <a:solidFill>
                  <a:srgbClr val="000000"/>
                </a:solidFill>
                <a:latin typeface="Times New Roman"/>
              </a:rPr>
              <a:t>&lt;дата/час&gt;</a:t>
            </a:r>
            <a:endParaRPr b="0" lang="uk-UA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slideLayout" Target="../slideLayouts/slideLayout9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22.png"/><Relationship Id="rId3" Type="http://schemas.openxmlformats.org/officeDocument/2006/relationships/image" Target="../media/image23.jpeg"/><Relationship Id="rId4" Type="http://schemas.openxmlformats.org/officeDocument/2006/relationships/slideLayout" Target="../slideLayouts/slideLayout9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24.png"/><Relationship Id="rId3" Type="http://schemas.openxmlformats.org/officeDocument/2006/relationships/image" Target="../media/image25.jpeg"/><Relationship Id="rId4" Type="http://schemas.openxmlformats.org/officeDocument/2006/relationships/slideLayout" Target="../slideLayouts/slideLayout9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26.png"/><Relationship Id="rId3" Type="http://schemas.openxmlformats.org/officeDocument/2006/relationships/image" Target="../media/image27.jpeg"/><Relationship Id="rId4" Type="http://schemas.openxmlformats.org/officeDocument/2006/relationships/slideLayout" Target="../slideLayouts/slideLayout9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28.png"/><Relationship Id="rId3" Type="http://schemas.openxmlformats.org/officeDocument/2006/relationships/image" Target="../media/image29.jpeg"/><Relationship Id="rId4" Type="http://schemas.openxmlformats.org/officeDocument/2006/relationships/slideLayout" Target="../slideLayouts/slideLayout9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image" Target="../media/image31.png"/><Relationship Id="rId3" Type="http://schemas.openxmlformats.org/officeDocument/2006/relationships/image" Target="../media/image32.png"/><Relationship Id="rId4" Type="http://schemas.openxmlformats.org/officeDocument/2006/relationships/slideLayout" Target="../slideLayouts/slideLayout9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hyperlink" Target="https://uk.wikipedia.org/" TargetMode="External"/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slideLayout" Target="../slideLayouts/slideLayout9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36.jpeg"/><Relationship Id="rId2" Type="http://schemas.openxmlformats.org/officeDocument/2006/relationships/slideLayout" Target="../slideLayouts/slideLayout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slideLayout" Target="../slideLayouts/slideLayout9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8.png"/><Relationship Id="rId3" Type="http://schemas.openxmlformats.org/officeDocument/2006/relationships/slideLayout" Target="../slideLayouts/slideLayout9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slideLayout" Target="../slideLayouts/slideLayout9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jpeg"/><Relationship Id="rId3" Type="http://schemas.openxmlformats.org/officeDocument/2006/relationships/image" Target="../media/image12.png"/><Relationship Id="rId4" Type="http://schemas.openxmlformats.org/officeDocument/2006/relationships/slideLayout" Target="../slideLayouts/slideLayout9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10.png"/><Relationship Id="rId3" Type="http://schemas.openxmlformats.org/officeDocument/2006/relationships/image" Target="../media/image14.jpeg"/><Relationship Id="rId4" Type="http://schemas.openxmlformats.org/officeDocument/2006/relationships/slideLayout" Target="../slideLayouts/slideLayout9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5.png"/><Relationship Id="rId3" Type="http://schemas.openxmlformats.org/officeDocument/2006/relationships/image" Target="../media/image16.jpeg"/><Relationship Id="rId4" Type="http://schemas.openxmlformats.org/officeDocument/2006/relationships/slideLayout" Target="../slideLayouts/slideLayout9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image" Target="../media/image19.jpeg"/><Relationship Id="rId5" Type="http://schemas.openxmlformats.org/officeDocument/2006/relationships/slideLayout" Target="../slideLayouts/slideLayout9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20.png"/><Relationship Id="rId3" Type="http://schemas.openxmlformats.org/officeDocument/2006/relationships/image" Target="../media/image21.jpeg"/><Relationship Id="rId4" Type="http://schemas.openxmlformats.org/officeDocument/2006/relationships/slideLayout" Target="../slideLayouts/slideLayout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2" descr=""/>
          <p:cNvPicPr/>
          <p:nvPr/>
        </p:nvPicPr>
        <p:blipFill>
          <a:blip r:embed="rId1"/>
          <a:srcRect l="5993" t="25565" r="4250" b="20122"/>
          <a:stretch/>
        </p:blipFill>
        <p:spPr>
          <a:xfrm>
            <a:off x="2293200" y="5230440"/>
            <a:ext cx="6849360" cy="1836720"/>
          </a:xfrm>
          <a:prstGeom prst="rect">
            <a:avLst/>
          </a:prstGeom>
          <a:ln w="0">
            <a:noFill/>
          </a:ln>
        </p:spPr>
      </p:pic>
      <p:pic>
        <p:nvPicPr>
          <p:cNvPr id="44" name="Picture 2" descr=""/>
          <p:cNvPicPr/>
          <p:nvPr/>
        </p:nvPicPr>
        <p:blipFill>
          <a:blip r:embed="rId2"/>
          <a:stretch/>
        </p:blipFill>
        <p:spPr>
          <a:xfrm>
            <a:off x="-9720" y="0"/>
            <a:ext cx="9152280" cy="5231520"/>
          </a:xfrm>
          <a:prstGeom prst="rect">
            <a:avLst/>
          </a:prstGeom>
          <a:ln w="0">
            <a:noFill/>
          </a:ln>
        </p:spPr>
      </p:pic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467640" y="3240000"/>
            <a:ext cx="8322480" cy="1010520"/>
          </a:xfrm>
          <a:prstGeom prst="rect">
            <a:avLst/>
          </a:prstGeom>
          <a:solidFill>
            <a:schemeClr val="dk2">
              <a:alpha val="73000"/>
            </a:schemeClr>
          </a:solidFill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uk-UA" sz="4800" spc="-1" strike="noStrike">
                <a:solidFill>
                  <a:srgbClr val="ffff00"/>
                </a:solidFill>
                <a:latin typeface="Calibri"/>
              </a:rPr>
              <a:t>Модель Сонячної системи</a:t>
            </a:r>
            <a:endParaRPr b="0" lang="uk-UA" sz="4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subTitle"/>
          </p:nvPr>
        </p:nvSpPr>
        <p:spPr>
          <a:xfrm>
            <a:off x="3633120" y="5508360"/>
            <a:ext cx="5578920" cy="1066320"/>
          </a:xfrm>
          <a:prstGeom prst="rect">
            <a:avLst/>
          </a:prstGeom>
          <a:noFill/>
          <a:ln w="9360">
            <a:noFill/>
          </a:ln>
          <a:effectLst>
            <a:outerShdw dist="20160" dir="5400000" blurRad="39960" rotWithShape="0">
              <a:srgbClr val="000000">
                <a:alpha val="38000"/>
              </a:srgbClr>
            </a:outerShdw>
          </a:effectLst>
        </p:spPr>
        <p:txBody>
          <a:bodyPr lIns="91440" rIns="91440" tIns="45720" bIns="45720" anchor="t">
            <a:normAutofit fontScale="96666" lnSpcReduction="10000"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uk-UA" sz="1400" spc="-1" strike="noStrike">
                <a:solidFill>
                  <a:srgbClr val="000000"/>
                </a:solidFill>
                <a:latin typeface="Arial"/>
              </a:rPr>
              <a:t>Автор: Тимощук Назар Сергійович, учень 7 класу Березоворудської загальноосвітньої школи -ІІІ ступенів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uk-UA" sz="1400" spc="-1" strike="noStrike">
                <a:solidFill>
                  <a:srgbClr val="000000"/>
                </a:solidFill>
                <a:latin typeface="Arial"/>
              </a:rPr>
              <a:t>Науковий керівник: Тронь Володимир Васильович, учитель фізики та інформатики Березоворудської загальноосвітньої школи І-ІІІ ступенів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TextBox 3"/>
          <p:cNvSpPr/>
          <p:nvPr/>
        </p:nvSpPr>
        <p:spPr>
          <a:xfrm>
            <a:off x="1043640" y="188640"/>
            <a:ext cx="7343280" cy="63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8" name="Picture 3" descr=""/>
          <p:cNvPicPr/>
          <p:nvPr/>
        </p:nvPicPr>
        <p:blipFill>
          <a:blip r:embed="rId3"/>
          <a:stretch/>
        </p:blipFill>
        <p:spPr>
          <a:xfrm flipH="1">
            <a:off x="2412360" y="5230440"/>
            <a:ext cx="1187640" cy="1626120"/>
          </a:xfrm>
          <a:prstGeom prst="rect">
            <a:avLst/>
          </a:prstGeom>
          <a:ln w="0">
            <a:noFill/>
          </a:ln>
        </p:spPr>
      </p:pic>
      <p:sp>
        <p:nvSpPr>
          <p:cNvPr id="49" name=""/>
          <p:cNvSpPr/>
          <p:nvPr/>
        </p:nvSpPr>
        <p:spPr>
          <a:xfrm>
            <a:off x="0" y="180000"/>
            <a:ext cx="8998920" cy="888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r>
              <a:rPr b="1" lang="ru-RU" sz="1400" spc="-1" strike="noStrike">
                <a:solidFill>
                  <a:srgbClr val="ffff00"/>
                </a:solidFill>
                <a:latin typeface="Arial"/>
              </a:rPr>
              <a:t>ПОЛТАВСЬКЕ ТЕРИТОРІАЛЬНЕ ВІДДІЛЕННЯ МАН УКРАЇНИ</a:t>
            </a:r>
            <a:br>
              <a:rPr sz="1800"/>
            </a:br>
            <a:r>
              <a:rPr b="1" lang="ru-RU" sz="1400" spc="-1" strike="noStrike">
                <a:solidFill>
                  <a:srgbClr val="ffff00"/>
                </a:solidFill>
                <a:latin typeface="Arial"/>
              </a:rPr>
              <a:t>ПИРЯТИНСЬКЕ РАЙОННЕ НАУКОВЕ ТОВАРИСТВО УЧНІВ «ДЖЕРЕЛО»</a:t>
            </a:r>
            <a:br>
              <a:rPr sz="1800"/>
            </a:br>
            <a:r>
              <a:rPr b="1" lang="uk-UA" sz="1400" spc="-1" strike="noStrike">
                <a:solidFill>
                  <a:srgbClr val="ffff00"/>
                </a:solidFill>
                <a:latin typeface="Times New Roman"/>
              </a:rPr>
              <a:t>Всеукраїнський інтерактивний конкурс «МАН-Юніор Дослідник </a:t>
            </a:r>
            <a:r>
              <a:rPr b="1" lang="ru-RU" sz="1400" spc="-1" strike="noStrike">
                <a:solidFill>
                  <a:srgbClr val="ffff00"/>
                </a:solidFill>
                <a:latin typeface="Arial"/>
              </a:rPr>
              <a:t>2024</a:t>
            </a:r>
            <a:r>
              <a:rPr b="1" lang="uk-UA" sz="1400" spc="-1" strike="noStrike">
                <a:solidFill>
                  <a:srgbClr val="ffff00"/>
                </a:solidFill>
                <a:latin typeface="Times New Roman"/>
              </a:rPr>
              <a:t>»</a:t>
            </a:r>
            <a:br>
              <a:rPr sz="1800"/>
            </a:br>
            <a:r>
              <a:rPr b="1" lang="ru-RU" sz="1400" spc="-1" strike="noStrike">
                <a:solidFill>
                  <a:srgbClr val="ffff00"/>
                </a:solidFill>
                <a:latin typeface="Arial"/>
              </a:rPr>
              <a:t>Номінація: Астроном-Юніор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uk-UA" sz="4400" spc="-1" strike="noStrike">
                <a:solidFill>
                  <a:schemeClr val="dk1"/>
                </a:solidFill>
                <a:latin typeface="Calibri"/>
              </a:rPr>
              <a:t>Меркурій</a:t>
            </a:r>
            <a:endParaRPr b="0" lang="uk-UA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/>
          </p:nvPr>
        </p:nvSpPr>
        <p:spPr>
          <a:xfrm>
            <a:off x="611640" y="1634400"/>
            <a:ext cx="8228160" cy="1793160"/>
          </a:xfrm>
          <a:prstGeom prst="rect">
            <a:avLst/>
          </a:prstGeom>
          <a:noFill/>
          <a:ln w="28440">
            <a:solidFill>
              <a:schemeClr val="lt2">
                <a:lumMod val="25000"/>
              </a:schemeClr>
            </a:solidFill>
            <a:round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00000"/>
              </a:lnSpc>
              <a:spcBef>
                <a:spcPts val="561"/>
              </a:spcBef>
              <a:buNone/>
              <a:tabLst>
                <a:tab algn="l" pos="0"/>
              </a:tabLst>
            </a:pPr>
            <a:r>
              <a:rPr b="0" lang="uk-UA" sz="2800" spc="-1" strike="noStrike">
                <a:solidFill>
                  <a:srgbClr val="000000"/>
                </a:solidFill>
                <a:latin typeface="Calibri"/>
              </a:rPr>
              <a:t>Найбільша планета Сонячної системи, складається в основному з водню й гелію. Навколо планети-гіганта обертається 95 супутників, найвідоміші та найбільші: Ганімед, Каллісто, Іо, Європа. </a:t>
            </a:r>
            <a:endParaRPr b="0" lang="uk-UA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Прямоугольник 4"/>
          <p:cNvSpPr/>
          <p:nvPr/>
        </p:nvSpPr>
        <p:spPr>
          <a:xfrm>
            <a:off x="0" y="538920"/>
            <a:ext cx="9142560" cy="699120"/>
          </a:xfrm>
          <a:prstGeom prst="rect">
            <a:avLst/>
          </a:prstGeom>
          <a:gradFill rotWithShape="0">
            <a:gsLst>
              <a:gs pos="0">
                <a:srgbClr val="fefbed"/>
              </a:gs>
              <a:gs pos="52000">
                <a:srgbClr val="fcf9eb"/>
              </a:gs>
              <a:gs pos="100000">
                <a:srgbClr val="948a54"/>
              </a:gs>
            </a:gsLst>
            <a:path path="circle">
              <a:fillToRect l="50000" t="0" r="50000" b="100000"/>
            </a:path>
          </a:gradFill>
          <a:ln w="0">
            <a:noFill/>
          </a:ln>
        </p:spPr>
        <p:style>
          <a:lnRef idx="0"/>
          <a:fillRef idx="1002">
            <a:schemeClr val="lt2"/>
          </a:fillRef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  <a:spcBef>
                <a:spcPts val="799"/>
              </a:spcBef>
            </a:pPr>
            <a:r>
              <a:rPr b="1" lang="uk-UA" sz="4000" spc="-1" strike="noStrike">
                <a:solidFill>
                  <a:srgbClr val="000000"/>
                </a:solidFill>
                <a:latin typeface="Arial Black"/>
              </a:rPr>
              <a:t>Ю П І Т Е Р</a:t>
            </a:r>
            <a:endParaRPr b="0" lang="uk-UA" sz="4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7" name="Picture 3" descr=""/>
          <p:cNvPicPr/>
          <p:nvPr/>
        </p:nvPicPr>
        <p:blipFill>
          <a:blip r:embed="rId1"/>
          <a:stretch/>
        </p:blipFill>
        <p:spPr>
          <a:xfrm>
            <a:off x="323640" y="127080"/>
            <a:ext cx="1546200" cy="1530720"/>
          </a:xfrm>
          <a:prstGeom prst="rect">
            <a:avLst/>
          </a:prstGeom>
          <a:ln w="0">
            <a:noFill/>
          </a:ln>
        </p:spPr>
      </p:pic>
      <p:pic>
        <p:nvPicPr>
          <p:cNvPr id="98" name="Picture 2" descr=""/>
          <p:cNvPicPr/>
          <p:nvPr/>
        </p:nvPicPr>
        <p:blipFill>
          <a:blip r:embed="rId2"/>
          <a:stretch/>
        </p:blipFill>
        <p:spPr>
          <a:xfrm>
            <a:off x="1259640" y="3705480"/>
            <a:ext cx="2733480" cy="2733480"/>
          </a:xfrm>
          <a:prstGeom prst="rect">
            <a:avLst/>
          </a:prstGeom>
          <a:ln w="0">
            <a:noFill/>
          </a:ln>
        </p:spPr>
      </p:pic>
      <p:pic>
        <p:nvPicPr>
          <p:cNvPr id="99" name="Picture 2" descr=""/>
          <p:cNvPicPr/>
          <p:nvPr/>
        </p:nvPicPr>
        <p:blipFill>
          <a:blip r:embed="rId3"/>
          <a:srcRect l="8942" t="9712" r="4210" b="7629"/>
          <a:stretch/>
        </p:blipFill>
        <p:spPr>
          <a:xfrm>
            <a:off x="5076000" y="3642840"/>
            <a:ext cx="3094920" cy="2859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uk-UA" sz="4400" spc="-1" strike="noStrike">
                <a:solidFill>
                  <a:schemeClr val="dk1"/>
                </a:solidFill>
                <a:latin typeface="Calibri"/>
              </a:rPr>
              <a:t>Меркурій</a:t>
            </a:r>
            <a:endParaRPr b="0" lang="uk-UA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/>
          </p:nvPr>
        </p:nvSpPr>
        <p:spPr>
          <a:xfrm>
            <a:off x="539640" y="1648800"/>
            <a:ext cx="8228160" cy="2225160"/>
          </a:xfrm>
          <a:prstGeom prst="rect">
            <a:avLst/>
          </a:prstGeom>
          <a:noFill/>
          <a:ln w="28440">
            <a:solidFill>
              <a:schemeClr val="lt2">
                <a:lumMod val="25000"/>
              </a:schemeClr>
            </a:solidFill>
            <a:round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00000"/>
              </a:lnSpc>
              <a:spcBef>
                <a:spcPts val="561"/>
              </a:spcBef>
              <a:buNone/>
              <a:tabLst>
                <a:tab algn="l" pos="0"/>
              </a:tabLst>
            </a:pPr>
            <a:r>
              <a:rPr b="0" lang="uk-UA" sz="2800" spc="-1" strike="noStrike">
                <a:solidFill>
                  <a:srgbClr val="000000"/>
                </a:solidFill>
                <a:latin typeface="Calibri"/>
              </a:rPr>
              <a:t>Друга за величиною планета. Має систему кілець, що складаються здебільшого з частинок криги, меншої кількості важких елементів і пилу.  Видима неозброєним оком. </a:t>
            </a: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Ученим відомі 118 супутників планети Сатурн.</a:t>
            </a:r>
            <a:endParaRPr b="0" lang="uk-UA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Прямоугольник 4"/>
          <p:cNvSpPr/>
          <p:nvPr/>
        </p:nvSpPr>
        <p:spPr>
          <a:xfrm>
            <a:off x="0" y="538920"/>
            <a:ext cx="9142560" cy="699120"/>
          </a:xfrm>
          <a:prstGeom prst="rect">
            <a:avLst/>
          </a:prstGeom>
          <a:gradFill rotWithShape="0">
            <a:gsLst>
              <a:gs pos="0">
                <a:srgbClr val="fefbed"/>
              </a:gs>
              <a:gs pos="52000">
                <a:srgbClr val="fcf9eb"/>
              </a:gs>
              <a:gs pos="100000">
                <a:srgbClr val="948a54"/>
              </a:gs>
            </a:gsLst>
            <a:path path="circle">
              <a:fillToRect l="50000" t="0" r="50000" b="100000"/>
            </a:path>
          </a:gradFill>
          <a:ln w="0">
            <a:noFill/>
          </a:ln>
        </p:spPr>
        <p:style>
          <a:lnRef idx="0"/>
          <a:fillRef idx="1002">
            <a:schemeClr val="lt2"/>
          </a:fillRef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  <a:spcBef>
                <a:spcPts val="799"/>
              </a:spcBef>
            </a:pPr>
            <a:r>
              <a:rPr b="1" lang="uk-UA" sz="4000" spc="-1" strike="noStrike">
                <a:solidFill>
                  <a:srgbClr val="000000"/>
                </a:solidFill>
                <a:latin typeface="Arial Black"/>
              </a:rPr>
              <a:t>С А Т У Р Н</a:t>
            </a:r>
            <a:endParaRPr b="0" lang="uk-UA" sz="4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3" name="Picture 3" descr=""/>
          <p:cNvPicPr/>
          <p:nvPr/>
        </p:nvPicPr>
        <p:blipFill>
          <a:blip r:embed="rId1"/>
          <a:stretch/>
        </p:blipFill>
        <p:spPr>
          <a:xfrm>
            <a:off x="323640" y="127080"/>
            <a:ext cx="1546200" cy="1530720"/>
          </a:xfrm>
          <a:prstGeom prst="rect">
            <a:avLst/>
          </a:prstGeom>
          <a:ln w="0">
            <a:noFill/>
          </a:ln>
        </p:spPr>
      </p:pic>
      <p:pic>
        <p:nvPicPr>
          <p:cNvPr id="104" name="Picture 2" descr=""/>
          <p:cNvPicPr/>
          <p:nvPr/>
        </p:nvPicPr>
        <p:blipFill>
          <a:blip r:embed="rId2"/>
          <a:stretch/>
        </p:blipFill>
        <p:spPr>
          <a:xfrm>
            <a:off x="297360" y="4005000"/>
            <a:ext cx="5039280" cy="2429280"/>
          </a:xfrm>
          <a:prstGeom prst="rect">
            <a:avLst/>
          </a:prstGeom>
          <a:ln w="0">
            <a:noFill/>
          </a:ln>
        </p:spPr>
      </p:pic>
      <p:pic>
        <p:nvPicPr>
          <p:cNvPr id="105" name="Picture 2" descr=""/>
          <p:cNvPicPr/>
          <p:nvPr/>
        </p:nvPicPr>
        <p:blipFill>
          <a:blip r:embed="rId3"/>
          <a:stretch/>
        </p:blipFill>
        <p:spPr>
          <a:xfrm>
            <a:off x="5608080" y="4005000"/>
            <a:ext cx="2490840" cy="2451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uk-UA" sz="4400" spc="-1" strike="noStrike">
                <a:solidFill>
                  <a:schemeClr val="dk1"/>
                </a:solidFill>
                <a:latin typeface="Calibri"/>
              </a:rPr>
              <a:t>Меркурій</a:t>
            </a:r>
            <a:endParaRPr b="0" lang="uk-UA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/>
          </p:nvPr>
        </p:nvSpPr>
        <p:spPr>
          <a:xfrm>
            <a:off x="539640" y="1648800"/>
            <a:ext cx="8228160" cy="1922760"/>
          </a:xfrm>
          <a:prstGeom prst="rect">
            <a:avLst/>
          </a:prstGeom>
          <a:noFill/>
          <a:ln w="28440">
            <a:solidFill>
              <a:schemeClr val="lt2">
                <a:lumMod val="25000"/>
              </a:schemeClr>
            </a:solidFill>
            <a:round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00000"/>
              </a:lnSpc>
              <a:spcBef>
                <a:spcPts val="561"/>
              </a:spcBef>
              <a:buNone/>
              <a:tabLst>
                <a:tab algn="l" pos="0"/>
              </a:tabLst>
            </a:pPr>
            <a:r>
              <a:rPr b="0" lang="uk-UA" sz="2800" spc="-1" strike="noStrike">
                <a:solidFill>
                  <a:srgbClr val="000000"/>
                </a:solidFill>
                <a:latin typeface="Calibri"/>
              </a:rPr>
              <a:t>Відкрив Уран англійський астроном Вільям Гершель 1781 року. Уперше з часів  Античності розширивши межі Сонячної системи. Має 28 супутників та систему кілець.</a:t>
            </a:r>
            <a:endParaRPr b="0" lang="uk-UA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Прямоугольник 4"/>
          <p:cNvSpPr/>
          <p:nvPr/>
        </p:nvSpPr>
        <p:spPr>
          <a:xfrm>
            <a:off x="0" y="538920"/>
            <a:ext cx="9142560" cy="699120"/>
          </a:xfrm>
          <a:prstGeom prst="rect">
            <a:avLst/>
          </a:prstGeom>
          <a:gradFill rotWithShape="0">
            <a:gsLst>
              <a:gs pos="0">
                <a:srgbClr val="fefbed"/>
              </a:gs>
              <a:gs pos="52000">
                <a:srgbClr val="fcf9eb"/>
              </a:gs>
              <a:gs pos="100000">
                <a:srgbClr val="948a54"/>
              </a:gs>
            </a:gsLst>
            <a:path path="circle">
              <a:fillToRect l="50000" t="0" r="50000" b="100000"/>
            </a:path>
          </a:gradFill>
          <a:ln w="0">
            <a:noFill/>
          </a:ln>
        </p:spPr>
        <p:style>
          <a:lnRef idx="0"/>
          <a:fillRef idx="1002">
            <a:schemeClr val="lt2"/>
          </a:fillRef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  <a:spcBef>
                <a:spcPts val="799"/>
              </a:spcBef>
            </a:pPr>
            <a:r>
              <a:rPr b="1" lang="uk-UA" sz="4000" spc="-1" strike="noStrike">
                <a:solidFill>
                  <a:srgbClr val="000000"/>
                </a:solidFill>
                <a:latin typeface="Arial Black"/>
              </a:rPr>
              <a:t>У Р А Н</a:t>
            </a:r>
            <a:endParaRPr b="0" lang="uk-UA" sz="4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9" name="Picture 3" descr=""/>
          <p:cNvPicPr/>
          <p:nvPr/>
        </p:nvPicPr>
        <p:blipFill>
          <a:blip r:embed="rId1"/>
          <a:stretch/>
        </p:blipFill>
        <p:spPr>
          <a:xfrm>
            <a:off x="323640" y="127080"/>
            <a:ext cx="1546200" cy="1530720"/>
          </a:xfrm>
          <a:prstGeom prst="rect">
            <a:avLst/>
          </a:prstGeom>
          <a:ln w="0">
            <a:noFill/>
          </a:ln>
        </p:spPr>
      </p:pic>
      <p:pic>
        <p:nvPicPr>
          <p:cNvPr id="110" name="Picture 2" descr=""/>
          <p:cNvPicPr/>
          <p:nvPr/>
        </p:nvPicPr>
        <p:blipFill>
          <a:blip r:embed="rId2"/>
          <a:stretch/>
        </p:blipFill>
        <p:spPr>
          <a:xfrm>
            <a:off x="1619640" y="3699720"/>
            <a:ext cx="2518920" cy="2518920"/>
          </a:xfrm>
          <a:prstGeom prst="rect">
            <a:avLst/>
          </a:prstGeom>
          <a:ln w="0">
            <a:noFill/>
          </a:ln>
        </p:spPr>
      </p:pic>
      <p:pic>
        <p:nvPicPr>
          <p:cNvPr id="111" name="Picture 2" descr=""/>
          <p:cNvPicPr/>
          <p:nvPr/>
        </p:nvPicPr>
        <p:blipFill>
          <a:blip r:embed="rId3"/>
          <a:stretch/>
        </p:blipFill>
        <p:spPr>
          <a:xfrm>
            <a:off x="5364000" y="3782880"/>
            <a:ext cx="2503800" cy="2579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uk-UA" sz="4400" spc="-1" strike="noStrike">
                <a:solidFill>
                  <a:schemeClr val="dk1"/>
                </a:solidFill>
                <a:latin typeface="Calibri"/>
              </a:rPr>
              <a:t>Меркурій</a:t>
            </a:r>
            <a:endParaRPr b="0" lang="uk-UA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/>
          </p:nvPr>
        </p:nvSpPr>
        <p:spPr>
          <a:xfrm>
            <a:off x="539640" y="1648800"/>
            <a:ext cx="8228160" cy="1922760"/>
          </a:xfrm>
          <a:prstGeom prst="rect">
            <a:avLst/>
          </a:prstGeom>
          <a:noFill/>
          <a:ln w="28440">
            <a:solidFill>
              <a:schemeClr val="lt2">
                <a:lumMod val="25000"/>
              </a:schemeClr>
            </a:solidFill>
            <a:round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00000"/>
              </a:lnSpc>
              <a:spcBef>
                <a:spcPts val="561"/>
              </a:spcBef>
              <a:buNone/>
              <a:tabLst>
                <a:tab algn="l" pos="0"/>
              </a:tabLst>
            </a:pPr>
            <a:r>
              <a:rPr b="0" lang="uk-UA" sz="2800" spc="-1" strike="noStrike">
                <a:solidFill>
                  <a:srgbClr val="000000"/>
                </a:solidFill>
                <a:latin typeface="Calibri"/>
              </a:rPr>
              <a:t>Було відкрито 23 вересня 1846 року, і він став першою планетою, виявленою завдяки математичним розрахункам. Має супутники, найбільший з яких Тритон.</a:t>
            </a:r>
            <a:endParaRPr b="0" lang="uk-UA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Прямоугольник 4"/>
          <p:cNvSpPr/>
          <p:nvPr/>
        </p:nvSpPr>
        <p:spPr>
          <a:xfrm>
            <a:off x="0" y="538920"/>
            <a:ext cx="9142560" cy="699120"/>
          </a:xfrm>
          <a:prstGeom prst="rect">
            <a:avLst/>
          </a:prstGeom>
          <a:gradFill rotWithShape="0">
            <a:gsLst>
              <a:gs pos="0">
                <a:srgbClr val="fefbed"/>
              </a:gs>
              <a:gs pos="52000">
                <a:srgbClr val="fcf9eb"/>
              </a:gs>
              <a:gs pos="100000">
                <a:srgbClr val="948a54"/>
              </a:gs>
            </a:gsLst>
            <a:path path="circle">
              <a:fillToRect l="50000" t="0" r="50000" b="100000"/>
            </a:path>
          </a:gradFill>
          <a:ln w="0">
            <a:noFill/>
          </a:ln>
        </p:spPr>
        <p:style>
          <a:lnRef idx="0"/>
          <a:fillRef idx="1002">
            <a:schemeClr val="lt2"/>
          </a:fillRef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  <a:spcBef>
                <a:spcPts val="799"/>
              </a:spcBef>
            </a:pPr>
            <a:r>
              <a:rPr b="1" lang="uk-UA" sz="4000" spc="-1" strike="noStrike">
                <a:solidFill>
                  <a:srgbClr val="000000"/>
                </a:solidFill>
                <a:latin typeface="Arial Black"/>
              </a:rPr>
              <a:t>Н Е П Т У Н</a:t>
            </a:r>
            <a:endParaRPr b="0" lang="uk-UA" sz="4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5" name="Picture 3" descr=""/>
          <p:cNvPicPr/>
          <p:nvPr/>
        </p:nvPicPr>
        <p:blipFill>
          <a:blip r:embed="rId1"/>
          <a:stretch/>
        </p:blipFill>
        <p:spPr>
          <a:xfrm>
            <a:off x="323640" y="127080"/>
            <a:ext cx="1546200" cy="1530720"/>
          </a:xfrm>
          <a:prstGeom prst="rect">
            <a:avLst/>
          </a:prstGeom>
          <a:ln w="0">
            <a:noFill/>
          </a:ln>
        </p:spPr>
      </p:pic>
      <p:pic>
        <p:nvPicPr>
          <p:cNvPr id="116" name="Picture 2" descr=""/>
          <p:cNvPicPr/>
          <p:nvPr/>
        </p:nvPicPr>
        <p:blipFill>
          <a:blip r:embed="rId2"/>
          <a:stretch/>
        </p:blipFill>
        <p:spPr>
          <a:xfrm>
            <a:off x="1331640" y="3777120"/>
            <a:ext cx="2644920" cy="2619360"/>
          </a:xfrm>
          <a:prstGeom prst="rect">
            <a:avLst/>
          </a:prstGeom>
          <a:ln w="0">
            <a:noFill/>
          </a:ln>
        </p:spPr>
      </p:pic>
      <p:pic>
        <p:nvPicPr>
          <p:cNvPr id="117" name="Picture 2" descr=""/>
          <p:cNvPicPr/>
          <p:nvPr/>
        </p:nvPicPr>
        <p:blipFill>
          <a:blip r:embed="rId3"/>
          <a:srcRect l="8479" t="7387" r="7028" b="7397"/>
          <a:stretch/>
        </p:blipFill>
        <p:spPr>
          <a:xfrm>
            <a:off x="5508000" y="3777120"/>
            <a:ext cx="2666520" cy="2619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Picture 2" descr="https://imagedelivery.net/4_JwVYxosZqzJ7gIDJgTLA/de7b05a6-0417-454e-a8d2-8673c6955d00/16x9"/>
          <p:cNvPicPr/>
          <p:nvPr/>
        </p:nvPicPr>
        <p:blipFill>
          <a:blip r:embed="rId1"/>
          <a:stretch/>
        </p:blipFill>
        <p:spPr>
          <a:xfrm>
            <a:off x="0" y="3600"/>
            <a:ext cx="9171360" cy="5155920"/>
          </a:xfrm>
          <a:prstGeom prst="rect">
            <a:avLst/>
          </a:prstGeom>
          <a:ln w="0">
            <a:noFill/>
          </a:ln>
        </p:spPr>
      </p:pic>
      <p:sp>
        <p:nvSpPr>
          <p:cNvPr id="119" name="Прямоугольник 4"/>
          <p:cNvSpPr/>
          <p:nvPr/>
        </p:nvSpPr>
        <p:spPr>
          <a:xfrm>
            <a:off x="0" y="180000"/>
            <a:ext cx="9171360" cy="699120"/>
          </a:xfrm>
          <a:prstGeom prst="rect">
            <a:avLst/>
          </a:prstGeom>
          <a:gradFill rotWithShape="0">
            <a:gsLst>
              <a:gs pos="0">
                <a:srgbClr val="fefbed"/>
              </a:gs>
              <a:gs pos="52000">
                <a:srgbClr val="fcf9eb"/>
              </a:gs>
              <a:gs pos="100000">
                <a:srgbClr val="948a54"/>
              </a:gs>
            </a:gsLst>
            <a:path path="circle">
              <a:fillToRect l="50000" t="0" r="50000" b="100000"/>
            </a:path>
          </a:gradFill>
          <a:ln w="0">
            <a:noFill/>
          </a:ln>
        </p:spPr>
        <p:style>
          <a:lnRef idx="0"/>
          <a:fillRef idx="1002">
            <a:schemeClr val="lt2"/>
          </a:fillRef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  <a:spcBef>
                <a:spcPts val="799"/>
              </a:spcBef>
            </a:pPr>
            <a:r>
              <a:rPr b="1" lang="uk-UA" sz="4000" spc="-1" strike="noStrike">
                <a:solidFill>
                  <a:srgbClr val="000000"/>
                </a:solidFill>
                <a:latin typeface="Arial Black"/>
              </a:rPr>
              <a:t>В И С Н О В К И</a:t>
            </a:r>
            <a:endParaRPr b="0" lang="uk-UA" sz="4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0" name="Picture 2" descr=""/>
          <p:cNvPicPr/>
          <p:nvPr/>
        </p:nvPicPr>
        <p:blipFill>
          <a:blip r:embed="rId2"/>
          <a:srcRect l="0" t="41980" r="0" b="33160"/>
          <a:stretch/>
        </p:blipFill>
        <p:spPr>
          <a:xfrm>
            <a:off x="0" y="5054400"/>
            <a:ext cx="9171360" cy="1802160"/>
          </a:xfrm>
          <a:prstGeom prst="rect">
            <a:avLst/>
          </a:prstGeom>
          <a:ln w="0">
            <a:noFill/>
          </a:ln>
        </p:spPr>
      </p:pic>
      <p:pic>
        <p:nvPicPr>
          <p:cNvPr id="121" name="Picture 2" descr=""/>
          <p:cNvPicPr/>
          <p:nvPr/>
        </p:nvPicPr>
        <p:blipFill>
          <a:blip r:embed="rId3"/>
          <a:stretch/>
        </p:blipFill>
        <p:spPr>
          <a:xfrm>
            <a:off x="-49680" y="2133000"/>
            <a:ext cx="9221040" cy="3670920"/>
          </a:xfrm>
          <a:prstGeom prst="rect">
            <a:avLst/>
          </a:prstGeom>
          <a:ln w="0">
            <a:noFill/>
          </a:ln>
        </p:spPr>
      </p:pic>
      <p:sp>
        <p:nvSpPr>
          <p:cNvPr id="122" name="PlaceHolder 1"/>
          <p:cNvSpPr>
            <a:spLocks noGrp="1"/>
          </p:cNvSpPr>
          <p:nvPr>
            <p:ph/>
          </p:nvPr>
        </p:nvSpPr>
        <p:spPr>
          <a:xfrm>
            <a:off x="297360" y="3060000"/>
            <a:ext cx="8639640" cy="2162160"/>
          </a:xfrm>
          <a:prstGeom prst="rect">
            <a:avLst/>
          </a:prstGeom>
          <a:noFill/>
          <a:ln w="9360">
            <a:noFill/>
          </a:ln>
          <a:effectLst>
            <a:outerShdw dist="20160" dir="5400000" blurRad="39960" rotWithShape="0">
              <a:srgbClr val="000000">
                <a:alpha val="38000"/>
              </a:srgbClr>
            </a:outerShdw>
          </a:effectLst>
        </p:spPr>
        <p:txBody>
          <a:bodyPr lIns="91440" rIns="91440" tIns="45720" bIns="45720" anchor="t">
            <a:normAutofit fontScale="87222"/>
          </a:bodyPr>
          <a:p>
            <a:pPr marL="343080" indent="-34308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uk-UA" sz="2400" spc="-1" strike="noStrike">
                <a:solidFill>
                  <a:schemeClr val="dk1"/>
                </a:solidFill>
                <a:latin typeface="Calibri"/>
              </a:rPr>
              <a:t>Визначивши відносні розміри планет та їхні відстані від Сонця ми сформували уявлення про тривимірну будову Сонячної системи.</a:t>
            </a:r>
            <a:endParaRPr b="0" lang="uk-UA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uk-UA" sz="2400" spc="-1" strike="noStrike">
                <a:solidFill>
                  <a:schemeClr val="dk1"/>
                </a:solidFill>
                <a:latin typeface="Calibri"/>
              </a:rPr>
              <a:t>Зрозуміли центральне розташування Сонця в Сонячній системі, різноманіття планет за розмірами та кількістю супутників, наявність орбіт у планет та особливості їх руху навколо Сонця.</a:t>
            </a:r>
            <a:endParaRPr b="0" lang="uk-UA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uk-UA" sz="2400" spc="-1" strike="noStrike">
                <a:solidFill>
                  <a:schemeClr val="dk1"/>
                </a:solidFill>
                <a:latin typeface="Calibri"/>
                <a:ea typeface="Noto Sans CJK SC"/>
              </a:rPr>
              <a:t>Виготовили модель Сонячної системи.</a:t>
            </a:r>
            <a:endParaRPr b="0" lang="uk-UA" sz="2400" spc="-1" strike="noStrike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endParaRPr b="0" lang="uk-UA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Picture 2" descr=""/>
          <p:cNvPicPr/>
          <p:nvPr/>
        </p:nvPicPr>
        <p:blipFill>
          <a:blip r:embed="rId1"/>
          <a:stretch/>
        </p:blipFill>
        <p:spPr>
          <a:xfrm>
            <a:off x="198720" y="735480"/>
            <a:ext cx="8746560" cy="4030920"/>
          </a:xfrm>
          <a:prstGeom prst="rect">
            <a:avLst/>
          </a:prstGeom>
          <a:ln w="0">
            <a:noFill/>
          </a:ln>
        </p:spPr>
      </p:pic>
      <p:sp>
        <p:nvSpPr>
          <p:cNvPr id="124" name="PlaceHolder 1"/>
          <p:cNvSpPr>
            <a:spLocks noGrp="1"/>
          </p:cNvSpPr>
          <p:nvPr>
            <p:ph/>
          </p:nvPr>
        </p:nvSpPr>
        <p:spPr>
          <a:xfrm>
            <a:off x="395640" y="1340640"/>
            <a:ext cx="8289720" cy="35269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514440" indent="-51444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AutoNum type="arabicPeriod"/>
            </a:pPr>
            <a:r>
              <a:rPr b="0" lang="uk-UA" sz="2400" spc="-1" strike="noStrike">
                <a:solidFill>
                  <a:schemeClr val="dk1"/>
                </a:solidFill>
                <a:latin typeface="Calibri"/>
              </a:rPr>
              <a:t>Атлас астрономії/Хосе Тола; Пер. З англ. О.В.Буйвол. – Х.: Вид-во «Ранок», 2006. – 96 с.: іл.</a:t>
            </a:r>
            <a:endParaRPr b="0" lang="uk-UA" sz="2400" spc="-1" strike="noStrike">
              <a:solidFill>
                <a:srgbClr val="000000"/>
              </a:solidFill>
              <a:latin typeface="Arial"/>
            </a:endParaRPr>
          </a:p>
          <a:p>
            <a:pPr marL="514440" indent="-51444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AutoNum type="arabicPeriod"/>
            </a:pPr>
            <a:r>
              <a:rPr b="0" lang="uk-UA" sz="2400" spc="-1" strike="noStrike">
                <a:solidFill>
                  <a:schemeClr val="dk1"/>
                </a:solidFill>
                <a:latin typeface="Calibri"/>
              </a:rPr>
              <a:t>Пришляк М.П. Астрономія: підруч. Для 11 кл. закл. загал. серед. освіти /М.П.Пришляк.  Харків: Видавництво «Ранок», 2019. – 144 с. : іл.</a:t>
            </a:r>
            <a:endParaRPr b="0" lang="uk-UA" sz="2400" spc="-1" strike="noStrike">
              <a:solidFill>
                <a:srgbClr val="000000"/>
              </a:solidFill>
              <a:latin typeface="Arial"/>
            </a:endParaRPr>
          </a:p>
          <a:p>
            <a:pPr marL="514440" indent="-51444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AutoNum type="arabicPeriod"/>
            </a:pPr>
            <a:r>
              <a:rPr b="0" lang="en-US" sz="2400" spc="-1" strike="noStrike" u="sng">
                <a:solidFill>
                  <a:schemeClr val="dk1"/>
                </a:solidFill>
                <a:uFillTx/>
                <a:latin typeface="Calibri"/>
                <a:hlinkClick r:id="rId2"/>
              </a:rPr>
              <a:t>https://uk.wikipedia.org/</a:t>
            </a:r>
            <a:r>
              <a:rPr b="0" lang="uk-UA" sz="2400" spc="-1" strike="noStrike">
                <a:solidFill>
                  <a:schemeClr val="dk1"/>
                </a:solidFill>
                <a:latin typeface="Calibri"/>
              </a:rPr>
              <a:t> Сонячна система </a:t>
            </a:r>
            <a:endParaRPr b="0" lang="uk-UA" sz="2400" spc="-1" strike="noStrike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endParaRPr b="0" lang="uk-UA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5" name="Picture 3" descr=""/>
          <p:cNvPicPr/>
          <p:nvPr/>
        </p:nvPicPr>
        <p:blipFill>
          <a:blip r:embed="rId3"/>
          <a:stretch/>
        </p:blipFill>
        <p:spPr>
          <a:xfrm flipH="1">
            <a:off x="973080" y="3861360"/>
            <a:ext cx="2597040" cy="2971440"/>
          </a:xfrm>
          <a:prstGeom prst="rect">
            <a:avLst/>
          </a:prstGeom>
          <a:ln w="0">
            <a:noFill/>
          </a:ln>
        </p:spPr>
      </p:pic>
      <p:sp>
        <p:nvSpPr>
          <p:cNvPr id="126" name="Прямоугольник 4"/>
          <p:cNvSpPr/>
          <p:nvPr/>
        </p:nvSpPr>
        <p:spPr>
          <a:xfrm>
            <a:off x="720" y="404640"/>
            <a:ext cx="9142560" cy="699120"/>
          </a:xfrm>
          <a:prstGeom prst="rect">
            <a:avLst/>
          </a:prstGeom>
          <a:gradFill rotWithShape="0">
            <a:gsLst>
              <a:gs pos="0">
                <a:srgbClr val="fefbed"/>
              </a:gs>
              <a:gs pos="52000">
                <a:srgbClr val="fcf9eb"/>
              </a:gs>
              <a:gs pos="100000">
                <a:srgbClr val="948a54"/>
              </a:gs>
            </a:gsLst>
            <a:path path="circle">
              <a:fillToRect l="50000" t="0" r="50000" b="100000"/>
            </a:path>
          </a:gradFill>
          <a:ln w="0">
            <a:noFill/>
          </a:ln>
        </p:spPr>
        <p:style>
          <a:lnRef idx="0"/>
          <a:fillRef idx="1002">
            <a:schemeClr val="lt2"/>
          </a:fillRef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  <a:spcBef>
                <a:spcPts val="799"/>
              </a:spcBef>
            </a:pPr>
            <a:r>
              <a:rPr b="1" lang="uk-UA" sz="4000" spc="-1" strike="noStrike">
                <a:solidFill>
                  <a:srgbClr val="000000"/>
                </a:solidFill>
                <a:latin typeface="Arial Black"/>
              </a:rPr>
              <a:t>ВИКОРИСТАНІ ДЖЕРЕЛА</a:t>
            </a:r>
            <a:endParaRPr b="0" lang="uk-UA" sz="4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7" name="Picture 4" descr=""/>
          <p:cNvPicPr/>
          <p:nvPr/>
        </p:nvPicPr>
        <p:blipFill>
          <a:blip r:embed="rId4"/>
          <a:stretch/>
        </p:blipFill>
        <p:spPr>
          <a:xfrm>
            <a:off x="4551120" y="1112400"/>
            <a:ext cx="4385520" cy="6080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395640" y="2853000"/>
            <a:ext cx="8228160" cy="1141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uk-UA" sz="4400" spc="-1" strike="noStrike">
                <a:solidFill>
                  <a:schemeClr val="dk1"/>
                </a:solidFill>
                <a:latin typeface="Calibri"/>
              </a:rPr>
              <a:t>Дякую за увагу!</a:t>
            </a:r>
            <a:endParaRPr b="0" lang="uk-UA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9" name="AutoShape 4"/>
          <p:cNvSpPr/>
          <p:nvPr/>
        </p:nvSpPr>
        <p:spPr>
          <a:xfrm>
            <a:off x="155520" y="-144360"/>
            <a:ext cx="303480" cy="303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endParaRPr b="0" lang="uk-UA" sz="1800" spc="-1" strike="noStrike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130" name="Picture 6" descr="C:\Users\AMD\AppData\Local\Packages\Microsoft.Windows.Photos_8wekyb3d8bbwe\TempState\ShareServiceTempFolder\solar-system.jpeg"/>
          <p:cNvPicPr/>
          <p:nvPr/>
        </p:nvPicPr>
        <p:blipFill>
          <a:blip r:embed="rId1"/>
          <a:srcRect l="16157" t="0" r="12526" b="13243"/>
          <a:stretch/>
        </p:blipFill>
        <p:spPr>
          <a:xfrm>
            <a:off x="-12600" y="466920"/>
            <a:ext cx="9154440" cy="6363360"/>
          </a:xfrm>
          <a:prstGeom prst="rect">
            <a:avLst/>
          </a:prstGeom>
          <a:ln w="0">
            <a:noFill/>
          </a:ln>
        </p:spPr>
      </p:pic>
      <p:sp>
        <p:nvSpPr>
          <p:cNvPr id="131" name="TextBox 3"/>
          <p:cNvSpPr/>
          <p:nvPr/>
        </p:nvSpPr>
        <p:spPr>
          <a:xfrm>
            <a:off x="0" y="332640"/>
            <a:ext cx="9142560" cy="1430640"/>
          </a:xfrm>
          <a:prstGeom prst="rect">
            <a:avLst/>
          </a:prstGeom>
          <a:solidFill>
            <a:schemeClr val="bg1">
              <a:lumMod val="65000"/>
              <a:alpha val="53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uk-UA" sz="8800" spc="-1" strike="noStrike">
                <a:solidFill>
                  <a:schemeClr val="lt1"/>
                </a:solidFill>
                <a:latin typeface="Calibri"/>
              </a:rPr>
              <a:t> </a:t>
            </a:r>
            <a:r>
              <a:rPr b="1" lang="uk-UA" sz="8800" spc="-1" strike="noStrike">
                <a:solidFill>
                  <a:schemeClr val="lt1"/>
                </a:solidFill>
                <a:latin typeface="Calibri"/>
              </a:rPr>
              <a:t>Дякую за увагу </a:t>
            </a:r>
            <a:endParaRPr b="0" lang="uk-UA" sz="8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3" descr=""/>
          <p:cNvPicPr/>
          <p:nvPr/>
        </p:nvPicPr>
        <p:blipFill>
          <a:blip r:embed="rId1"/>
          <a:stretch/>
        </p:blipFill>
        <p:spPr>
          <a:xfrm>
            <a:off x="1260000" y="2363760"/>
            <a:ext cx="7522560" cy="4115160"/>
          </a:xfrm>
          <a:prstGeom prst="rect">
            <a:avLst/>
          </a:prstGeom>
          <a:ln w="0">
            <a:noFill/>
          </a:ln>
        </p:spPr>
      </p:pic>
      <p:pic>
        <p:nvPicPr>
          <p:cNvPr id="51" name="Picture 2" descr=""/>
          <p:cNvPicPr/>
          <p:nvPr/>
        </p:nvPicPr>
        <p:blipFill>
          <a:blip r:embed="rId2"/>
          <a:stretch/>
        </p:blipFill>
        <p:spPr>
          <a:xfrm>
            <a:off x="6787080" y="-99360"/>
            <a:ext cx="2806920" cy="3742920"/>
          </a:xfrm>
          <a:prstGeom prst="rect">
            <a:avLst/>
          </a:prstGeom>
          <a:ln w="0">
            <a:noFill/>
          </a:ln>
        </p:spPr>
      </p:pic>
      <p:sp>
        <p:nvSpPr>
          <p:cNvPr id="52" name="Прямоугольник 1"/>
          <p:cNvSpPr/>
          <p:nvPr/>
        </p:nvSpPr>
        <p:spPr>
          <a:xfrm>
            <a:off x="360000" y="1800000"/>
            <a:ext cx="6658920" cy="455400"/>
          </a:xfrm>
          <a:prstGeom prst="rect">
            <a:avLst/>
          </a:prstGeom>
          <a:gradFill rotWithShape="0">
            <a:gsLst>
              <a:gs pos="0">
                <a:srgbClr val="fefbed"/>
              </a:gs>
              <a:gs pos="40000">
                <a:srgbClr val="fcf9eb"/>
              </a:gs>
              <a:gs pos="100000">
                <a:srgbClr val="7b796a"/>
              </a:gs>
            </a:gsLst>
            <a:path path="circle">
              <a:fillToRect l="50000" t="0" r="50000" b="100000"/>
            </a:path>
          </a:gradFill>
          <a:ln w="0">
            <a:noFill/>
          </a:ln>
        </p:spPr>
        <p:style>
          <a:lnRef idx="0"/>
          <a:fillRef idx="1002">
            <a:schemeClr val="lt2"/>
          </a:fillRef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  <a:spcBef>
                <a:spcPts val="799"/>
              </a:spcBef>
            </a:pPr>
            <a:r>
              <a:rPr b="1" lang="uk-UA" sz="2400" spc="191" strike="noStrike">
                <a:solidFill>
                  <a:srgbClr val="000000"/>
                </a:solidFill>
                <a:latin typeface="Arial Black"/>
              </a:rPr>
              <a:t>Завдання</a:t>
            </a:r>
            <a:endParaRPr b="0" lang="uk-UA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3" name="Picture 7" descr=""/>
          <p:cNvPicPr/>
          <p:nvPr/>
        </p:nvPicPr>
        <p:blipFill>
          <a:blip r:embed="rId3"/>
          <a:stretch/>
        </p:blipFill>
        <p:spPr>
          <a:xfrm flipH="1">
            <a:off x="12960" y="3240000"/>
            <a:ext cx="3455280" cy="3455280"/>
          </a:xfrm>
          <a:prstGeom prst="rect">
            <a:avLst/>
          </a:prstGeom>
          <a:ln w="0">
            <a:noFill/>
          </a:ln>
        </p:spPr>
      </p:pic>
      <p:sp>
        <p:nvSpPr>
          <p:cNvPr id="54" name="Прямоугольник 2"/>
          <p:cNvSpPr/>
          <p:nvPr/>
        </p:nvSpPr>
        <p:spPr>
          <a:xfrm>
            <a:off x="360000" y="180000"/>
            <a:ext cx="6658920" cy="455400"/>
          </a:xfrm>
          <a:prstGeom prst="rect">
            <a:avLst/>
          </a:prstGeom>
          <a:gradFill rotWithShape="0">
            <a:gsLst>
              <a:gs pos="0">
                <a:srgbClr val="fefbed"/>
              </a:gs>
              <a:gs pos="40000">
                <a:srgbClr val="fcf9eb"/>
              </a:gs>
              <a:gs pos="100000">
                <a:srgbClr val="7b796a"/>
              </a:gs>
            </a:gsLst>
            <a:path path="circle">
              <a:fillToRect l="50000" t="0" r="50000" b="100000"/>
            </a:path>
          </a:gradFill>
          <a:ln w="0">
            <a:noFill/>
          </a:ln>
        </p:spPr>
        <p:style>
          <a:lnRef idx="0"/>
          <a:fillRef idx="1002">
            <a:schemeClr val="lt2"/>
          </a:fillRef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  <a:spcBef>
                <a:spcPts val="799"/>
              </a:spcBef>
            </a:pPr>
            <a:r>
              <a:rPr b="1" lang="uk-UA" sz="2400" spc="191" strike="noStrike">
                <a:solidFill>
                  <a:srgbClr val="000000"/>
                </a:solidFill>
                <a:latin typeface="Arial Black"/>
              </a:rPr>
              <a:t>Мета проекту</a:t>
            </a:r>
            <a:endParaRPr b="0" lang="uk-UA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Місце для вмісту 1"/>
          <p:cNvSpPr/>
          <p:nvPr/>
        </p:nvSpPr>
        <p:spPr>
          <a:xfrm>
            <a:off x="2520000" y="2886120"/>
            <a:ext cx="6244200" cy="2872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 fontScale="75000" lnSpcReduction="10000"/>
          </a:bodyPr>
          <a:p>
            <a:pPr marL="514440" indent="-51444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AutoNum type="arabicPeriod"/>
            </a:pPr>
            <a:r>
              <a:rPr b="0" lang="uk-UA" sz="2400" spc="-1" strike="noStrike">
                <a:solidFill>
                  <a:schemeClr val="dk1"/>
                </a:solidFill>
                <a:latin typeface="Calibri"/>
              </a:rPr>
              <a:t>Сформувати уявлення про тривимірну будову Сонячної системи.</a:t>
            </a:r>
            <a:endParaRPr b="0" lang="uk-UA" sz="2400" spc="-1" strike="noStrike">
              <a:solidFill>
                <a:srgbClr val="000000"/>
              </a:solidFill>
              <a:latin typeface="Arial"/>
            </a:endParaRPr>
          </a:p>
          <a:p>
            <a:pPr marL="514440" indent="-51444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AutoNum type="arabicPeriod"/>
            </a:pPr>
            <a:r>
              <a:rPr b="0" lang="uk-UA" sz="2400" spc="-1" strike="noStrike">
                <a:solidFill>
                  <a:schemeClr val="dk1"/>
                </a:solidFill>
                <a:latin typeface="Calibri"/>
              </a:rPr>
              <a:t>Визначити відносні розміри планет, їхні відстань від Сонця.</a:t>
            </a:r>
            <a:endParaRPr b="0" lang="uk-UA" sz="2400" spc="-1" strike="noStrike">
              <a:solidFill>
                <a:srgbClr val="000000"/>
              </a:solidFill>
              <a:latin typeface="Arial"/>
            </a:endParaRPr>
          </a:p>
          <a:p>
            <a:pPr marL="514440" indent="-51444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AutoNum type="arabicPeriod"/>
            </a:pPr>
            <a:r>
              <a:rPr b="0" lang="uk-UA" sz="2400" spc="-1" strike="noStrike">
                <a:solidFill>
                  <a:schemeClr val="dk1"/>
                </a:solidFill>
                <a:latin typeface="Calibri"/>
              </a:rPr>
              <a:t>Розвивати навички конструювання, просторового мислення, уяву.</a:t>
            </a:r>
            <a:endParaRPr b="0" lang="uk-UA" sz="2400" spc="-1" strike="noStrike">
              <a:solidFill>
                <a:srgbClr val="000000"/>
              </a:solidFill>
              <a:latin typeface="Arial"/>
            </a:endParaRPr>
          </a:p>
          <a:p>
            <a:pPr marL="514440" indent="-51444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AutoNum type="arabicPeriod"/>
            </a:pPr>
            <a:r>
              <a:rPr b="0" lang="uk-UA" sz="2400" spc="-1" strike="noStrike">
                <a:solidFill>
                  <a:schemeClr val="dk1"/>
                </a:solidFill>
                <a:latin typeface="Calibri"/>
                <a:ea typeface="Noto Sans CJK SC"/>
              </a:rPr>
              <a:t>Усвідомити:  центральне розташування Сонця в Сонячній системі;</a:t>
            </a:r>
            <a:endParaRPr b="0" lang="uk-UA" sz="2400" spc="-1" strike="noStrike">
              <a:solidFill>
                <a:srgbClr val="000000"/>
              </a:solidFill>
              <a:latin typeface="Arial"/>
            </a:endParaRPr>
          </a:p>
          <a:p>
            <a:pPr marL="514440" indent="-51444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AutoNum type="arabicPeriod"/>
            </a:pPr>
            <a:r>
              <a:rPr b="0" lang="uk-UA" sz="2400" spc="-1" strike="noStrike">
                <a:solidFill>
                  <a:schemeClr val="dk1"/>
                </a:solidFill>
                <a:latin typeface="Calibri"/>
                <a:ea typeface="Noto Sans CJK SC"/>
              </a:rPr>
              <a:t>різноманіття планет за розміром та кількістю супутників;</a:t>
            </a:r>
            <a:endParaRPr b="0" lang="uk-UA" sz="2400" spc="-1" strike="noStrike">
              <a:solidFill>
                <a:srgbClr val="000000"/>
              </a:solidFill>
              <a:latin typeface="Arial"/>
            </a:endParaRPr>
          </a:p>
          <a:p>
            <a:pPr marL="514440" indent="-51444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AutoNum type="arabicPeriod"/>
            </a:pPr>
            <a:r>
              <a:rPr b="0" lang="uk-UA" sz="2400" spc="-1" strike="noStrike">
                <a:solidFill>
                  <a:schemeClr val="dk1"/>
                </a:solidFill>
                <a:latin typeface="Calibri"/>
                <a:ea typeface="Noto Sans CJK SC"/>
              </a:rPr>
              <a:t>наявність орбіт у планет та їх рух навколо Сонця.</a:t>
            </a:r>
            <a:endParaRPr b="0" lang="uk-UA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Місце для вмісту 3"/>
          <p:cNvSpPr/>
          <p:nvPr/>
        </p:nvSpPr>
        <p:spPr>
          <a:xfrm>
            <a:off x="428400" y="807840"/>
            <a:ext cx="6695280" cy="538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 marL="514440" indent="-51444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AutoNum type="arabicPeriod"/>
            </a:pPr>
            <a:r>
              <a:rPr b="0" lang="uk-UA" sz="2400" spc="-1" strike="noStrike">
                <a:solidFill>
                  <a:schemeClr val="dk1"/>
                </a:solidFill>
                <a:latin typeface="Calibri"/>
              </a:rPr>
              <a:t>Виготовити модель Сонячної системи</a:t>
            </a:r>
            <a:endParaRPr b="0" lang="uk-UA" sz="24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spcBef>
                <a:spcPts val="479"/>
              </a:spcBef>
            </a:pPr>
            <a:endParaRPr b="0" lang="uk-UA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" descr=""/>
          <p:cNvPicPr/>
          <p:nvPr/>
        </p:nvPicPr>
        <p:blipFill>
          <a:blip r:embed="rId1"/>
          <a:srcRect l="12630" t="0" r="3934" b="0"/>
          <a:stretch/>
        </p:blipFill>
        <p:spPr>
          <a:xfrm>
            <a:off x="0" y="-360000"/>
            <a:ext cx="9159840" cy="7216920"/>
          </a:xfrm>
          <a:prstGeom prst="rect">
            <a:avLst/>
          </a:prstGeom>
          <a:ln w="0">
            <a:noFill/>
          </a:ln>
        </p:spPr>
      </p:pic>
      <p:sp>
        <p:nvSpPr>
          <p:cNvPr id="58" name="PlaceHolder 1"/>
          <p:cNvSpPr>
            <a:spLocks noGrp="1"/>
          </p:cNvSpPr>
          <p:nvPr>
            <p:ph/>
          </p:nvPr>
        </p:nvSpPr>
        <p:spPr>
          <a:xfrm>
            <a:off x="50040" y="406800"/>
            <a:ext cx="8891280" cy="3310920"/>
          </a:xfrm>
          <a:prstGeom prst="rect">
            <a:avLst/>
          </a:prstGeom>
          <a:solidFill>
            <a:schemeClr val="lt1">
              <a:alpha val="83000"/>
            </a:schemeClr>
          </a:solidFill>
          <a:ln w="0">
            <a:noFill/>
          </a:ln>
        </p:spPr>
        <p:txBody>
          <a:bodyPr lIns="91440" rIns="91440" tIns="45720" bIns="45720" anchor="t">
            <a:normAutofit fontScale="98333" lnSpcReduction="10000"/>
          </a:bodyPr>
          <a:p>
            <a:pPr marL="343080" indent="0" defTabSz="914400">
              <a:lnSpc>
                <a:spcPct val="100000"/>
              </a:lnSpc>
              <a:spcBef>
                <a:spcPts val="641"/>
              </a:spcBef>
              <a:buNone/>
              <a:tabLst>
                <a:tab algn="l" pos="0"/>
              </a:tabLst>
            </a:pPr>
            <a:r>
              <a:rPr b="1" lang="uk-UA" sz="2400" spc="-1" strike="noStrike">
                <a:solidFill>
                  <a:schemeClr val="dk1"/>
                </a:solidFill>
                <a:latin typeface="Calibri"/>
              </a:rPr>
              <a:t>Об’єкт дослідження. </a:t>
            </a:r>
            <a:r>
              <a:rPr b="0" lang="uk-UA" sz="2400" spc="-1" strike="noStrike">
                <a:solidFill>
                  <a:schemeClr val="dk1"/>
                </a:solidFill>
                <a:latin typeface="Calibri"/>
              </a:rPr>
              <a:t>Модель Сонячної системи.</a:t>
            </a:r>
            <a:endParaRPr b="0" lang="uk-UA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0" defTabSz="914400">
              <a:lnSpc>
                <a:spcPct val="100000"/>
              </a:lnSpc>
              <a:spcBef>
                <a:spcPts val="641"/>
              </a:spcBef>
              <a:buNone/>
              <a:tabLst>
                <a:tab algn="l" pos="0"/>
              </a:tabLst>
            </a:pPr>
            <a:r>
              <a:rPr b="1" lang="uk-UA" sz="2400" spc="-1" strike="noStrike">
                <a:solidFill>
                  <a:schemeClr val="dk1"/>
                </a:solidFill>
                <a:latin typeface="Calibri"/>
              </a:rPr>
              <a:t>Предмет дослідження. </a:t>
            </a:r>
            <a:r>
              <a:rPr b="0" lang="uk-UA" sz="2400" spc="-1" strike="noStrike">
                <a:solidFill>
                  <a:schemeClr val="dk1"/>
                </a:solidFill>
                <a:latin typeface="Calibri"/>
              </a:rPr>
              <a:t>Тривимірна будова Сонячної системи та відносні розміри планет та відстані між ними.</a:t>
            </a:r>
            <a:endParaRPr b="0" lang="uk-UA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0" defTabSz="914400">
              <a:lnSpc>
                <a:spcPct val="100000"/>
              </a:lnSpc>
              <a:spcBef>
                <a:spcPts val="641"/>
              </a:spcBef>
              <a:buNone/>
              <a:tabLst>
                <a:tab algn="l" pos="0"/>
              </a:tabLst>
            </a:pPr>
            <a:r>
              <a:rPr b="1" lang="uk-UA" sz="2400" spc="-1" strike="noStrike">
                <a:solidFill>
                  <a:schemeClr val="dk1"/>
                </a:solidFill>
                <a:latin typeface="Calibri"/>
              </a:rPr>
              <a:t>Актуальність дослідження </a:t>
            </a:r>
            <a:r>
              <a:rPr b="0" lang="uk-UA" sz="2400" spc="-1" strike="noStrike">
                <a:solidFill>
                  <a:schemeClr val="dk1"/>
                </a:solidFill>
                <a:latin typeface="Calibri"/>
              </a:rPr>
              <a:t>полягає в необхідності зацікавлення учнів до вивчення космосу.</a:t>
            </a:r>
            <a:endParaRPr b="0" lang="uk-UA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0" defTabSz="914400">
              <a:lnSpc>
                <a:spcPct val="100000"/>
              </a:lnSpc>
              <a:spcBef>
                <a:spcPts val="641"/>
              </a:spcBef>
              <a:buNone/>
              <a:tabLst>
                <a:tab algn="l" pos="0"/>
              </a:tabLst>
            </a:pPr>
            <a:r>
              <a:rPr b="1" lang="uk-UA" sz="2400" spc="-1" strike="noStrike">
                <a:solidFill>
                  <a:schemeClr val="dk1"/>
                </a:solidFill>
                <a:latin typeface="Calibri"/>
              </a:rPr>
              <a:t>Внесок автора</a:t>
            </a:r>
            <a:r>
              <a:rPr b="0" lang="uk-UA" sz="2400" spc="-1" strike="noStrike">
                <a:solidFill>
                  <a:schemeClr val="dk1"/>
                </a:solidFill>
                <a:latin typeface="Calibri"/>
              </a:rPr>
              <a:t> полягає у виготовлення макета Сонячної системи, який можна використовувати на уроках природознавства, астрономії та під час проведення позакласних заходів.</a:t>
            </a:r>
            <a:endParaRPr b="0" lang="uk-UA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0" defTabSz="914400">
              <a:lnSpc>
                <a:spcPct val="100000"/>
              </a:lnSpc>
              <a:spcBef>
                <a:spcPts val="641"/>
              </a:spcBef>
              <a:buNone/>
              <a:tabLst>
                <a:tab algn="l" pos="0"/>
              </a:tabLst>
            </a:pPr>
            <a:endParaRPr b="0" lang="uk-UA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0" defTabSz="914400">
              <a:lnSpc>
                <a:spcPct val="100000"/>
              </a:lnSpc>
              <a:spcBef>
                <a:spcPts val="641"/>
              </a:spcBef>
              <a:buNone/>
              <a:tabLst>
                <a:tab algn="l" pos="0"/>
              </a:tabLst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9" name="Picture 4" descr=""/>
          <p:cNvPicPr/>
          <p:nvPr/>
        </p:nvPicPr>
        <p:blipFill>
          <a:blip r:embed="rId2"/>
          <a:stretch/>
        </p:blipFill>
        <p:spPr>
          <a:xfrm>
            <a:off x="5327640" y="2056680"/>
            <a:ext cx="3814920" cy="4796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Прямоугольник 6"/>
          <p:cNvSpPr/>
          <p:nvPr/>
        </p:nvSpPr>
        <p:spPr>
          <a:xfrm>
            <a:off x="1080000" y="263880"/>
            <a:ext cx="6658920" cy="455400"/>
          </a:xfrm>
          <a:prstGeom prst="rect">
            <a:avLst/>
          </a:prstGeom>
          <a:gradFill rotWithShape="0">
            <a:gsLst>
              <a:gs pos="0">
                <a:srgbClr val="fefbed"/>
              </a:gs>
              <a:gs pos="40000">
                <a:srgbClr val="fcf9eb"/>
              </a:gs>
              <a:gs pos="100000">
                <a:srgbClr val="7b796a"/>
              </a:gs>
            </a:gsLst>
            <a:path path="circle">
              <a:fillToRect l="50000" t="0" r="50000" b="100000"/>
            </a:path>
          </a:gradFill>
          <a:ln w="0">
            <a:noFill/>
          </a:ln>
        </p:spPr>
        <p:style>
          <a:lnRef idx="0"/>
          <a:fillRef idx="1002">
            <a:schemeClr val="lt2"/>
          </a:fillRef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  <a:spcBef>
                <a:spcPts val="799"/>
              </a:spcBef>
            </a:pPr>
            <a:r>
              <a:rPr b="1" lang="uk-UA" sz="2400" spc="191" strike="noStrike">
                <a:solidFill>
                  <a:srgbClr val="000000"/>
                </a:solidFill>
                <a:latin typeface="Arial Black"/>
              </a:rPr>
              <a:t>Наша модель Сонячної системи</a:t>
            </a:r>
            <a:endParaRPr b="0" lang="uk-UA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1" name="Picture 10" descr=""/>
          <p:cNvPicPr/>
          <p:nvPr/>
        </p:nvPicPr>
        <p:blipFill>
          <a:blip r:embed="rId1"/>
          <a:srcRect l="0" t="13104" r="0" b="20861"/>
          <a:stretch/>
        </p:blipFill>
        <p:spPr>
          <a:xfrm>
            <a:off x="643680" y="1620000"/>
            <a:ext cx="7995240" cy="3958920"/>
          </a:xfrm>
          <a:prstGeom prst="rect">
            <a:avLst/>
          </a:prstGeom>
          <a:ln w="1905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/>
          </p:nvPr>
        </p:nvSpPr>
        <p:spPr>
          <a:xfrm>
            <a:off x="467640" y="1772640"/>
            <a:ext cx="8423640" cy="1582560"/>
          </a:xfrm>
          <a:prstGeom prst="rect">
            <a:avLst/>
          </a:prstGeom>
          <a:solidFill>
            <a:schemeClr val="lt1"/>
          </a:solidFill>
          <a:ln w="25560">
            <a:solidFill>
              <a:schemeClr val="accent6"/>
            </a:solidFill>
            <a:round/>
          </a:ln>
        </p:spPr>
        <p:txBody>
          <a:bodyPr lIns="91440" rIns="91440" tIns="45720" bIns="45720" anchor="t">
            <a:normAutofit/>
          </a:bodyPr>
          <a:p>
            <a:pPr indent="0" defTabSz="914400">
              <a:lnSpc>
                <a:spcPct val="100000"/>
              </a:lnSpc>
              <a:spcBef>
                <a:spcPts val="561"/>
              </a:spcBef>
              <a:buNone/>
              <a:tabLst>
                <a:tab algn="l" pos="0"/>
              </a:tabLst>
            </a:pPr>
            <a:r>
              <a:rPr b="0" lang="uk-UA" sz="2800" spc="-1" strike="noStrike">
                <a:solidFill>
                  <a:schemeClr val="dk1"/>
                </a:solidFill>
                <a:latin typeface="Calibri"/>
              </a:rPr>
              <a:t>Центральне світило в Сонячній системі та є найбільшим тілом в ній, на масу якого припадає 99% всієї маси.  </a:t>
            </a:r>
            <a:endParaRPr b="0" lang="uk-UA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Прямоугольник 5"/>
          <p:cNvSpPr/>
          <p:nvPr/>
        </p:nvSpPr>
        <p:spPr>
          <a:xfrm>
            <a:off x="0" y="512280"/>
            <a:ext cx="9142560" cy="699120"/>
          </a:xfrm>
          <a:prstGeom prst="rect">
            <a:avLst/>
          </a:prstGeom>
          <a:gradFill rotWithShape="0">
            <a:gsLst>
              <a:gs pos="0">
                <a:srgbClr val="fefbed"/>
              </a:gs>
              <a:gs pos="52000">
                <a:srgbClr val="fcf9eb"/>
              </a:gs>
              <a:gs pos="100000">
                <a:srgbClr val="948a54"/>
              </a:gs>
            </a:gsLst>
            <a:path path="circle">
              <a:fillToRect l="50000" t="0" r="50000" b="100000"/>
            </a:path>
          </a:gradFill>
          <a:ln w="0">
            <a:noFill/>
          </a:ln>
        </p:spPr>
        <p:style>
          <a:lnRef idx="0"/>
          <a:fillRef idx="1002">
            <a:schemeClr val="lt2"/>
          </a:fillRef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  <a:spcBef>
                <a:spcPts val="799"/>
              </a:spcBef>
            </a:pPr>
            <a:r>
              <a:rPr b="1" lang="uk-UA" sz="4000" spc="-1" strike="noStrike">
                <a:solidFill>
                  <a:srgbClr val="000000"/>
                </a:solidFill>
                <a:latin typeface="Arial Black"/>
              </a:rPr>
              <a:t>С О Н Ц Е</a:t>
            </a:r>
            <a:endParaRPr b="0" lang="uk-UA" sz="4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4" name="Picture 3" descr=""/>
          <p:cNvPicPr/>
          <p:nvPr/>
        </p:nvPicPr>
        <p:blipFill>
          <a:blip r:embed="rId1"/>
          <a:stretch/>
        </p:blipFill>
        <p:spPr>
          <a:xfrm>
            <a:off x="323640" y="127080"/>
            <a:ext cx="1546200" cy="1530720"/>
          </a:xfrm>
          <a:prstGeom prst="rect">
            <a:avLst/>
          </a:prstGeom>
          <a:ln w="0">
            <a:noFill/>
          </a:ln>
        </p:spPr>
      </p:pic>
      <p:sp>
        <p:nvSpPr>
          <p:cNvPr id="65" name="AutoShape 2"/>
          <p:cNvSpPr/>
          <p:nvPr/>
        </p:nvSpPr>
        <p:spPr>
          <a:xfrm>
            <a:off x="155520" y="-144360"/>
            <a:ext cx="303480" cy="303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endParaRPr b="0" lang="uk-UA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6" name="AutoShape 4"/>
          <p:cNvSpPr/>
          <p:nvPr/>
        </p:nvSpPr>
        <p:spPr>
          <a:xfrm>
            <a:off x="307800" y="7920"/>
            <a:ext cx="303480" cy="303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endParaRPr b="0" lang="uk-UA" sz="1800" spc="-1" strike="noStrike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67" name="Picture 5" descr=""/>
          <p:cNvPicPr/>
          <p:nvPr/>
        </p:nvPicPr>
        <p:blipFill>
          <a:blip r:embed="rId2"/>
          <a:stretch/>
        </p:blipFill>
        <p:spPr>
          <a:xfrm>
            <a:off x="5436000" y="3553200"/>
            <a:ext cx="2988720" cy="3027600"/>
          </a:xfrm>
          <a:prstGeom prst="rect">
            <a:avLst/>
          </a:prstGeom>
          <a:ln w="0">
            <a:noFill/>
          </a:ln>
        </p:spPr>
      </p:pic>
      <p:pic>
        <p:nvPicPr>
          <p:cNvPr id="68" name="Picture 6" descr=""/>
          <p:cNvPicPr/>
          <p:nvPr/>
        </p:nvPicPr>
        <p:blipFill>
          <a:blip r:embed="rId3"/>
          <a:stretch/>
        </p:blipFill>
        <p:spPr>
          <a:xfrm>
            <a:off x="1097280" y="3267360"/>
            <a:ext cx="3598920" cy="3598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uk-UA" sz="4400" spc="-1" strike="noStrike">
                <a:solidFill>
                  <a:schemeClr val="dk1"/>
                </a:solidFill>
                <a:latin typeface="Calibri"/>
              </a:rPr>
              <a:t>Меркурій</a:t>
            </a:r>
            <a:endParaRPr b="0" lang="uk-UA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/>
          </p:nvPr>
        </p:nvSpPr>
        <p:spPr>
          <a:xfrm>
            <a:off x="457200" y="1710360"/>
            <a:ext cx="8228160" cy="1501200"/>
          </a:xfrm>
          <a:prstGeom prst="rect">
            <a:avLst/>
          </a:prstGeom>
          <a:noFill/>
          <a:ln w="28440">
            <a:solidFill>
              <a:schemeClr val="lt2">
                <a:lumMod val="25000"/>
              </a:schemeClr>
            </a:solidFill>
            <a:round/>
          </a:ln>
        </p:spPr>
        <p:txBody>
          <a:bodyPr lIns="91440" rIns="91440" tIns="45720" bIns="45720" anchor="t">
            <a:normAutofit/>
          </a:bodyPr>
          <a:p>
            <a:pPr indent="0" defTabSz="914400">
              <a:lnSpc>
                <a:spcPct val="100000"/>
              </a:lnSpc>
              <a:spcBef>
                <a:spcPts val="561"/>
              </a:spcBef>
              <a:buNone/>
              <a:tabLst>
                <a:tab algn="l" pos="0"/>
              </a:tabLst>
            </a:pPr>
            <a:r>
              <a:rPr b="0" lang="uk-UA" sz="2800" spc="-1" strike="noStrike">
                <a:solidFill>
                  <a:schemeClr val="dk1"/>
                </a:solidFill>
                <a:latin typeface="Calibri"/>
              </a:rPr>
              <a:t>Найменша планета найближча до Сонця. Температура вдень перевищує +480 °С, а вночі знижується до -170  °С.</a:t>
            </a:r>
            <a:endParaRPr b="0" lang="uk-UA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Прямоугольник 4"/>
          <p:cNvSpPr/>
          <p:nvPr/>
        </p:nvSpPr>
        <p:spPr>
          <a:xfrm>
            <a:off x="0" y="538920"/>
            <a:ext cx="9142560" cy="699120"/>
          </a:xfrm>
          <a:prstGeom prst="rect">
            <a:avLst/>
          </a:prstGeom>
          <a:gradFill rotWithShape="0">
            <a:gsLst>
              <a:gs pos="0">
                <a:srgbClr val="fefbed"/>
              </a:gs>
              <a:gs pos="52000">
                <a:srgbClr val="fcf9eb"/>
              </a:gs>
              <a:gs pos="100000">
                <a:srgbClr val="948a54"/>
              </a:gs>
            </a:gsLst>
            <a:path path="circle">
              <a:fillToRect l="50000" t="0" r="50000" b="100000"/>
            </a:path>
          </a:gradFill>
          <a:ln w="0">
            <a:noFill/>
          </a:ln>
        </p:spPr>
        <p:style>
          <a:lnRef idx="0"/>
          <a:fillRef idx="1002">
            <a:schemeClr val="lt2"/>
          </a:fillRef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  <a:spcBef>
                <a:spcPts val="799"/>
              </a:spcBef>
            </a:pPr>
            <a:r>
              <a:rPr b="1" lang="uk-UA" sz="4000" spc="-1" strike="noStrike">
                <a:solidFill>
                  <a:srgbClr val="000000"/>
                </a:solidFill>
                <a:latin typeface="Arial Black"/>
              </a:rPr>
              <a:t>М Е Р К У Р І Й</a:t>
            </a:r>
            <a:endParaRPr b="0" lang="uk-UA" sz="4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2" name="Picture 2" descr=""/>
          <p:cNvPicPr/>
          <p:nvPr/>
        </p:nvPicPr>
        <p:blipFill>
          <a:blip r:embed="rId1"/>
          <a:stretch/>
        </p:blipFill>
        <p:spPr>
          <a:xfrm>
            <a:off x="1259640" y="3460320"/>
            <a:ext cx="3022920" cy="3022920"/>
          </a:xfrm>
          <a:prstGeom prst="rect">
            <a:avLst/>
          </a:prstGeom>
          <a:ln w="0">
            <a:noFill/>
          </a:ln>
        </p:spPr>
      </p:pic>
      <p:pic>
        <p:nvPicPr>
          <p:cNvPr id="73" name="Picture 3" descr=""/>
          <p:cNvPicPr/>
          <p:nvPr/>
        </p:nvPicPr>
        <p:blipFill>
          <a:blip r:embed="rId2"/>
          <a:stretch/>
        </p:blipFill>
        <p:spPr>
          <a:xfrm>
            <a:off x="323640" y="127080"/>
            <a:ext cx="1546200" cy="1530720"/>
          </a:xfrm>
          <a:prstGeom prst="rect">
            <a:avLst/>
          </a:prstGeom>
          <a:ln w="0">
            <a:noFill/>
          </a:ln>
        </p:spPr>
      </p:pic>
      <p:pic>
        <p:nvPicPr>
          <p:cNvPr id="74" name="Picture 2" descr=""/>
          <p:cNvPicPr/>
          <p:nvPr/>
        </p:nvPicPr>
        <p:blipFill>
          <a:blip r:embed="rId3"/>
          <a:stretch/>
        </p:blipFill>
        <p:spPr>
          <a:xfrm>
            <a:off x="5220000" y="3422880"/>
            <a:ext cx="2970360" cy="3097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uk-UA" sz="4400" spc="-1" strike="noStrike">
                <a:solidFill>
                  <a:schemeClr val="dk1"/>
                </a:solidFill>
                <a:latin typeface="Calibri"/>
              </a:rPr>
              <a:t>Меркурій</a:t>
            </a:r>
            <a:endParaRPr b="0" lang="uk-UA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457200" y="1710360"/>
            <a:ext cx="8228160" cy="1501200"/>
          </a:xfrm>
          <a:prstGeom prst="rect">
            <a:avLst/>
          </a:prstGeom>
          <a:noFill/>
          <a:ln w="28440">
            <a:solidFill>
              <a:schemeClr val="lt2">
                <a:lumMod val="25000"/>
              </a:schemeClr>
            </a:solidFill>
            <a:round/>
          </a:ln>
        </p:spPr>
        <p:txBody>
          <a:bodyPr lIns="91440" rIns="91440" tIns="45720" bIns="45720" anchor="t">
            <a:normAutofit/>
          </a:bodyPr>
          <a:p>
            <a:pPr indent="0" defTabSz="914400">
              <a:lnSpc>
                <a:spcPct val="100000"/>
              </a:lnSpc>
              <a:spcBef>
                <a:spcPts val="561"/>
              </a:spcBef>
              <a:buNone/>
              <a:tabLst>
                <a:tab algn="l" pos="0"/>
              </a:tabLst>
            </a:pPr>
            <a:r>
              <a:rPr b="0" lang="uk-UA" sz="2800" spc="-1" strike="noStrike">
                <a:solidFill>
                  <a:srgbClr val="000000"/>
                </a:solidFill>
                <a:latin typeface="Calibri"/>
              </a:rPr>
              <a:t>За своїми розмірами нагадує Землю. Є одним із найяскравіших світил після Сонця й Місяця, легко побачити вранці або ввечері.</a:t>
            </a:r>
            <a:endParaRPr b="0" lang="uk-UA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Прямоугольник 4"/>
          <p:cNvSpPr/>
          <p:nvPr/>
        </p:nvSpPr>
        <p:spPr>
          <a:xfrm>
            <a:off x="0" y="538920"/>
            <a:ext cx="9142560" cy="699120"/>
          </a:xfrm>
          <a:prstGeom prst="rect">
            <a:avLst/>
          </a:prstGeom>
          <a:gradFill rotWithShape="0">
            <a:gsLst>
              <a:gs pos="0">
                <a:srgbClr val="fefbed"/>
              </a:gs>
              <a:gs pos="52000">
                <a:srgbClr val="fcf9eb"/>
              </a:gs>
              <a:gs pos="100000">
                <a:srgbClr val="948a54"/>
              </a:gs>
            </a:gsLst>
            <a:path path="circle">
              <a:fillToRect l="50000" t="0" r="50000" b="100000"/>
            </a:path>
          </a:gradFill>
          <a:ln w="0">
            <a:noFill/>
          </a:ln>
        </p:spPr>
        <p:style>
          <a:lnRef idx="0"/>
          <a:fillRef idx="1002">
            <a:schemeClr val="lt2"/>
          </a:fillRef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  <a:spcBef>
                <a:spcPts val="799"/>
              </a:spcBef>
            </a:pPr>
            <a:r>
              <a:rPr b="1" lang="uk-UA" sz="4000" spc="-1" strike="noStrike">
                <a:solidFill>
                  <a:srgbClr val="000000"/>
                </a:solidFill>
                <a:latin typeface="Arial Black"/>
              </a:rPr>
              <a:t>В Е Н Е Р А</a:t>
            </a:r>
            <a:endParaRPr b="0" lang="uk-UA" sz="4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8" name="Picture 3" descr=""/>
          <p:cNvPicPr/>
          <p:nvPr/>
        </p:nvPicPr>
        <p:blipFill>
          <a:blip r:embed="rId1"/>
          <a:stretch/>
        </p:blipFill>
        <p:spPr>
          <a:xfrm>
            <a:off x="323640" y="127080"/>
            <a:ext cx="1546200" cy="1530720"/>
          </a:xfrm>
          <a:prstGeom prst="rect">
            <a:avLst/>
          </a:prstGeom>
          <a:ln w="0">
            <a:noFill/>
          </a:ln>
        </p:spPr>
      </p:pic>
      <p:pic>
        <p:nvPicPr>
          <p:cNvPr id="79" name="Picture 2" descr=""/>
          <p:cNvPicPr/>
          <p:nvPr/>
        </p:nvPicPr>
        <p:blipFill>
          <a:blip r:embed="rId2"/>
          <a:stretch/>
        </p:blipFill>
        <p:spPr>
          <a:xfrm>
            <a:off x="1480320" y="3674160"/>
            <a:ext cx="2647080" cy="2590920"/>
          </a:xfrm>
          <a:prstGeom prst="rect">
            <a:avLst/>
          </a:prstGeom>
          <a:ln w="0">
            <a:noFill/>
          </a:ln>
        </p:spPr>
      </p:pic>
      <p:pic>
        <p:nvPicPr>
          <p:cNvPr id="80" name="Picture 3" descr=""/>
          <p:cNvPicPr/>
          <p:nvPr/>
        </p:nvPicPr>
        <p:blipFill>
          <a:blip r:embed="rId3"/>
          <a:srcRect l="0" t="3013" r="0" b="7898"/>
          <a:stretch/>
        </p:blipFill>
        <p:spPr>
          <a:xfrm>
            <a:off x="5004000" y="3429000"/>
            <a:ext cx="3234240" cy="30812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uk-UA" sz="4400" spc="-1" strike="noStrike">
                <a:solidFill>
                  <a:schemeClr val="dk1"/>
                </a:solidFill>
                <a:latin typeface="Calibri"/>
              </a:rPr>
              <a:t>Меркурій</a:t>
            </a:r>
            <a:endParaRPr b="0" lang="uk-UA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/>
          </p:nvPr>
        </p:nvSpPr>
        <p:spPr>
          <a:xfrm>
            <a:off x="611640" y="1634400"/>
            <a:ext cx="8228160" cy="1888200"/>
          </a:xfrm>
          <a:prstGeom prst="rect">
            <a:avLst/>
          </a:prstGeom>
          <a:noFill/>
          <a:ln w="28440">
            <a:solidFill>
              <a:schemeClr val="lt2">
                <a:lumMod val="25000"/>
              </a:schemeClr>
            </a:solidFill>
            <a:round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00000"/>
              </a:lnSpc>
              <a:spcBef>
                <a:spcPts val="561"/>
              </a:spcBef>
              <a:buNone/>
              <a:tabLst>
                <a:tab algn="l" pos="0"/>
              </a:tabLst>
            </a:pPr>
            <a:r>
              <a:rPr b="0" lang="uk-UA" sz="2800" spc="-1" strike="noStrike">
                <a:solidFill>
                  <a:srgbClr val="000000"/>
                </a:solidFill>
                <a:latin typeface="Calibri"/>
              </a:rPr>
              <a:t>Ця планета є нашою домівкою. Оточена атмосферою та вкрита водою, перепади температури відносно помірні. Має супутник – Місяць.</a:t>
            </a:r>
            <a:endParaRPr b="0" lang="uk-UA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Прямоугольник 4"/>
          <p:cNvSpPr/>
          <p:nvPr/>
        </p:nvSpPr>
        <p:spPr>
          <a:xfrm>
            <a:off x="0" y="538920"/>
            <a:ext cx="9142560" cy="699120"/>
          </a:xfrm>
          <a:prstGeom prst="rect">
            <a:avLst/>
          </a:prstGeom>
          <a:gradFill rotWithShape="0">
            <a:gsLst>
              <a:gs pos="0">
                <a:srgbClr val="fefbed"/>
              </a:gs>
              <a:gs pos="52000">
                <a:srgbClr val="fcf9eb"/>
              </a:gs>
              <a:gs pos="100000">
                <a:srgbClr val="948a54"/>
              </a:gs>
            </a:gsLst>
            <a:path path="circle">
              <a:fillToRect l="50000" t="0" r="50000" b="100000"/>
            </a:path>
          </a:gradFill>
          <a:ln w="0">
            <a:noFill/>
          </a:ln>
        </p:spPr>
        <p:style>
          <a:lnRef idx="0"/>
          <a:fillRef idx="1002">
            <a:schemeClr val="lt2"/>
          </a:fillRef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  <a:spcBef>
                <a:spcPts val="799"/>
              </a:spcBef>
            </a:pPr>
            <a:r>
              <a:rPr b="1" lang="uk-UA" sz="4000" spc="-1" strike="noStrike">
                <a:solidFill>
                  <a:srgbClr val="000000"/>
                </a:solidFill>
                <a:latin typeface="Arial Black"/>
              </a:rPr>
              <a:t>З Е М Л Я</a:t>
            </a:r>
            <a:endParaRPr b="0" lang="uk-UA" sz="4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4" name="Picture 3" descr=""/>
          <p:cNvPicPr/>
          <p:nvPr/>
        </p:nvPicPr>
        <p:blipFill>
          <a:blip r:embed="rId1"/>
          <a:stretch/>
        </p:blipFill>
        <p:spPr>
          <a:xfrm>
            <a:off x="323640" y="127080"/>
            <a:ext cx="1546200" cy="1530720"/>
          </a:xfrm>
          <a:prstGeom prst="rect">
            <a:avLst/>
          </a:prstGeom>
          <a:ln w="0">
            <a:noFill/>
          </a:ln>
        </p:spPr>
      </p:pic>
      <p:pic>
        <p:nvPicPr>
          <p:cNvPr id="85" name="Picture 3" descr=""/>
          <p:cNvPicPr/>
          <p:nvPr/>
        </p:nvPicPr>
        <p:blipFill>
          <a:blip r:embed="rId2"/>
          <a:stretch/>
        </p:blipFill>
        <p:spPr>
          <a:xfrm>
            <a:off x="936360" y="3524040"/>
            <a:ext cx="3097800" cy="3062880"/>
          </a:xfrm>
          <a:prstGeom prst="rect">
            <a:avLst/>
          </a:prstGeom>
          <a:ln w="0">
            <a:noFill/>
          </a:ln>
        </p:spPr>
      </p:pic>
      <p:pic>
        <p:nvPicPr>
          <p:cNvPr id="86" name="Picture 4" descr=""/>
          <p:cNvPicPr/>
          <p:nvPr/>
        </p:nvPicPr>
        <p:blipFill>
          <a:blip r:embed="rId3"/>
          <a:stretch/>
        </p:blipFill>
        <p:spPr>
          <a:xfrm>
            <a:off x="679320" y="3524040"/>
            <a:ext cx="723240" cy="723240"/>
          </a:xfrm>
          <a:prstGeom prst="rect">
            <a:avLst/>
          </a:prstGeom>
          <a:ln w="0">
            <a:noFill/>
          </a:ln>
        </p:spPr>
      </p:pic>
      <p:pic>
        <p:nvPicPr>
          <p:cNvPr id="87" name="Picture 2" descr=""/>
          <p:cNvPicPr/>
          <p:nvPr/>
        </p:nvPicPr>
        <p:blipFill>
          <a:blip r:embed="rId4"/>
          <a:stretch/>
        </p:blipFill>
        <p:spPr>
          <a:xfrm>
            <a:off x="4572000" y="3675600"/>
            <a:ext cx="3448080" cy="2910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uk-UA" sz="4400" spc="-1" strike="noStrike">
                <a:solidFill>
                  <a:schemeClr val="dk1"/>
                </a:solidFill>
                <a:latin typeface="Calibri"/>
              </a:rPr>
              <a:t>Меркурій</a:t>
            </a:r>
            <a:endParaRPr b="0" lang="uk-UA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/>
          </p:nvPr>
        </p:nvSpPr>
        <p:spPr>
          <a:xfrm>
            <a:off x="611640" y="1634400"/>
            <a:ext cx="8228160" cy="1888200"/>
          </a:xfrm>
          <a:prstGeom prst="rect">
            <a:avLst/>
          </a:prstGeom>
          <a:noFill/>
          <a:ln w="28440">
            <a:solidFill>
              <a:schemeClr val="lt2">
                <a:lumMod val="25000"/>
              </a:schemeClr>
            </a:solidFill>
            <a:round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00000"/>
              </a:lnSpc>
              <a:spcBef>
                <a:spcPts val="561"/>
              </a:spcBef>
              <a:buNone/>
              <a:tabLst>
                <a:tab algn="l" pos="0"/>
              </a:tabLst>
            </a:pPr>
            <a:r>
              <a:rPr b="0" lang="uk-UA" sz="2800" spc="-1" strike="noStrike">
                <a:solidFill>
                  <a:srgbClr val="000000"/>
                </a:solidFill>
                <a:latin typeface="Calibri"/>
              </a:rPr>
              <a:t>За розмірами менший за Землю. Має досить розріджену атмосферу, в полярних областях скупчення льоду. Має два невеликі супутники. Існує гіпотеза, що на Марсі є або було життя. </a:t>
            </a:r>
            <a:endParaRPr b="0" lang="uk-UA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Прямоугольник 4"/>
          <p:cNvSpPr/>
          <p:nvPr/>
        </p:nvSpPr>
        <p:spPr>
          <a:xfrm>
            <a:off x="0" y="538920"/>
            <a:ext cx="9142560" cy="699120"/>
          </a:xfrm>
          <a:prstGeom prst="rect">
            <a:avLst/>
          </a:prstGeom>
          <a:gradFill rotWithShape="0">
            <a:gsLst>
              <a:gs pos="0">
                <a:srgbClr val="fefbed"/>
              </a:gs>
              <a:gs pos="52000">
                <a:srgbClr val="fcf9eb"/>
              </a:gs>
              <a:gs pos="100000">
                <a:srgbClr val="948a54"/>
              </a:gs>
            </a:gsLst>
            <a:path path="circle">
              <a:fillToRect l="50000" t="0" r="50000" b="100000"/>
            </a:path>
          </a:gradFill>
          <a:ln w="0">
            <a:noFill/>
          </a:ln>
        </p:spPr>
        <p:style>
          <a:lnRef idx="0"/>
          <a:fillRef idx="1002">
            <a:schemeClr val="lt2"/>
          </a:fillRef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  <a:spcBef>
                <a:spcPts val="799"/>
              </a:spcBef>
            </a:pPr>
            <a:r>
              <a:rPr b="1" lang="uk-UA" sz="4000" spc="-1" strike="noStrike">
                <a:solidFill>
                  <a:srgbClr val="000000"/>
                </a:solidFill>
                <a:latin typeface="Arial Black"/>
              </a:rPr>
              <a:t>М А Р С</a:t>
            </a:r>
            <a:endParaRPr b="0" lang="uk-UA" sz="4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1" name="Picture 3" descr=""/>
          <p:cNvPicPr/>
          <p:nvPr/>
        </p:nvPicPr>
        <p:blipFill>
          <a:blip r:embed="rId1"/>
          <a:stretch/>
        </p:blipFill>
        <p:spPr>
          <a:xfrm>
            <a:off x="323640" y="127080"/>
            <a:ext cx="1546200" cy="1530720"/>
          </a:xfrm>
          <a:prstGeom prst="rect">
            <a:avLst/>
          </a:prstGeom>
          <a:ln w="0">
            <a:noFill/>
          </a:ln>
        </p:spPr>
      </p:pic>
      <p:pic>
        <p:nvPicPr>
          <p:cNvPr id="92" name="Picture 2" descr=""/>
          <p:cNvPicPr/>
          <p:nvPr/>
        </p:nvPicPr>
        <p:blipFill>
          <a:blip r:embed="rId2"/>
          <a:stretch/>
        </p:blipFill>
        <p:spPr>
          <a:xfrm>
            <a:off x="1619640" y="3786480"/>
            <a:ext cx="2668320" cy="2668320"/>
          </a:xfrm>
          <a:prstGeom prst="rect">
            <a:avLst/>
          </a:prstGeom>
          <a:ln w="0">
            <a:noFill/>
          </a:ln>
        </p:spPr>
      </p:pic>
      <p:pic>
        <p:nvPicPr>
          <p:cNvPr id="93" name="Picture 2" descr=""/>
          <p:cNvPicPr/>
          <p:nvPr/>
        </p:nvPicPr>
        <p:blipFill>
          <a:blip r:embed="rId3"/>
          <a:srcRect l="13102" t="14031" r="14809" b="9854"/>
          <a:stretch/>
        </p:blipFill>
        <p:spPr>
          <a:xfrm>
            <a:off x="5280120" y="3733560"/>
            <a:ext cx="2846160" cy="2774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708</TotalTime>
  <Application>LibreOffice/7.6.3.2$Linux_X86_64 LibreOffice_project/60$Build-2</Application>
  <AppVersion>15.0000</AppVersion>
  <Words>373</Words>
  <Paragraphs>50</Paragraphs>
  <Company>Home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2024-03-29T08:25:11Z</dcterms:created>
  <dc:creator>Admin</dc:creator>
  <dc:description/>
  <dc:language>uk-UA</dc:language>
  <cp:lastModifiedBy/>
  <dcterms:modified xsi:type="dcterms:W3CDTF">2024-04-13T15:00:58Z</dcterms:modified>
  <cp:revision>48</cp:revision>
  <dc:subject/>
  <dc:title>Модель «Сонячної системи»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Экран (4:3)</vt:lpwstr>
  </property>
  <property fmtid="{D5CDD505-2E9C-101B-9397-08002B2CF9AE}" pid="3" name="Slides">
    <vt:i4>15</vt:i4>
  </property>
</Properties>
</file>