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63" r:id="rId7"/>
    <p:sldId id="264" r:id="rId8"/>
    <p:sldId id="265" r:id="rId9"/>
    <p:sldId id="262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3" autoAdjust="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077072"/>
            <a:ext cx="4052834" cy="2088232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/>
              <a:t>Тимощук Злата </a:t>
            </a:r>
            <a:r>
              <a:rPr lang="uk-UA" b="1" dirty="0" smtClean="0"/>
              <a:t>Олександрівна</a:t>
            </a:r>
          </a:p>
          <a:p>
            <a:r>
              <a:rPr lang="uk-UA" dirty="0"/>
              <a:t>ТОВ «Навчальний заклад «Європейський колегіум», 7 клас</a:t>
            </a:r>
            <a:endParaRPr lang="ru-RU" dirty="0"/>
          </a:p>
          <a:p>
            <a:r>
              <a:rPr lang="uk-UA" dirty="0"/>
              <a:t>Київська Мала Академія Наук, м. Київ</a:t>
            </a:r>
            <a:endParaRPr lang="ru-RU" dirty="0"/>
          </a:p>
          <a:p>
            <a:r>
              <a:rPr lang="uk-UA" dirty="0" err="1"/>
              <a:t>Волознєв</a:t>
            </a:r>
            <a:r>
              <a:rPr lang="uk-UA" dirty="0"/>
              <a:t> Анатолій Володимирович, вчитель хімії та біології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24744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3200" dirty="0">
                <a:effectLst/>
              </a:rPr>
              <a:t>ВИЗНАЧЕННЯ ЗАБРУДНЕНОСТІ РУСЛА Р. ІРПІНЬ НА ОКОЛИЦІ С. БІЛОГОРОДКА БУЧАНСЬКОГО РАЙОНУ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11640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966666" cy="374906"/>
          </a:xfrm>
        </p:spPr>
        <p:txBody>
          <a:bodyPr/>
          <a:lstStyle/>
          <a:p>
            <a:pPr marL="0" indent="0" algn="ctr">
              <a:buNone/>
            </a:pPr>
            <a:r>
              <a:rPr lang="uk-UA" sz="1800" dirty="0" smtClean="0"/>
              <a:t>Список використаних джерел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8352928" cy="30243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 smtClean="0"/>
              <a:t>1. Карпова Г., </a:t>
            </a:r>
            <a:r>
              <a:rPr lang="uk-UA" dirty="0"/>
              <a:t>Зуб </a:t>
            </a:r>
            <a:r>
              <a:rPr lang="uk-UA" dirty="0" smtClean="0"/>
              <a:t>Л., </a:t>
            </a:r>
            <a:r>
              <a:rPr lang="uk-UA" dirty="0"/>
              <a:t>Мельничук В., </a:t>
            </a:r>
            <a:r>
              <a:rPr lang="uk-UA" dirty="0" err="1"/>
              <a:t>Проців</a:t>
            </a:r>
            <a:r>
              <a:rPr lang="uk-UA" dirty="0"/>
              <a:t> Г. Оцінка екологічного стану водойм методами </a:t>
            </a:r>
            <a:r>
              <a:rPr lang="uk-UA" dirty="0" err="1"/>
              <a:t>біоіндикації</a:t>
            </a:r>
            <a:r>
              <a:rPr lang="uk-UA" dirty="0"/>
              <a:t>. Перші кроки до оцінки якості води. — Бережани,2010. — 32 с</a:t>
            </a:r>
            <a:r>
              <a:rPr lang="uk-UA" dirty="0" smtClean="0"/>
              <a:t>.</a:t>
            </a:r>
            <a:endParaRPr lang="ru-RU" dirty="0"/>
          </a:p>
          <a:p>
            <a:pPr algn="just"/>
            <a:r>
              <a:rPr lang="ru-RU" dirty="0" smtClean="0"/>
              <a:t>2. </a:t>
            </a:r>
            <a:r>
              <a:rPr lang="ru-RU" dirty="0" err="1" smtClean="0"/>
              <a:t>Уваєва</a:t>
            </a:r>
            <a:r>
              <a:rPr lang="ru-RU" dirty="0" smtClean="0"/>
              <a:t> </a:t>
            </a:r>
            <a:r>
              <a:rPr lang="ru-RU" dirty="0"/>
              <a:t>О.І., Коцюба І.Г., </a:t>
            </a:r>
            <a:r>
              <a:rPr lang="ru-RU" dirty="0" err="1"/>
              <a:t>Єльнікова</a:t>
            </a:r>
            <a:r>
              <a:rPr lang="ru-RU" dirty="0"/>
              <a:t> Т.О. </a:t>
            </a:r>
            <a:r>
              <a:rPr lang="ru-RU" dirty="0" err="1"/>
              <a:t>Гідробіологія</a:t>
            </a:r>
            <a:r>
              <a:rPr lang="ru-RU" dirty="0"/>
              <a:t>: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посібник</a:t>
            </a:r>
            <a:r>
              <a:rPr lang="ru-RU" dirty="0"/>
              <a:t>. </a:t>
            </a:r>
            <a:r>
              <a:rPr lang="uk-UA" dirty="0"/>
              <a:t>—</a:t>
            </a:r>
            <a:r>
              <a:rPr lang="ru-RU" dirty="0" smtClean="0"/>
              <a:t> </a:t>
            </a:r>
            <a:r>
              <a:rPr lang="ru-RU" dirty="0"/>
              <a:t>Житомир: </a:t>
            </a:r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 «</a:t>
            </a:r>
            <a:r>
              <a:rPr lang="ru-RU" dirty="0" err="1"/>
              <a:t>Житомирська</a:t>
            </a:r>
            <a:r>
              <a:rPr lang="ru-RU" dirty="0"/>
              <a:t> </a:t>
            </a:r>
            <a:r>
              <a:rPr lang="ru-RU" dirty="0" err="1"/>
              <a:t>політехніка</a:t>
            </a:r>
            <a:r>
              <a:rPr lang="ru-RU" dirty="0"/>
              <a:t>», 2020. </a:t>
            </a:r>
            <a:r>
              <a:rPr lang="uk-UA" dirty="0"/>
              <a:t>— </a:t>
            </a:r>
            <a:r>
              <a:rPr lang="ru-RU" dirty="0" smtClean="0"/>
              <a:t>196 </a:t>
            </a:r>
            <a:r>
              <a:rPr lang="ru-RU" dirty="0"/>
              <a:t>с. </a:t>
            </a:r>
            <a:r>
              <a:rPr lang="ru-RU" dirty="0" smtClean="0"/>
              <a:t> </a:t>
            </a:r>
            <a:endParaRPr lang="ru-RU" dirty="0"/>
          </a:p>
          <a:p>
            <a:pPr algn="just"/>
            <a:r>
              <a:rPr lang="ru-RU" dirty="0" smtClean="0"/>
              <a:t>3. </a:t>
            </a:r>
            <a:r>
              <a:rPr lang="ru-RU" dirty="0" err="1" smtClean="0"/>
              <a:t>Хмелюк</a:t>
            </a:r>
            <a:r>
              <a:rPr lang="ru-RU" dirty="0" smtClean="0"/>
              <a:t> С.В</a:t>
            </a:r>
            <a:r>
              <a:rPr lang="ru-RU" dirty="0"/>
              <a:t>., </a:t>
            </a:r>
            <a:r>
              <a:rPr lang="ru-RU" dirty="0" err="1"/>
              <a:t>Хмелюк</a:t>
            </a:r>
            <a:r>
              <a:rPr lang="ru-RU" dirty="0"/>
              <a:t> </a:t>
            </a:r>
            <a:r>
              <a:rPr lang="ru-RU" dirty="0" smtClean="0"/>
              <a:t>О.С</a:t>
            </a:r>
            <a:r>
              <a:rPr lang="ru-RU" dirty="0"/>
              <a:t>., </a:t>
            </a:r>
            <a:r>
              <a:rPr lang="ru-RU" dirty="0" err="1"/>
              <a:t>Карпушин</a:t>
            </a:r>
            <a:r>
              <a:rPr lang="ru-RU" dirty="0"/>
              <a:t> </a:t>
            </a:r>
            <a:r>
              <a:rPr lang="ru-RU" dirty="0" smtClean="0"/>
              <a:t>Д.В</a:t>
            </a:r>
            <a:r>
              <a:rPr lang="ru-RU" dirty="0"/>
              <a:t>.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біоіндикації</a:t>
            </a:r>
            <a:r>
              <a:rPr lang="ru-RU" dirty="0"/>
              <a:t> </a:t>
            </a:r>
            <a:r>
              <a:rPr lang="ru-RU" dirty="0" err="1"/>
              <a:t>екологічного</a:t>
            </a:r>
            <a:r>
              <a:rPr lang="ru-RU" dirty="0"/>
              <a:t> стану </a:t>
            </a:r>
            <a:r>
              <a:rPr lang="ru-RU" dirty="0" err="1"/>
              <a:t>водойм</a:t>
            </a:r>
            <a:r>
              <a:rPr lang="ru-RU" dirty="0"/>
              <a:t>: </a:t>
            </a:r>
            <a:r>
              <a:rPr lang="ru-RU" dirty="0" err="1"/>
              <a:t>Навч</a:t>
            </a:r>
            <a:r>
              <a:rPr lang="ru-RU" dirty="0"/>
              <a:t>. </a:t>
            </a:r>
            <a:r>
              <a:rPr lang="ru-RU" dirty="0" err="1"/>
              <a:t>посіб</a:t>
            </a:r>
            <a:r>
              <a:rPr lang="ru-RU" dirty="0"/>
              <a:t>. </a:t>
            </a:r>
            <a:r>
              <a:rPr lang="uk-UA" dirty="0"/>
              <a:t>— </a:t>
            </a:r>
            <a:r>
              <a:rPr lang="ru-RU" dirty="0" smtClean="0"/>
              <a:t>К</a:t>
            </a:r>
            <a:r>
              <a:rPr lang="ru-RU" dirty="0"/>
              <a:t>.: Вид-во </a:t>
            </a:r>
            <a:r>
              <a:rPr lang="ru-RU" dirty="0" err="1"/>
              <a:t>НУБіП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2017. </a:t>
            </a:r>
            <a:r>
              <a:rPr lang="uk-UA" dirty="0"/>
              <a:t>— </a:t>
            </a:r>
            <a:r>
              <a:rPr lang="ru-RU" dirty="0" smtClean="0"/>
              <a:t>160 </a:t>
            </a:r>
            <a:r>
              <a:rPr lang="ru-RU" dirty="0"/>
              <a:t>с. </a:t>
            </a:r>
          </a:p>
          <a:p>
            <a:pPr algn="just"/>
            <a:r>
              <a:rPr lang="ru-RU" dirty="0" smtClean="0"/>
              <a:t>4. Щербак Г.Й</a:t>
            </a:r>
            <a:r>
              <a:rPr lang="ru-RU" dirty="0"/>
              <a:t>. </a:t>
            </a:r>
            <a:r>
              <a:rPr lang="ru-RU" dirty="0" err="1"/>
              <a:t>Зоологія</a:t>
            </a:r>
            <a:r>
              <a:rPr lang="ru-RU" dirty="0"/>
              <a:t> </a:t>
            </a:r>
            <a:r>
              <a:rPr lang="ru-RU" dirty="0" err="1"/>
              <a:t>безхребетних</a:t>
            </a:r>
            <a:r>
              <a:rPr lang="ru-RU" dirty="0"/>
              <a:t> / </a:t>
            </a:r>
            <a:r>
              <a:rPr lang="ru-RU" dirty="0" smtClean="0"/>
              <a:t>Г.Й</a:t>
            </a:r>
            <a:r>
              <a:rPr lang="ru-RU" dirty="0"/>
              <a:t>. Щербак, </a:t>
            </a:r>
            <a:r>
              <a:rPr lang="ru-RU" dirty="0" smtClean="0"/>
              <a:t>Д.Б</a:t>
            </a:r>
            <a:r>
              <a:rPr lang="ru-RU" dirty="0"/>
              <a:t>. </a:t>
            </a:r>
            <a:r>
              <a:rPr lang="ru-RU" dirty="0" err="1"/>
              <a:t>Царичкова</a:t>
            </a:r>
            <a:r>
              <a:rPr lang="ru-RU" dirty="0"/>
              <a:t>. </a:t>
            </a:r>
            <a:r>
              <a:rPr lang="uk-UA" dirty="0"/>
              <a:t>—</a:t>
            </a:r>
            <a:r>
              <a:rPr lang="ru-RU" dirty="0" smtClean="0"/>
              <a:t> </a:t>
            </a:r>
            <a:r>
              <a:rPr lang="ru-RU" dirty="0"/>
              <a:t>К</a:t>
            </a:r>
            <a:r>
              <a:rPr lang="ru-RU" dirty="0" smtClean="0"/>
              <a:t>.: </a:t>
            </a:r>
            <a:r>
              <a:rPr lang="ru-RU" dirty="0" err="1"/>
              <a:t>Видавничополіграфічний</a:t>
            </a:r>
            <a:r>
              <a:rPr lang="ru-RU" dirty="0"/>
              <a:t> центр «</a:t>
            </a:r>
            <a:r>
              <a:rPr lang="ru-RU" dirty="0" err="1"/>
              <a:t>Київський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», 2008. </a:t>
            </a:r>
            <a:r>
              <a:rPr lang="uk-UA" dirty="0"/>
              <a:t>—</a:t>
            </a:r>
            <a:r>
              <a:rPr lang="ru-RU" dirty="0" smtClean="0"/>
              <a:t> </a:t>
            </a:r>
            <a:r>
              <a:rPr lang="ru-RU" dirty="0"/>
              <a:t>640 с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5. </a:t>
            </a:r>
            <a:r>
              <a:rPr lang="ru-RU" dirty="0" err="1" smtClean="0"/>
              <a:t>Мазурмович</a:t>
            </a:r>
            <a:r>
              <a:rPr lang="ru-RU" dirty="0" smtClean="0"/>
              <a:t> Б.М</a:t>
            </a:r>
            <a:r>
              <a:rPr lang="ru-RU" dirty="0"/>
              <a:t>. Практикум з </a:t>
            </a:r>
            <a:r>
              <a:rPr lang="ru-RU" dirty="0" err="1"/>
              <a:t>зоології</a:t>
            </a:r>
            <a:r>
              <a:rPr lang="ru-RU" dirty="0"/>
              <a:t> </a:t>
            </a:r>
            <a:r>
              <a:rPr lang="ru-RU" dirty="0" err="1"/>
              <a:t>безхребетних</a:t>
            </a:r>
            <a:r>
              <a:rPr lang="ru-RU" dirty="0"/>
              <a:t> / </a:t>
            </a:r>
            <a:r>
              <a:rPr lang="ru-RU" dirty="0" smtClean="0"/>
              <a:t>Б.М</a:t>
            </a:r>
            <a:r>
              <a:rPr lang="ru-RU" dirty="0"/>
              <a:t>. </a:t>
            </a:r>
            <a:r>
              <a:rPr lang="ru-RU" dirty="0" err="1"/>
              <a:t>Мазурмович</a:t>
            </a:r>
            <a:r>
              <a:rPr lang="ru-RU" dirty="0"/>
              <a:t>, </a:t>
            </a:r>
            <a:r>
              <a:rPr lang="ru-RU" dirty="0" smtClean="0"/>
              <a:t>В.П. Коваль</a:t>
            </a:r>
            <a:r>
              <a:rPr lang="ru-RU" dirty="0"/>
              <a:t>. </a:t>
            </a:r>
            <a:r>
              <a:rPr lang="uk-UA" dirty="0"/>
              <a:t>— </a:t>
            </a:r>
            <a:r>
              <a:rPr lang="ru-RU" dirty="0" smtClean="0"/>
              <a:t>К.: </a:t>
            </a:r>
            <a:r>
              <a:rPr lang="ru-RU" dirty="0" err="1"/>
              <a:t>Вища</a:t>
            </a:r>
            <a:r>
              <a:rPr lang="ru-RU" dirty="0"/>
              <a:t> школа, 1977 </a:t>
            </a:r>
            <a:r>
              <a:rPr lang="uk-UA" dirty="0"/>
              <a:t>— </a:t>
            </a:r>
            <a:r>
              <a:rPr lang="ru-RU" dirty="0" smtClean="0"/>
              <a:t>229 </a:t>
            </a:r>
            <a:r>
              <a:rPr lang="ru-RU" dirty="0"/>
              <a:t>с.</a:t>
            </a:r>
          </a:p>
        </p:txBody>
      </p:sp>
    </p:spTree>
    <p:extLst>
      <p:ext uri="{BB962C8B-B14F-4D97-AF65-F5344CB8AC3E}">
        <p14:creationId xmlns:p14="http://schemas.microsoft.com/office/powerpoint/2010/main" val="173946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18" y="260648"/>
            <a:ext cx="8613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Мета дослідження</a:t>
            </a:r>
            <a:r>
              <a:rPr lang="uk-UA" dirty="0"/>
              <a:t>: </a:t>
            </a:r>
            <a:endParaRPr lang="uk-UA" dirty="0" smtClean="0"/>
          </a:p>
          <a:p>
            <a:r>
              <a:rPr lang="uk-UA" dirty="0" smtClean="0"/>
              <a:t>визначення </a:t>
            </a:r>
            <a:r>
              <a:rPr lang="uk-UA" dirty="0"/>
              <a:t>якості води у річці Ірпінь на околиці </a:t>
            </a:r>
            <a:r>
              <a:rPr lang="uk-UA" dirty="0" smtClean="0"/>
              <a:t>с</a:t>
            </a:r>
            <a:r>
              <a:rPr lang="uk-UA" dirty="0"/>
              <a:t>. </a:t>
            </a:r>
            <a:r>
              <a:rPr lang="uk-UA" dirty="0" err="1"/>
              <a:t>Білогородка</a:t>
            </a:r>
            <a:r>
              <a:rPr lang="uk-UA" dirty="0"/>
              <a:t> </a:t>
            </a:r>
            <a:r>
              <a:rPr lang="uk-UA" dirty="0" err="1"/>
              <a:t>Бучанського</a:t>
            </a:r>
            <a:r>
              <a:rPr lang="uk-UA" dirty="0"/>
              <a:t> району методом біологічної </a:t>
            </a:r>
            <a:r>
              <a:rPr lang="uk-UA" dirty="0" smtClean="0"/>
              <a:t>індикації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19" y="1183978"/>
            <a:ext cx="86137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Завдання</a:t>
            </a:r>
            <a:r>
              <a:rPr lang="uk-UA" b="1" dirty="0"/>
              <a:t>: </a:t>
            </a:r>
            <a:endParaRPr lang="uk-UA" b="1" dirty="0" smtClean="0"/>
          </a:p>
          <a:p>
            <a:r>
              <a:rPr lang="uk-UA" dirty="0" smtClean="0"/>
              <a:t>встановити </a:t>
            </a:r>
            <a:r>
              <a:rPr lang="uk-UA" dirty="0"/>
              <a:t>ступінь забрудненості води у руслі річки Ірпінь на околиці с. </a:t>
            </a:r>
            <a:r>
              <a:rPr lang="uk-UA" dirty="0" err="1"/>
              <a:t>Білогородка</a:t>
            </a:r>
            <a:r>
              <a:rPr lang="uk-UA" dirty="0"/>
              <a:t> </a:t>
            </a:r>
            <a:r>
              <a:rPr lang="uk-UA" dirty="0" err="1"/>
              <a:t>Бучанського</a:t>
            </a:r>
            <a:r>
              <a:rPr lang="uk-UA" dirty="0"/>
              <a:t> району за допомогою індексу </a:t>
            </a:r>
            <a:r>
              <a:rPr lang="uk-UA" dirty="0" err="1" smtClean="0"/>
              <a:t>Майера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18" y="2379563"/>
            <a:ext cx="28083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Об</a:t>
            </a:r>
            <a:r>
              <a:rPr lang="ru-RU" b="1" dirty="0" smtClean="0"/>
              <a:t>’</a:t>
            </a:r>
            <a:r>
              <a:rPr lang="uk-UA" b="1" dirty="0" err="1" smtClean="0"/>
              <a:t>єкт</a:t>
            </a:r>
            <a:r>
              <a:rPr lang="uk-UA" b="1" dirty="0" smtClean="0"/>
              <a:t> дослідження:</a:t>
            </a:r>
            <a:r>
              <a:rPr lang="uk-UA" dirty="0" smtClean="0"/>
              <a:t> </a:t>
            </a:r>
          </a:p>
          <a:p>
            <a:r>
              <a:rPr lang="uk-UA" dirty="0" smtClean="0"/>
              <a:t>вода у річці Ірпінь</a:t>
            </a:r>
            <a:endParaRPr lang="ru-RU" dirty="0" smtClean="0"/>
          </a:p>
          <a:p>
            <a:endParaRPr lang="uk-UA" b="1" dirty="0" smtClean="0"/>
          </a:p>
          <a:p>
            <a:r>
              <a:rPr lang="uk-UA" b="1" dirty="0" smtClean="0"/>
              <a:t>Предмет </a:t>
            </a:r>
            <a:r>
              <a:rPr lang="uk-UA" b="1" dirty="0"/>
              <a:t>дослідження: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dirty="0" smtClean="0"/>
              <a:t>ступінь </a:t>
            </a:r>
            <a:r>
              <a:rPr lang="uk-UA" dirty="0"/>
              <a:t>забрудненості води у річці </a:t>
            </a:r>
            <a:r>
              <a:rPr lang="uk-UA" dirty="0" smtClean="0"/>
              <a:t>Ірпінь</a:t>
            </a:r>
            <a:endParaRPr lang="ru-RU" dirty="0"/>
          </a:p>
        </p:txBody>
      </p:sp>
      <p:pic>
        <p:nvPicPr>
          <p:cNvPr id="14" name="Picture 2" descr="F:\ImageHub\2010-07-23 - Анастасівка. Україна\2010-07-23 - (0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79562"/>
            <a:ext cx="5544616" cy="415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7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466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Біоіндикація</a:t>
            </a:r>
            <a:r>
              <a:rPr lang="ru-RU" dirty="0"/>
              <a:t> — 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характеристик за станом </a:t>
            </a:r>
            <a:r>
              <a:rPr lang="ru-RU" dirty="0" err="1"/>
              <a:t>біоти</a:t>
            </a:r>
            <a:r>
              <a:rPr lang="ru-RU" dirty="0"/>
              <a:t> у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Біоіндикаційні</a:t>
            </a:r>
            <a:r>
              <a:rPr lang="uk-UA" dirty="0" smtClean="0"/>
              <a:t> </a:t>
            </a:r>
            <a:r>
              <a:rPr lang="uk-UA" dirty="0"/>
              <a:t>дослідження бентосу здійснювали за </a:t>
            </a:r>
            <a:r>
              <a:rPr lang="uk-UA" dirty="0" err="1"/>
              <a:t>макробезхребетними</a:t>
            </a:r>
            <a:r>
              <a:rPr lang="uk-UA" dirty="0"/>
              <a:t>, оскільки вони є найбільш </a:t>
            </a:r>
            <a:r>
              <a:rPr lang="uk-UA" dirty="0" smtClean="0"/>
              <a:t>вивченими</a:t>
            </a:r>
            <a:r>
              <a:rPr lang="uk-UA" dirty="0"/>
              <a:t>, а основними представниками цієї групи є личинки комах, котрі мають підвищену чутливість до токсичних впливів та інших змін середовища </a:t>
            </a:r>
            <a:r>
              <a:rPr lang="uk-UA" dirty="0" smtClean="0"/>
              <a:t>існування</a:t>
            </a:r>
            <a:endParaRPr lang="ru-RU" dirty="0"/>
          </a:p>
        </p:txBody>
      </p:sp>
      <p:sp>
        <p:nvSpPr>
          <p:cNvPr id="6" name="AutoShape 2" descr="Забруднення річок України: причини та наслідки – Сучасний журнал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3" descr="C:\Users\Admin\Downloads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8" y="2469089"/>
            <a:ext cx="8141720" cy="39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466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88640"/>
            <a:ext cx="4328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ЕТАПИ ДОСЛІДЖЕННЯ ЯКОСТІ ВОДИ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92696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Перший етап</a:t>
            </a:r>
            <a:r>
              <a:rPr lang="uk-UA" dirty="0" smtClean="0"/>
              <a:t>: 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відбір </a:t>
            </a:r>
            <a:r>
              <a:rPr lang="uk-UA" dirty="0"/>
              <a:t>серійних </a:t>
            </a:r>
            <a:r>
              <a:rPr lang="uk-UA" dirty="0" smtClean="0"/>
              <a:t>проб</a:t>
            </a:r>
          </a:p>
          <a:p>
            <a:pPr marL="285750" indent="-285750">
              <a:buFontTx/>
              <a:buChar char="-"/>
            </a:pPr>
            <a:r>
              <a:rPr lang="uk-UA" dirty="0"/>
              <a:t>і</a:t>
            </a:r>
            <a:r>
              <a:rPr lang="uk-UA" dirty="0" smtClean="0"/>
              <a:t>дентифікація </a:t>
            </a:r>
            <a:r>
              <a:rPr lang="uk-UA" dirty="0" err="1" smtClean="0"/>
              <a:t>макробезхребетних</a:t>
            </a:r>
            <a:r>
              <a:rPr lang="uk-UA" dirty="0" smtClean="0"/>
              <a:t> </a:t>
            </a:r>
            <a:r>
              <a:rPr lang="uk-UA" dirty="0"/>
              <a:t>у </a:t>
            </a:r>
            <a:r>
              <a:rPr lang="uk-UA" dirty="0" smtClean="0"/>
              <a:t>досліджуваних зразках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88840"/>
            <a:ext cx="37508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/>
              <a:t>Відбір </a:t>
            </a:r>
            <a:r>
              <a:rPr lang="uk-UA" b="1" i="1" dirty="0" smtClean="0"/>
              <a:t>проб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друга половина </a:t>
            </a:r>
            <a:r>
              <a:rPr lang="uk-UA" dirty="0"/>
              <a:t>літа (липень-серпень</a:t>
            </a:r>
            <a:r>
              <a:rPr lang="uk-UA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три повторення по п'ять проб з </a:t>
            </a:r>
            <a:r>
              <a:rPr lang="uk-UA" dirty="0"/>
              <a:t>інтервалом 14 діб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облов на </a:t>
            </a:r>
            <a:r>
              <a:rPr lang="uk-UA" dirty="0"/>
              <a:t>відстані 1-1,5 м від берега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по </a:t>
            </a:r>
            <a:r>
              <a:rPr lang="uk-UA" dirty="0"/>
              <a:t>20 подвійних </a:t>
            </a:r>
            <a:r>
              <a:rPr lang="uk-UA" dirty="0" smtClean="0"/>
              <a:t>помахів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5-ти разове промивання крізь сито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фіксація спиртовмісним розчином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7983" y="1988840"/>
            <a:ext cx="427752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/>
              <a:t>Обладнання</a:t>
            </a:r>
            <a:endParaRPr lang="ru-RU" b="1" i="1" dirty="0"/>
          </a:p>
          <a:p>
            <a:pPr marL="285750" indent="-285750">
              <a:buFontTx/>
              <a:buChar char="-"/>
            </a:pPr>
            <a:r>
              <a:rPr lang="ru-RU" dirty="0" err="1" smtClean="0"/>
              <a:t>підсака</a:t>
            </a:r>
            <a:r>
              <a:rPr lang="ru-RU" dirty="0" smtClean="0"/>
              <a:t> </a:t>
            </a:r>
            <a:r>
              <a:rPr lang="ru-RU" dirty="0"/>
              <a:t>з «</a:t>
            </a:r>
            <a:r>
              <a:rPr lang="ru-RU" dirty="0" err="1"/>
              <a:t>млинарського</a:t>
            </a:r>
            <a:r>
              <a:rPr lang="ru-RU" dirty="0"/>
              <a:t> газу» (капронового сита)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пластикове відро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сито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лупа бінокулярна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препарувальна голка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фіксуючий розчин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ємності для зберігання з герметичними кришками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етикетки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пластир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польовий журнал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олівець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829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121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/>
              <a:t>Другий етап</a:t>
            </a:r>
            <a:r>
              <a:rPr lang="uk-UA" dirty="0" smtClean="0"/>
              <a:t>: 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виявлення </a:t>
            </a:r>
            <a:r>
              <a:rPr lang="uk-UA" dirty="0"/>
              <a:t>організмів індикаторних груп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визначення класу </a:t>
            </a:r>
            <a:r>
              <a:rPr lang="uk-UA" dirty="0"/>
              <a:t>якості </a:t>
            </a:r>
            <a:r>
              <a:rPr lang="uk-UA" dirty="0" smtClean="0"/>
              <a:t>води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03876" y="351729"/>
            <a:ext cx="6014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ЕТАПИ ДОСЛІДЖЕННЯ ЯКОСТІ ВОДИ (продовження)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539552" y="2924944"/>
                <a:ext cx="8064896" cy="2452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uk-UA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uk-UA" sz="2800" i="1">
                        <a:latin typeface="Cambria Math" panose="02040503050406030204" pitchFamily="18" charset="0"/>
                      </a:rPr>
                      <m:t>×3+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uk-UA" sz="2800" i="1">
                        <a:latin typeface="Cambria Math" panose="02040503050406030204" pitchFamily="18" charset="0"/>
                      </a:rPr>
                      <m:t>×2+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uk-UA" sz="2800" i="1"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uk-UA" dirty="0" smtClean="0"/>
                  <a:t>,</a:t>
                </a:r>
              </a:p>
              <a:p>
                <a:endParaRPr lang="uk-UA" dirty="0" smtClean="0"/>
              </a:p>
              <a:p>
                <a:r>
                  <a:rPr lang="uk-UA" dirty="0" smtClean="0"/>
                  <a:t>де </a:t>
                </a:r>
                <a:r>
                  <a:rPr lang="en-US" dirty="0"/>
                  <a:t>A</a:t>
                </a:r>
                <a:r>
                  <a:rPr lang="uk-UA" dirty="0"/>
                  <a:t>, </a:t>
                </a:r>
                <a:r>
                  <a:rPr lang="en-US" dirty="0"/>
                  <a:t>D</a:t>
                </a:r>
                <a:r>
                  <a:rPr lang="uk-UA" dirty="0"/>
                  <a:t>, </a:t>
                </a:r>
                <a:r>
                  <a:rPr lang="en-US" dirty="0"/>
                  <a:t>C</a:t>
                </a:r>
                <a:r>
                  <a:rPr lang="uk-UA" dirty="0"/>
                  <a:t> – кількість </a:t>
                </a:r>
                <a:r>
                  <a:rPr lang="uk-UA" dirty="0" smtClean="0"/>
                  <a:t>організмів-індикаторів</a:t>
                </a:r>
              </a:p>
              <a:p>
                <a:r>
                  <a:rPr lang="uk-UA" dirty="0" smtClean="0"/>
                  <a:t> </a:t>
                </a:r>
                <a:r>
                  <a:rPr lang="uk-UA" dirty="0"/>
                  <a:t>кожної індикаторної групи </a:t>
                </a:r>
                <a:endParaRPr lang="uk-UA" dirty="0" smtClean="0"/>
              </a:p>
              <a:p>
                <a:r>
                  <a:rPr lang="uk-UA" dirty="0" smtClean="0"/>
                  <a:t>(</a:t>
                </a:r>
                <a:r>
                  <a:rPr lang="en-US" dirty="0"/>
                  <a:t>A</a:t>
                </a:r>
                <a:r>
                  <a:rPr lang="uk-UA" dirty="0"/>
                  <a:t> – мешканці чистих водойм; </a:t>
                </a:r>
                <a:endParaRPr lang="uk-UA" dirty="0" smtClean="0"/>
              </a:p>
              <a:p>
                <a:r>
                  <a:rPr lang="en-US" dirty="0" smtClean="0"/>
                  <a:t>D</a:t>
                </a:r>
                <a:r>
                  <a:rPr lang="uk-UA" dirty="0" smtClean="0"/>
                  <a:t> </a:t>
                </a:r>
                <a:r>
                  <a:rPr lang="uk-UA" dirty="0"/>
                  <a:t>– організми середньої чутливості; </a:t>
                </a:r>
                <a:endParaRPr lang="uk-UA" dirty="0" smtClean="0"/>
              </a:p>
              <a:p>
                <a:r>
                  <a:rPr lang="en-US" dirty="0" smtClean="0"/>
                  <a:t>C</a:t>
                </a:r>
                <a:r>
                  <a:rPr lang="uk-UA" dirty="0" smtClean="0"/>
                  <a:t> </a:t>
                </a:r>
                <a:r>
                  <a:rPr lang="uk-UA" dirty="0"/>
                  <a:t>– мешканці забруднених водойм), </a:t>
                </a:r>
                <a:endParaRPr lang="uk-UA" dirty="0" smtClean="0"/>
              </a:p>
              <a:p>
                <a:r>
                  <a:rPr lang="uk-UA" dirty="0" smtClean="0"/>
                  <a:t>що </a:t>
                </a:r>
                <a:r>
                  <a:rPr lang="uk-UA" dirty="0"/>
                  <a:t>були виявлені у пробі.</a:t>
                </a:r>
                <a:endParaRPr lang="ru-RU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924944"/>
                <a:ext cx="8064896" cy="2452274"/>
              </a:xfrm>
              <a:prstGeom prst="rect">
                <a:avLst/>
              </a:prstGeom>
              <a:blipFill rotWithShape="0">
                <a:blip r:embed="rId2"/>
                <a:stretch>
                  <a:fillRect l="-681" b="-298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597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025" y="188640"/>
            <a:ext cx="843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РЕЗУЛЬТАТИ ДОСЛІДЖЕННЬ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4025" y="1016808"/>
            <a:ext cx="4001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Личинки </a:t>
            </a:r>
            <a:r>
              <a:rPr lang="uk-UA" dirty="0" err="1"/>
              <a:t>дзвінцевих</a:t>
            </a:r>
            <a:r>
              <a:rPr lang="uk-UA" dirty="0"/>
              <a:t> (</a:t>
            </a:r>
            <a:r>
              <a:rPr lang="uk-UA" i="1" dirty="0" err="1"/>
              <a:t>Chironomidae</a:t>
            </a:r>
            <a:r>
              <a:rPr lang="uk-UA" dirty="0"/>
              <a:t>)</a:t>
            </a:r>
            <a:endParaRPr lang="ru-RU" dirty="0"/>
          </a:p>
        </p:txBody>
      </p:sp>
      <p:pic>
        <p:nvPicPr>
          <p:cNvPr id="4098" name="Picture 2" descr="Chironomus plumosus, Buzzer Midge, identification gu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69" y="1826390"/>
            <a:ext cx="2884527" cy="192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2418567"/>
            <a:ext cx="3100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Водяні </a:t>
            </a:r>
            <a:r>
              <a:rPr lang="uk-UA" dirty="0" err="1"/>
              <a:t>віслючки</a:t>
            </a:r>
            <a:r>
              <a:rPr lang="uk-UA" dirty="0"/>
              <a:t> (</a:t>
            </a:r>
            <a:r>
              <a:rPr lang="uk-UA" i="1" dirty="0" err="1"/>
              <a:t>Asellidae</a:t>
            </a:r>
            <a:r>
              <a:rPr lang="uk-UA" dirty="0"/>
              <a:t>)</a:t>
            </a:r>
            <a:endParaRPr lang="ru-RU" dirty="0"/>
          </a:p>
        </p:txBody>
      </p:sp>
      <p:pic>
        <p:nvPicPr>
          <p:cNvPr id="4100" name="Picture 4" descr="Water hoglouse - Asellus aquatic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319580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689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imuliidae Larvae, 49% OFF | www.nassit.org.s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86" y="1662400"/>
            <a:ext cx="2945432" cy="220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052736"/>
            <a:ext cx="3182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Личинки </a:t>
            </a:r>
            <a:r>
              <a:rPr lang="uk-UA" dirty="0"/>
              <a:t>мошки (</a:t>
            </a:r>
            <a:r>
              <a:rPr lang="uk-UA" i="1" dirty="0" err="1"/>
              <a:t>Simuliidae</a:t>
            </a:r>
            <a:r>
              <a:rPr lang="uk-UA" dirty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1999" y="2397605"/>
            <a:ext cx="39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Малощетинкові </a:t>
            </a:r>
            <a:r>
              <a:rPr lang="uk-UA" dirty="0"/>
              <a:t>черви (</a:t>
            </a:r>
            <a:r>
              <a:rPr lang="uk-UA" i="1" dirty="0" err="1"/>
              <a:t>Oligochaeta</a:t>
            </a:r>
            <a:r>
              <a:rPr lang="uk-UA" dirty="0"/>
              <a:t>)</a:t>
            </a:r>
            <a:endParaRPr lang="ru-RU" dirty="0"/>
          </a:p>
        </p:txBody>
      </p:sp>
      <p:pic>
        <p:nvPicPr>
          <p:cNvPr id="7172" name="Picture 4" descr="Tubifex tubifex - Montana Entomology Collection (MTEC) | Montan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24944"/>
            <a:ext cx="2571626" cy="275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145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2943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Личинки </a:t>
            </a:r>
            <a:r>
              <a:rPr lang="uk-UA" dirty="0"/>
              <a:t>бабок (</a:t>
            </a:r>
            <a:r>
              <a:rPr lang="uk-UA" i="1" dirty="0" err="1"/>
              <a:t>Odonata</a:t>
            </a:r>
            <a:r>
              <a:rPr lang="uk-UA" dirty="0"/>
              <a:t>) </a:t>
            </a:r>
            <a:endParaRPr lang="ru-RU" dirty="0"/>
          </a:p>
        </p:txBody>
      </p:sp>
      <p:pic>
        <p:nvPicPr>
          <p:cNvPr id="8194" name="Picture 2" descr="Личинки стрекоз в аквариуме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078109" cy="20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2254146"/>
            <a:ext cx="4067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Личинки </a:t>
            </a:r>
            <a:r>
              <a:rPr lang="uk-UA" dirty="0" err="1" smtClean="0"/>
              <a:t>довгоніжкових</a:t>
            </a:r>
            <a:r>
              <a:rPr lang="uk-UA" dirty="0" smtClean="0"/>
              <a:t> </a:t>
            </a:r>
            <a:r>
              <a:rPr lang="uk-UA" dirty="0"/>
              <a:t>(</a:t>
            </a:r>
            <a:r>
              <a:rPr lang="uk-UA" i="1" dirty="0" err="1"/>
              <a:t>Tipulidae</a:t>
            </a:r>
            <a:r>
              <a:rPr lang="uk-UA" dirty="0"/>
              <a:t>)</a:t>
            </a:r>
            <a:endParaRPr lang="ru-RU" dirty="0"/>
          </a:p>
        </p:txBody>
      </p:sp>
      <p:pic>
        <p:nvPicPr>
          <p:cNvPr id="8196" name="Picture 4" descr="Во время копки картофеля увидели россыпь чёрных личинок. Кто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483" y="2924943"/>
            <a:ext cx="2972978" cy="222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080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ВИСНОВКИ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80728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Встановлено, що вода у руслі річки Ірпінь на околиці села </a:t>
            </a:r>
            <a:r>
              <a:rPr lang="uk-UA" dirty="0" err="1"/>
              <a:t>Білогородка</a:t>
            </a:r>
            <a:r>
              <a:rPr lang="uk-UA" dirty="0"/>
              <a:t> є помірно забрудненою і за індексом </a:t>
            </a:r>
            <a:r>
              <a:rPr lang="uk-UA" dirty="0" err="1"/>
              <a:t>Майера</a:t>
            </a:r>
            <a:r>
              <a:rPr lang="uk-UA" dirty="0"/>
              <a:t> відповідає ІІІ класу якості води</a:t>
            </a:r>
            <a:endParaRPr lang="ru-RU" dirty="0"/>
          </a:p>
        </p:txBody>
      </p:sp>
      <p:pic>
        <p:nvPicPr>
          <p:cNvPr id="3074" name="Picture 2" descr="F:\ImageHub\2010-07-23 - Анастасівка. Україна\2010-07-23 - (0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08" y="2060848"/>
            <a:ext cx="6156176" cy="402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09697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475</TotalTime>
  <Words>488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Cambria Math</vt:lpstr>
      <vt:lpstr>Georgia</vt:lpstr>
      <vt:lpstr>Trebuchet MS</vt:lpstr>
      <vt:lpstr>Воздушный поток</vt:lpstr>
      <vt:lpstr>ВИЗНАЧЕННЯ ЗАБРУДНЕНОСТІ РУСЛА Р. ІРПІНЬ НА ОКОЛИЦІ С. БІЛОГОРОДКА БУЧАНСЬКОГО РАЙОНУ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використаних джерел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ВИЗНАЧЕННЯ ЗАБРУДНЕНОСТІ РУСЛА Р. ІРПІНЬ НА ОКОЛИЦІ С. БІЛОГОРОДКА БУЧАНСЬКОГО РАЙОНУ</dc:title>
  <dc:creator>Admin</dc:creator>
  <cp:lastModifiedBy>Alex</cp:lastModifiedBy>
  <cp:revision>34</cp:revision>
  <dcterms:created xsi:type="dcterms:W3CDTF">2024-04-14T09:59:16Z</dcterms:created>
  <dcterms:modified xsi:type="dcterms:W3CDTF">2024-04-15T05:05:35Z</dcterms:modified>
</cp:coreProperties>
</file>