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BD582C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2"/>
    </p:cViewPr>
  </p:sorter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3871E-1102-47D7-B715-61E30063CBDE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14856-74A4-44EE-AAE9-BF17F9AF0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9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14856-74A4-44EE-AAE9-BF17F9AF0F5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9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65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2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87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4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16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6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8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27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68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3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087157-70A6-4E18-A1F9-CC719F7971E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52436C-46D7-4AEC-9735-EE8EE56E588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99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dolbunivcity.net/retro-foto-zdolbunova/" TargetMode="External"/><Relationship Id="rId2" Type="http://schemas.openxmlformats.org/officeDocument/2006/relationships/hyperlink" Target="https://zdgromada.gov.ua/tur-cod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049FA-4B16-4131-B1CB-31EB1833B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689" y="852255"/>
            <a:ext cx="10058400" cy="2407535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«</a:t>
            </a:r>
            <a:r>
              <a:rPr lang="ru-RU" sz="5400" dirty="0" err="1"/>
              <a:t>Історичні</a:t>
            </a:r>
            <a:r>
              <a:rPr lang="ru-RU" sz="5400" dirty="0"/>
              <a:t> </a:t>
            </a:r>
            <a:r>
              <a:rPr lang="ru-RU" sz="5400" dirty="0" err="1"/>
              <a:t>пам’ятки</a:t>
            </a:r>
            <a:r>
              <a:rPr lang="ru-RU" sz="5400" dirty="0"/>
              <a:t> </a:t>
            </a:r>
            <a:r>
              <a:rPr lang="uk-UA" sz="5400" dirty="0"/>
              <a:t>мого </a:t>
            </a:r>
            <a:r>
              <a:rPr lang="ru-RU" sz="5400" dirty="0" err="1"/>
              <a:t>рідного</a:t>
            </a:r>
            <a:r>
              <a:rPr lang="ru-RU" sz="5400" dirty="0"/>
              <a:t> </a:t>
            </a:r>
            <a:r>
              <a:rPr lang="ru-RU" sz="5400" dirty="0" err="1"/>
              <a:t>міста</a:t>
            </a:r>
            <a:r>
              <a:rPr lang="ru-RU" sz="5400" dirty="0"/>
              <a:t> Здолбунова</a:t>
            </a:r>
            <a:r>
              <a:rPr lang="ru-RU" sz="5400" b="1" dirty="0"/>
              <a:t>»</a:t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A4CD8B-8147-49AA-9672-BE823F1BF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131" y="3753612"/>
            <a:ext cx="10058400" cy="1143000"/>
          </a:xfrm>
        </p:spPr>
        <p:txBody>
          <a:bodyPr>
            <a:normAutofit fontScale="25000" lnSpcReduction="20000"/>
          </a:bodyPr>
          <a:lstStyle/>
          <a:p>
            <a:r>
              <a:rPr lang="uk-UA" sz="9600" cap="none" dirty="0">
                <a:solidFill>
                  <a:schemeClr val="tx1"/>
                </a:solidFill>
              </a:rPr>
              <a:t>Підготувала: учениця 9–го класу Здолбунівського ліцею № 6 </a:t>
            </a:r>
            <a:r>
              <a:rPr lang="uk-UA" sz="9600" b="1" cap="none" dirty="0">
                <a:solidFill>
                  <a:schemeClr val="tx1"/>
                </a:solidFill>
              </a:rPr>
              <a:t>Тимошенко Вікторія Олегівна</a:t>
            </a:r>
          </a:p>
          <a:p>
            <a:endParaRPr lang="uk-UA" sz="9600" b="1" cap="none" dirty="0">
              <a:solidFill>
                <a:schemeClr val="tx1"/>
              </a:solidFill>
            </a:endParaRPr>
          </a:p>
          <a:p>
            <a:r>
              <a:rPr lang="uk-UA" sz="9600" cap="none" dirty="0">
                <a:solidFill>
                  <a:schemeClr val="tx1"/>
                </a:solidFill>
              </a:rPr>
              <a:t>Керівник проекту: вчитель географії вищої категорії,  вчитель методист</a:t>
            </a:r>
            <a:endParaRPr lang="ru-RU" sz="9600" cap="none" dirty="0">
              <a:solidFill>
                <a:schemeClr val="tx1"/>
              </a:solidFill>
            </a:endParaRPr>
          </a:p>
          <a:p>
            <a:r>
              <a:rPr lang="uk-UA" sz="9600" b="1" cap="none" dirty="0">
                <a:solidFill>
                  <a:schemeClr val="tx1"/>
                </a:solidFill>
              </a:rPr>
              <a:t>Гнатюк Вікторія Володимирівна</a:t>
            </a:r>
            <a:r>
              <a:rPr lang="uk-UA" sz="9600" cap="none" dirty="0">
                <a:solidFill>
                  <a:schemeClr val="tx1"/>
                </a:solidFill>
              </a:rPr>
              <a:t> </a:t>
            </a:r>
            <a:endParaRPr lang="ru-RU" sz="9600" cap="none" dirty="0">
              <a:solidFill>
                <a:schemeClr val="tx1"/>
              </a:solidFill>
            </a:endParaRPr>
          </a:p>
          <a:p>
            <a:r>
              <a:rPr lang="uk-UA" dirty="0"/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3187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F1843-9CA8-4E7A-8D8E-B7D606CC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55847"/>
            <a:ext cx="10058400" cy="55390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tx1"/>
                </a:solidFill>
                <a:latin typeface="+mn-lt"/>
              </a:rPr>
              <a:t>Сучасний</a:t>
            </a:r>
            <a:r>
              <a:rPr lang="ru-RU" sz="3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+mn-lt"/>
              </a:rPr>
              <a:t>вигляд</a:t>
            </a:r>
            <a:r>
              <a:rPr lang="ru-RU" sz="3200" b="1" dirty="0">
                <a:solidFill>
                  <a:schemeClr val="tx1"/>
                </a:solidFill>
                <a:latin typeface="+mn-lt"/>
              </a:rPr>
              <a:t> церкви </a:t>
            </a:r>
            <a:r>
              <a:rPr lang="ru-RU" sz="3200" b="1" dirty="0" err="1">
                <a:solidFill>
                  <a:schemeClr val="tx1"/>
                </a:solidFill>
                <a:latin typeface="+mn-lt"/>
              </a:rPr>
              <a:t>святої</a:t>
            </a:r>
            <a:r>
              <a:rPr lang="ru-RU" sz="3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+mn-lt"/>
              </a:rPr>
              <a:t>великомучениці</a:t>
            </a:r>
            <a:r>
              <a:rPr lang="ru-RU" sz="3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+mn-lt"/>
              </a:rPr>
              <a:t>Катерини</a:t>
            </a:r>
            <a:r>
              <a:rPr lang="ru-RU" sz="3200" b="1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000DE0-5B12-4F2A-9A93-036C7C2BB0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7167" y="2212349"/>
            <a:ext cx="6296986" cy="3535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D9A82F3-386A-4758-A954-DA11089DAF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30" y="1858130"/>
            <a:ext cx="3246370" cy="4328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43092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3BF716-24FD-41D4-810F-CF1174574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044" y="6374167"/>
            <a:ext cx="359695" cy="3596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C9E00B-DBE6-4FD1-92EA-76E22C3BF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952" y="4502631"/>
            <a:ext cx="359695" cy="3596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DD87-4178-474D-94AD-CB606465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928"/>
            <a:ext cx="3200400" cy="1757282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1"/>
                </a:solidFill>
                <a:latin typeface="Bahnschrift" panose="020B0502040204020203" pitchFamily="34" charset="0"/>
              </a:rPr>
              <a:t>Внутрішнє убранство </a:t>
            </a:r>
            <a:r>
              <a:rPr lang="uk-UA" dirty="0" err="1">
                <a:solidFill>
                  <a:schemeClr val="tx1"/>
                </a:solidFill>
                <a:latin typeface="Bahnschrift" panose="020B0502040204020203" pitchFamily="34" charset="0"/>
              </a:rPr>
              <a:t>Катеринівської</a:t>
            </a:r>
            <a:r>
              <a:rPr lang="uk-UA" dirty="0">
                <a:solidFill>
                  <a:schemeClr val="tx1"/>
                </a:solidFill>
                <a:latin typeface="Bahnschrift" panose="020B0502040204020203" pitchFamily="34" charset="0"/>
              </a:rPr>
              <a:t> церкви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C0897F-8EF0-49C0-A13B-A0F41FFD1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366776"/>
            <a:ext cx="3048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50FF1C5-74E6-4769-85E3-30B7B30A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5240043"/>
            <a:ext cx="3200400" cy="138847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Одна з </a:t>
            </a:r>
            <a:r>
              <a:rPr lang="ru-RU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родзинок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 храму - </a:t>
            </a:r>
            <a:r>
              <a:rPr lang="ru-RU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ікона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 з </a:t>
            </a:r>
            <a:r>
              <a:rPr lang="ru-RU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написом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:  «Дар </a:t>
            </a:r>
            <a:r>
              <a:rPr lang="ru-RU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Здолбунівского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 Свято-</a:t>
            </a:r>
            <a:r>
              <a:rPr lang="ru-RU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Катеринівського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 братства и прихожан </a:t>
            </a:r>
            <a:r>
              <a:rPr lang="ru-RU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залізничної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 церкви»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C861B5-0309-4D8F-B7B4-6322A9148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0" y="790113"/>
            <a:ext cx="3628008" cy="2721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292904-7ED7-4ED0-B1A9-4BD928EC1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532" y="3353128"/>
            <a:ext cx="3544935" cy="2658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1C227D-FA67-4E83-9274-426CD4206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32" y="2382544"/>
            <a:ext cx="3225553" cy="241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4E6D78D3-2092-4F41-A4BA-CD98EEA4A2E3}"/>
              </a:ext>
            </a:extLst>
          </p:cNvPr>
          <p:cNvSpPr/>
          <p:nvPr/>
        </p:nvSpPr>
        <p:spPr>
          <a:xfrm>
            <a:off x="4438835" y="6374167"/>
            <a:ext cx="346229" cy="338015"/>
          </a:xfrm>
          <a:prstGeom prst="ellipse">
            <a:avLst/>
          </a:pr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565D341-1538-4E97-845E-35C2380D8BD3}"/>
              </a:ext>
            </a:extLst>
          </p:cNvPr>
          <p:cNvSpPr/>
          <p:nvPr/>
        </p:nvSpPr>
        <p:spPr>
          <a:xfrm>
            <a:off x="6831366" y="6153209"/>
            <a:ext cx="346229" cy="338015"/>
          </a:xfrm>
          <a:prstGeom prst="ellipse">
            <a:avLst/>
          </a:pr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81051D-7FCD-4021-AE26-83EF91B3D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71" y="2810943"/>
            <a:ext cx="359695" cy="3596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0ACC9B-A467-4DFE-9DC8-860CCB99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515" y="2451248"/>
            <a:ext cx="359695" cy="359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84ACD6-1EB4-4C0C-BB6F-9A851118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05" y="186928"/>
            <a:ext cx="359695" cy="3596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602F97-1347-48D5-B797-EF725694D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944" y="430418"/>
            <a:ext cx="359695" cy="3596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069042-52CB-4341-9FD4-F68DB487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969" y="3613137"/>
            <a:ext cx="359695" cy="3596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3E8405-7B86-4042-9DB1-0EDEC1E71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820" y="3972832"/>
            <a:ext cx="2820248" cy="2800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6481533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924C9029-980D-43A3-992F-2D43479212D9}"/>
              </a:ext>
            </a:extLst>
          </p:cNvPr>
          <p:cNvSpPr/>
          <p:nvPr/>
        </p:nvSpPr>
        <p:spPr>
          <a:xfrm>
            <a:off x="6261652" y="256032"/>
            <a:ext cx="5363737" cy="3639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6" name="Прямоугольник 5">
            <a:extLst>
              <a:ext uri="{FF2B5EF4-FFF2-40B4-BE49-F238E27FC236}">
                <a16:creationId xmlns:a16="http://schemas.microsoft.com/office/drawing/2014/main" id="{062E5523-2EAB-4182-8B8B-D801FBF87860}"/>
              </a:ext>
            </a:extLst>
          </p:cNvPr>
          <p:cNvSpPr/>
          <p:nvPr/>
        </p:nvSpPr>
        <p:spPr>
          <a:xfrm>
            <a:off x="365025" y="223428"/>
            <a:ext cx="5422392" cy="3639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D5FFC-EBC9-46DA-8C71-BEFCB919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53" y="4840743"/>
            <a:ext cx="10058400" cy="738022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+mn-lt"/>
              </a:rPr>
              <a:t>Здолбунівське</a:t>
            </a:r>
            <a:r>
              <a:rPr lang="ru-RU" sz="2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+mn-lt"/>
              </a:rPr>
              <a:t>двокласне</a:t>
            </a:r>
            <a:r>
              <a:rPr lang="ru-RU" sz="2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+mn-lt"/>
              </a:rPr>
              <a:t>початкове</a:t>
            </a:r>
            <a:r>
              <a:rPr lang="ru-RU" sz="2800" b="1" dirty="0">
                <a:solidFill>
                  <a:schemeClr val="tx1"/>
                </a:solidFill>
                <a:latin typeface="+mn-lt"/>
              </a:rPr>
              <a:t> училище </a:t>
            </a:r>
            <a:r>
              <a:rPr lang="ru-RU" sz="2800" b="1" dirty="0" err="1">
                <a:solidFill>
                  <a:schemeClr val="tx1"/>
                </a:solidFill>
                <a:latin typeface="+mn-lt"/>
              </a:rPr>
              <a:t>міністерства</a:t>
            </a:r>
            <a:r>
              <a:rPr lang="ru-RU" sz="2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+mn-lt"/>
              </a:rPr>
              <a:t>освіти</a:t>
            </a:r>
            <a:endParaRPr lang="ru-RU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6282A8-1C5F-49B8-8211-1CC3178A07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611" y="405660"/>
            <a:ext cx="4938712" cy="3274983"/>
          </a:xfrm>
          <a:prstGeom prst="rect">
            <a:avLst/>
          </a:prstGeom>
        </p:spPr>
      </p:pic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BB47214D-7C27-4EB9-89E8-DDE9F6C8ECF6}"/>
              </a:ext>
            </a:extLst>
          </p:cNvPr>
          <p:cNvSpPr/>
          <p:nvPr/>
        </p:nvSpPr>
        <p:spPr>
          <a:xfrm>
            <a:off x="171007" y="4442790"/>
            <a:ext cx="695739" cy="17492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90A0E511-E183-40DE-BF35-FF052C1F45FE}"/>
              </a:ext>
            </a:extLst>
          </p:cNvPr>
          <p:cNvSpPr/>
          <p:nvPr/>
        </p:nvSpPr>
        <p:spPr>
          <a:xfrm>
            <a:off x="11010595" y="4442790"/>
            <a:ext cx="662528" cy="17492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4B32D6-007A-48EA-AA9F-A05F005BA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22" y="65378"/>
            <a:ext cx="3466795" cy="402061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758871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C5B5AE-4BBA-41DA-B807-DD4F3891F664}"/>
              </a:ext>
            </a:extLst>
          </p:cNvPr>
          <p:cNvSpPr/>
          <p:nvPr/>
        </p:nvSpPr>
        <p:spPr>
          <a:xfrm>
            <a:off x="9081052" y="3833191"/>
            <a:ext cx="2938669" cy="2415209"/>
          </a:xfrm>
          <a:prstGeom prst="rect">
            <a:avLst/>
          </a:prstGeom>
          <a:solidFill>
            <a:schemeClr val="bg1"/>
          </a:solidFill>
          <a:ln>
            <a:solidFill>
              <a:srgbClr val="BD5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7" name="Прямоугольник 6">
            <a:extLst>
              <a:ext uri="{FF2B5EF4-FFF2-40B4-BE49-F238E27FC236}">
                <a16:creationId xmlns:a16="http://schemas.microsoft.com/office/drawing/2014/main" id="{A7EBBED2-5DD8-49A9-840B-E08170E78F89}"/>
              </a:ext>
            </a:extLst>
          </p:cNvPr>
          <p:cNvSpPr/>
          <p:nvPr/>
        </p:nvSpPr>
        <p:spPr>
          <a:xfrm>
            <a:off x="8965096" y="178904"/>
            <a:ext cx="3226904" cy="241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B4CFB7-AE29-49B1-8694-8DB586ADAD80}"/>
              </a:ext>
            </a:extLst>
          </p:cNvPr>
          <p:cNvSpPr/>
          <p:nvPr/>
        </p:nvSpPr>
        <p:spPr>
          <a:xfrm>
            <a:off x="268357" y="397565"/>
            <a:ext cx="2842591" cy="4154557"/>
          </a:xfrm>
          <a:prstGeom prst="rect">
            <a:avLst/>
          </a:pr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D32184-876A-42CF-BBCB-0A34DCD3618C}"/>
              </a:ext>
            </a:extLst>
          </p:cNvPr>
          <p:cNvSpPr/>
          <p:nvPr/>
        </p:nvSpPr>
        <p:spPr>
          <a:xfrm>
            <a:off x="3322983" y="1391478"/>
            <a:ext cx="5546034" cy="3458818"/>
          </a:xfrm>
          <a:prstGeom prst="roundRect">
            <a:avLst/>
          </a:prstGeom>
          <a:pattFill prst="pct5">
            <a:fgClr>
              <a:srgbClr val="BD582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З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цією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будівлею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пов’язана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ще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одна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цікава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історія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: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навесні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1919 року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під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час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Української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революції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, коли 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місто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було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ареною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боротьби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різних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політичних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сил, у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школі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розташовувався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штаб 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армії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УНР, на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чолі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з Симоном Петлюрою. 11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квітня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1919 року в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цій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споруді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Петлюра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провів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зовнішньополітичну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нараду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питань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зовнішньої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політики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. На порядку денному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було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перемир’я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більшовиками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або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ж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укладення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договору з поляками.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DA6FD5-D1FC-4259-8C5C-A851BAE3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611741"/>
            <a:ext cx="2346877" cy="3221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2E633-079F-4A40-9954-28EF6BA8D970}"/>
              </a:ext>
            </a:extLst>
          </p:cNvPr>
          <p:cNvSpPr txBox="1"/>
          <p:nvPr/>
        </p:nvSpPr>
        <p:spPr>
          <a:xfrm>
            <a:off x="691366" y="3833191"/>
            <a:ext cx="193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Симон Петлюра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8E455C-C9D0-4CB6-A834-1225C9694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4" t="9860" r="14960" b="29306"/>
          <a:stretch/>
        </p:blipFill>
        <p:spPr>
          <a:xfrm>
            <a:off x="9081052" y="364442"/>
            <a:ext cx="2938669" cy="2054072"/>
          </a:xfrm>
          <a:prstGeom prst="rect">
            <a:avLst/>
          </a:prstGeom>
        </p:spPr>
      </p:pic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3A08C050-F3CB-42BD-934B-E6585B60F692}"/>
              </a:ext>
            </a:extLst>
          </p:cNvPr>
          <p:cNvCxnSpPr/>
          <p:nvPr/>
        </p:nvCxnSpPr>
        <p:spPr>
          <a:xfrm flipV="1">
            <a:off x="6917635" y="765313"/>
            <a:ext cx="1858617" cy="626165"/>
          </a:xfrm>
          <a:prstGeom prst="bentConnector3">
            <a:avLst/>
          </a:prstGeom>
          <a:ln>
            <a:solidFill>
              <a:srgbClr val="BD58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420DF78-B46B-4836-BE2B-E2F782B4AB86}"/>
              </a:ext>
            </a:extLst>
          </p:cNvPr>
          <p:cNvCxnSpPr/>
          <p:nvPr/>
        </p:nvCxnSpPr>
        <p:spPr>
          <a:xfrm rot="10800000">
            <a:off x="3240157" y="765314"/>
            <a:ext cx="1272208" cy="626165"/>
          </a:xfrm>
          <a:prstGeom prst="bentConnector3">
            <a:avLst/>
          </a:prstGeom>
          <a:ln>
            <a:solidFill>
              <a:srgbClr val="BD58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3B491C-0F4D-47E7-9517-A495355E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086" y="4111403"/>
            <a:ext cx="2521226" cy="1922435"/>
          </a:xfrm>
          <a:prstGeom prst="rect">
            <a:avLst/>
          </a:prstGeom>
        </p:spPr>
      </p:pic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A934F84C-FBBE-45B6-A71E-5CD494904890}"/>
              </a:ext>
            </a:extLst>
          </p:cNvPr>
          <p:cNvCxnSpPr/>
          <p:nvPr/>
        </p:nvCxnSpPr>
        <p:spPr>
          <a:xfrm>
            <a:off x="7026965" y="4850296"/>
            <a:ext cx="1938131" cy="745434"/>
          </a:xfrm>
          <a:prstGeom prst="bentConnector3">
            <a:avLst/>
          </a:prstGeom>
          <a:ln>
            <a:solidFill>
              <a:srgbClr val="BD58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91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44EFA-9F86-4C1F-A9BB-35342BDD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09868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2400" b="1" dirty="0" err="1">
                <a:latin typeface="+mn-lt"/>
              </a:rPr>
              <a:t>Закінчуючи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свій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виступ</a:t>
            </a:r>
            <a:r>
              <a:rPr lang="ru-RU" sz="2400" b="1" dirty="0">
                <a:latin typeface="+mn-lt"/>
              </a:rPr>
              <a:t>, я хочу </a:t>
            </a:r>
            <a:r>
              <a:rPr lang="ru-RU" sz="2400" b="1" dirty="0" err="1">
                <a:latin typeface="+mn-lt"/>
              </a:rPr>
              <a:t>підсумувати</a:t>
            </a:r>
            <a:r>
              <a:rPr lang="ru-RU" sz="2400" b="1" dirty="0">
                <a:latin typeface="+mn-lt"/>
              </a:rPr>
              <a:t>: </a:t>
            </a:r>
            <a:r>
              <a:rPr lang="ru-RU" sz="2400" b="1" dirty="0" err="1">
                <a:latin typeface="+mn-lt"/>
              </a:rPr>
              <a:t>сьогодні</a:t>
            </a:r>
            <a:r>
              <a:rPr lang="ru-RU" sz="2400" b="1" dirty="0">
                <a:latin typeface="+mn-lt"/>
              </a:rPr>
              <a:t> я </a:t>
            </a:r>
            <a:r>
              <a:rPr lang="ru-RU" sz="2400" b="1" dirty="0" err="1">
                <a:latin typeface="+mn-lt"/>
              </a:rPr>
              <a:t>познайомила</a:t>
            </a:r>
            <a:r>
              <a:rPr lang="ru-RU" sz="2400" b="1" dirty="0">
                <a:latin typeface="+mn-lt"/>
              </a:rPr>
              <a:t> вас з </a:t>
            </a:r>
            <a:r>
              <a:rPr lang="ru-RU" sz="2400" b="1" dirty="0" err="1">
                <a:latin typeface="+mn-lt"/>
              </a:rPr>
              <a:t>кількома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історичними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пам’ятками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нашого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міста</a:t>
            </a:r>
            <a:r>
              <a:rPr lang="ru-RU" sz="2400" b="1" dirty="0">
                <a:latin typeface="+mn-lt"/>
              </a:rPr>
              <a:t>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4014CA-9D02-482F-8004-FBBC574E9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917" y="1874255"/>
            <a:ext cx="2438777" cy="402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00B280-A96D-4748-BF02-B2C6D979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587" y="1874254"/>
            <a:ext cx="2695226" cy="402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77EE4-0B4F-4F89-AFE6-CF9009B3A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244" y="1874253"/>
            <a:ext cx="3017044" cy="402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103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89597-2640-4631-B088-F11937F3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14679"/>
            <a:ext cx="10058400" cy="74845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+mn-lt"/>
              </a:rPr>
              <a:t>Для </a:t>
            </a:r>
            <a:r>
              <a:rPr lang="ru-RU" sz="2000" b="1" dirty="0" err="1">
                <a:latin typeface="+mn-lt"/>
              </a:rPr>
              <a:t>проведення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досліджень</a:t>
            </a:r>
            <a:r>
              <a:rPr lang="ru-RU" sz="2000" b="1" dirty="0">
                <a:latin typeface="+mn-lt"/>
              </a:rPr>
              <a:t> я </a:t>
            </a:r>
            <a:r>
              <a:rPr lang="ru-RU" sz="2000" b="1" dirty="0" err="1">
                <a:latin typeface="+mn-lt"/>
              </a:rPr>
              <a:t>користувалась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літературою</a:t>
            </a:r>
            <a:r>
              <a:rPr lang="ru-RU" sz="2000" b="1" dirty="0">
                <a:latin typeface="+mn-lt"/>
              </a:rPr>
              <a:t>, яка представлена на </a:t>
            </a:r>
            <a:r>
              <a:rPr lang="ru-RU" sz="2000" b="1" dirty="0" err="1">
                <a:latin typeface="+mn-lt"/>
              </a:rPr>
              <a:t>слайді</a:t>
            </a:r>
            <a:r>
              <a:rPr lang="ru-RU" sz="2000" b="1" dirty="0">
                <a:latin typeface="+mn-lt"/>
              </a:rPr>
              <a:t> та </a:t>
            </a:r>
            <a:r>
              <a:rPr lang="ru-RU" sz="2000" b="1" dirty="0" err="1">
                <a:latin typeface="+mn-lt"/>
              </a:rPr>
              <a:t>розповідями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місцевих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жителів</a:t>
            </a:r>
            <a:r>
              <a:rPr lang="ru-RU" sz="2000" b="1" dirty="0">
                <a:latin typeface="+mn-lt"/>
              </a:rPr>
              <a:t> та </a:t>
            </a:r>
            <a:r>
              <a:rPr lang="ru-RU" sz="2000" b="1" dirty="0" err="1">
                <a:latin typeface="+mn-lt"/>
              </a:rPr>
              <a:t>істориків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краєзнавців</a:t>
            </a:r>
            <a:r>
              <a:rPr lang="ru-RU" sz="2000" b="1" dirty="0">
                <a:latin typeface="+mn-lt"/>
              </a:rPr>
              <a:t>.</a:t>
            </a:r>
            <a:r>
              <a:rPr lang="en-US" sz="2000" b="1" dirty="0">
                <a:latin typeface="+mn-lt"/>
              </a:rPr>
              <a:t> </a:t>
            </a:r>
            <a:r>
              <a:rPr lang="uk-UA" sz="2000" b="1" dirty="0">
                <a:latin typeface="+mn-lt"/>
              </a:rPr>
              <a:t>Д</a:t>
            </a:r>
            <a:r>
              <a:rPr lang="ru-RU" sz="2000" b="1" dirty="0" err="1">
                <a:latin typeface="+mn-lt"/>
              </a:rPr>
              <a:t>якую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всім</a:t>
            </a:r>
            <a:r>
              <a:rPr lang="ru-RU" sz="2000" b="1" dirty="0">
                <a:latin typeface="+mn-lt"/>
              </a:rPr>
              <a:t> за </a:t>
            </a:r>
            <a:r>
              <a:rPr lang="ru-RU" sz="2000" b="1" dirty="0" err="1">
                <a:latin typeface="+mn-lt"/>
              </a:rPr>
              <a:t>увагу</a:t>
            </a:r>
            <a:r>
              <a:rPr lang="ru-RU" sz="2000" b="1" dirty="0">
                <a:latin typeface="+mn-lt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7C3CBF-CB7B-4C38-ABA3-F2F54975D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1700" dirty="0"/>
              <a:t>1. Баранович О. </a:t>
            </a:r>
            <a:r>
              <a:rPr lang="ru-RU" sz="1700" dirty="0" err="1"/>
              <a:t>Залюднення</a:t>
            </a:r>
            <a:r>
              <a:rPr lang="ru-RU" sz="1700" dirty="0"/>
              <a:t> </a:t>
            </a:r>
            <a:r>
              <a:rPr lang="ru-RU" sz="1700" dirty="0" err="1"/>
              <a:t>України</a:t>
            </a:r>
            <a:r>
              <a:rPr lang="ru-RU" sz="1700" dirty="0"/>
              <a:t> перед </a:t>
            </a:r>
            <a:r>
              <a:rPr lang="ru-RU" sz="1700" dirty="0" err="1"/>
              <a:t>Хмельниччиною</a:t>
            </a:r>
            <a:r>
              <a:rPr lang="ru-RU" sz="1700" dirty="0"/>
              <a:t>, ч. 1. К., 1931</a:t>
            </a:r>
          </a:p>
          <a:p>
            <a:r>
              <a:rPr lang="ru-RU" sz="1700" dirty="0"/>
              <a:t>2. </a:t>
            </a:r>
            <a:r>
              <a:rPr lang="ru-RU" sz="1700" dirty="0" err="1"/>
              <a:t>Гнидюк</a:t>
            </a:r>
            <a:r>
              <a:rPr lang="ru-RU" sz="1700" dirty="0"/>
              <a:t> М. Про </a:t>
            </a:r>
            <a:r>
              <a:rPr lang="ru-RU" sz="1700" dirty="0" err="1"/>
              <a:t>що</a:t>
            </a:r>
            <a:r>
              <a:rPr lang="ru-RU" sz="1700" dirty="0"/>
              <a:t> </a:t>
            </a:r>
            <a:r>
              <a:rPr lang="ru-RU" sz="1700" dirty="0" err="1"/>
              <a:t>дзвеніли</a:t>
            </a:r>
            <a:r>
              <a:rPr lang="ru-RU" sz="1700" dirty="0"/>
              <a:t> рейки. К., 1968.</a:t>
            </a:r>
          </a:p>
          <a:p>
            <a:r>
              <a:rPr lang="ru-RU" sz="1700" dirty="0"/>
              <a:t>3. Марчук В. </a:t>
            </a:r>
            <a:r>
              <a:rPr lang="ru-RU" sz="1700" dirty="0" err="1"/>
              <a:t>Вплив</a:t>
            </a:r>
            <a:r>
              <a:rPr lang="ru-RU" sz="1700" dirty="0"/>
              <a:t> </a:t>
            </a:r>
            <a:r>
              <a:rPr lang="ru-RU" sz="1700" dirty="0" err="1"/>
              <a:t>польсько-радянського</a:t>
            </a:r>
            <a:r>
              <a:rPr lang="ru-RU" sz="1700" dirty="0"/>
              <a:t> кордону на </a:t>
            </a:r>
            <a:r>
              <a:rPr lang="ru-RU" sz="1700" dirty="0" err="1"/>
              <a:t>економіку</a:t>
            </a:r>
            <a:r>
              <a:rPr lang="ru-RU" sz="1700" dirty="0"/>
              <a:t> </a:t>
            </a:r>
            <a:r>
              <a:rPr lang="ru-RU" sz="1700" dirty="0" err="1"/>
              <a:t>Волинського</a:t>
            </a:r>
            <a:r>
              <a:rPr lang="ru-RU" sz="1700" dirty="0"/>
              <a:t> </a:t>
            </a:r>
            <a:r>
              <a:rPr lang="ru-RU" sz="1700" dirty="0" err="1"/>
              <a:t>воєводства</a:t>
            </a:r>
            <a:r>
              <a:rPr lang="ru-RU" sz="1700" dirty="0"/>
              <a:t> в 1921–1939 роках / В. Марчук // </a:t>
            </a:r>
            <a:r>
              <a:rPr lang="ru-RU" sz="1700" dirty="0" err="1"/>
              <a:t>Наукові</a:t>
            </a:r>
            <a:r>
              <a:rPr lang="ru-RU" sz="1700" dirty="0"/>
              <a:t> записки </a:t>
            </a:r>
            <a:r>
              <a:rPr lang="ru-RU" sz="1700" dirty="0" err="1"/>
              <a:t>Національного</a:t>
            </a:r>
            <a:r>
              <a:rPr lang="ru-RU" sz="1700" dirty="0"/>
              <a:t> </a:t>
            </a:r>
            <a:r>
              <a:rPr lang="ru-RU" sz="1700" dirty="0" err="1"/>
              <a:t>університету</a:t>
            </a:r>
            <a:r>
              <a:rPr lang="ru-RU" sz="1700" dirty="0"/>
              <a:t> «</a:t>
            </a:r>
            <a:r>
              <a:rPr lang="ru-RU" sz="1700" dirty="0" err="1"/>
              <a:t>Острозька</a:t>
            </a:r>
            <a:r>
              <a:rPr lang="ru-RU" sz="1700" dirty="0"/>
              <a:t> </a:t>
            </a:r>
            <a:r>
              <a:rPr lang="ru-RU" sz="1700" dirty="0" err="1"/>
              <a:t>академія</a:t>
            </a:r>
            <a:r>
              <a:rPr lang="ru-RU" sz="1700" dirty="0"/>
              <a:t>» : </a:t>
            </a:r>
            <a:r>
              <a:rPr lang="ru-RU" sz="1700" dirty="0" err="1"/>
              <a:t>зб</a:t>
            </a:r>
            <a:r>
              <a:rPr lang="ru-RU" sz="1700" dirty="0"/>
              <a:t>. наук. пр. – Острог, 2022. – С. 23–29. – (</a:t>
            </a:r>
            <a:r>
              <a:rPr lang="ru-RU" sz="1700" dirty="0" err="1"/>
              <a:t>Серія</a:t>
            </a:r>
            <a:r>
              <a:rPr lang="ru-RU" sz="1700" dirty="0"/>
              <a:t> «</a:t>
            </a:r>
            <a:r>
              <a:rPr lang="ru-RU" sz="1700" dirty="0" err="1"/>
              <a:t>Історичні</a:t>
            </a:r>
            <a:r>
              <a:rPr lang="ru-RU" sz="1700" dirty="0"/>
              <a:t> науки» ; </a:t>
            </a:r>
            <a:r>
              <a:rPr lang="ru-RU" sz="1700" dirty="0" err="1"/>
              <a:t>вип</a:t>
            </a:r>
            <a:r>
              <a:rPr lang="ru-RU" sz="1700" dirty="0"/>
              <a:t>. 33)</a:t>
            </a:r>
          </a:p>
          <a:p>
            <a:r>
              <a:rPr lang="ru-RU" sz="1700" dirty="0"/>
              <a:t>4. </a:t>
            </a:r>
            <a:r>
              <a:rPr lang="ru-RU" sz="1700" dirty="0" err="1"/>
              <a:t>Наукові</a:t>
            </a:r>
            <a:r>
              <a:rPr lang="ru-RU" sz="1700" dirty="0"/>
              <a:t> записки </a:t>
            </a:r>
            <a:r>
              <a:rPr lang="ru-RU" sz="1700" dirty="0" err="1"/>
              <a:t>Рівненського</a:t>
            </a:r>
            <a:r>
              <a:rPr lang="ru-RU" sz="1700" dirty="0"/>
              <a:t> </a:t>
            </a:r>
            <a:r>
              <a:rPr lang="ru-RU" sz="1700" dirty="0" err="1"/>
              <a:t>обласного</a:t>
            </a:r>
            <a:r>
              <a:rPr lang="ru-RU" sz="1700" dirty="0"/>
              <a:t> </a:t>
            </a:r>
            <a:r>
              <a:rPr lang="ru-RU" sz="1700" dirty="0" err="1"/>
              <a:t>краєзнавчого</a:t>
            </a:r>
            <a:r>
              <a:rPr lang="ru-RU" sz="1700" dirty="0"/>
              <a:t> музею. </a:t>
            </a:r>
            <a:r>
              <a:rPr lang="ru-RU" sz="1700" dirty="0" err="1"/>
              <a:t>Зб</a:t>
            </a:r>
            <a:r>
              <a:rPr lang="ru-RU" sz="1700" dirty="0"/>
              <a:t>. наук. </a:t>
            </a:r>
            <a:r>
              <a:rPr lang="ru-RU" sz="1700" dirty="0" err="1"/>
              <a:t>праць</a:t>
            </a:r>
            <a:r>
              <a:rPr lang="ru-RU" sz="1700" dirty="0"/>
              <a:t>. </a:t>
            </a:r>
            <a:r>
              <a:rPr lang="ru-RU" sz="1700" dirty="0" err="1"/>
              <a:t>Вип</a:t>
            </a:r>
            <a:r>
              <a:rPr lang="ru-RU" sz="1700" dirty="0"/>
              <a:t>. </a:t>
            </a:r>
            <a:r>
              <a:rPr lang="en-US" sz="1700" dirty="0"/>
              <a:t>XV.: </a:t>
            </a:r>
            <a:r>
              <a:rPr lang="ru-RU" sz="1700" dirty="0" err="1"/>
              <a:t>Матеріали</a:t>
            </a:r>
            <a:r>
              <a:rPr lang="ru-RU" sz="1700" dirty="0"/>
              <a:t> </a:t>
            </a:r>
            <a:r>
              <a:rPr lang="ru-RU" sz="1700" dirty="0" err="1"/>
              <a:t>наукової</a:t>
            </a:r>
            <a:r>
              <a:rPr lang="ru-RU" sz="1700" dirty="0"/>
              <a:t> </a:t>
            </a:r>
            <a:r>
              <a:rPr lang="ru-RU" sz="1700" dirty="0" err="1"/>
              <a:t>конференції</a:t>
            </a:r>
            <a:r>
              <a:rPr lang="ru-RU" sz="1700" dirty="0"/>
              <a:t> «</a:t>
            </a:r>
            <a:r>
              <a:rPr lang="ru-RU" sz="1700" dirty="0" err="1"/>
              <a:t>Волинь</a:t>
            </a:r>
            <a:r>
              <a:rPr lang="ru-RU" sz="1700" dirty="0"/>
              <a:t> в </a:t>
            </a:r>
            <a:r>
              <a:rPr lang="ru-RU" sz="1700" dirty="0" err="1"/>
              <a:t>Українській</a:t>
            </a:r>
            <a:r>
              <a:rPr lang="ru-RU" sz="1700" dirty="0"/>
              <a:t> </a:t>
            </a:r>
            <a:r>
              <a:rPr lang="ru-RU" sz="1700" dirty="0" err="1"/>
              <a:t>революції</a:t>
            </a:r>
            <a:r>
              <a:rPr lang="ru-RU" sz="1700" dirty="0"/>
              <a:t> 1917-1921 </a:t>
            </a:r>
            <a:r>
              <a:rPr lang="ru-RU" sz="1700" dirty="0" err="1"/>
              <a:t>рр</a:t>
            </a:r>
            <a:r>
              <a:rPr lang="ru-RU" sz="1700" dirty="0"/>
              <a:t>.» – </a:t>
            </a:r>
            <a:r>
              <a:rPr lang="ru-RU" sz="1700" dirty="0" err="1"/>
              <a:t>Рівне</a:t>
            </a:r>
            <a:r>
              <a:rPr lang="ru-RU" sz="1700" dirty="0"/>
              <a:t>: ПП </a:t>
            </a:r>
            <a:r>
              <a:rPr lang="ru-RU" sz="1700" dirty="0" err="1"/>
              <a:t>Дятлик</a:t>
            </a:r>
            <a:r>
              <a:rPr lang="ru-RU" sz="1700" dirty="0"/>
              <a:t> М., 2017. – 172 с. </a:t>
            </a:r>
            <a:r>
              <a:rPr lang="ru-RU" sz="1700" dirty="0" err="1"/>
              <a:t>іл</a:t>
            </a:r>
            <a:r>
              <a:rPr lang="ru-RU" sz="1700" dirty="0"/>
              <a:t>., </a:t>
            </a:r>
            <a:r>
              <a:rPr lang="ru-RU" sz="1700" dirty="0" err="1"/>
              <a:t>табл</a:t>
            </a:r>
            <a:endParaRPr lang="ru-RU" sz="1700" dirty="0"/>
          </a:p>
          <a:p>
            <a:r>
              <a:rPr lang="ru-RU" sz="1700" dirty="0"/>
              <a:t>5. </a:t>
            </a:r>
            <a:r>
              <a:rPr lang="ru-RU" sz="1700" dirty="0" err="1"/>
              <a:t>Остапук</a:t>
            </a:r>
            <a:r>
              <a:rPr lang="ru-RU" sz="1700" dirty="0"/>
              <a:t> В. П. Перша школа в </a:t>
            </a:r>
            <a:r>
              <a:rPr lang="ru-RU" sz="1700" dirty="0" err="1"/>
              <a:t>Здолбунові</a:t>
            </a:r>
            <a:r>
              <a:rPr lang="ru-RU" sz="1700" dirty="0"/>
              <a:t> : </a:t>
            </a:r>
            <a:r>
              <a:rPr lang="ru-RU" sz="1700" dirty="0" err="1"/>
              <a:t>історико-краєзнавчий</a:t>
            </a:r>
            <a:r>
              <a:rPr lang="ru-RU" sz="1700" dirty="0"/>
              <a:t> мемуарно-</a:t>
            </a:r>
            <a:r>
              <a:rPr lang="ru-RU" sz="1700" dirty="0" err="1"/>
              <a:t>бібліографічний</a:t>
            </a:r>
            <a:r>
              <a:rPr lang="ru-RU" sz="1700" dirty="0"/>
              <a:t> </a:t>
            </a:r>
            <a:r>
              <a:rPr lang="ru-RU" sz="1700" dirty="0" err="1"/>
              <a:t>нарис</a:t>
            </a:r>
            <a:r>
              <a:rPr lang="ru-RU" sz="1700" dirty="0"/>
              <a:t> : 75-й </a:t>
            </a:r>
            <a:r>
              <a:rPr lang="ru-RU" sz="1700" dirty="0" err="1"/>
              <a:t>річниці</a:t>
            </a:r>
            <a:r>
              <a:rPr lang="ru-RU" sz="1700" dirty="0"/>
              <a:t> </a:t>
            </a:r>
            <a:r>
              <a:rPr lang="ru-RU" sz="1700" dirty="0" err="1"/>
              <a:t>заснування</a:t>
            </a:r>
            <a:r>
              <a:rPr lang="ru-RU" sz="1700" dirty="0"/>
              <a:t> ЗОШ №1 м. Здолбунова </a:t>
            </a:r>
            <a:r>
              <a:rPr lang="ru-RU" sz="1700" dirty="0" err="1"/>
              <a:t>присвячується</a:t>
            </a:r>
            <a:r>
              <a:rPr lang="ru-RU" sz="1700" dirty="0"/>
              <a:t> / </a:t>
            </a:r>
            <a:r>
              <a:rPr lang="ru-RU" sz="1700" dirty="0" err="1"/>
              <a:t>Остапук</a:t>
            </a:r>
            <a:r>
              <a:rPr lang="ru-RU" sz="1700" dirty="0"/>
              <a:t> В. П. – </a:t>
            </a:r>
            <a:r>
              <a:rPr lang="ru-RU" sz="1700" dirty="0" err="1"/>
              <a:t>Рівне</a:t>
            </a:r>
            <a:r>
              <a:rPr lang="ru-RU" sz="1700" dirty="0"/>
              <a:t> : </a:t>
            </a:r>
            <a:r>
              <a:rPr lang="ru-RU" sz="1700" dirty="0" err="1"/>
              <a:t>Овід</a:t>
            </a:r>
            <a:r>
              <a:rPr lang="ru-RU" sz="1700" dirty="0"/>
              <a:t>, 2013. – 400 с. </a:t>
            </a:r>
          </a:p>
          <a:p>
            <a:r>
              <a:rPr lang="ru-RU" sz="1700" dirty="0"/>
              <a:t>6. Тищенко </a:t>
            </a:r>
            <a:r>
              <a:rPr lang="ru-RU" sz="1700" dirty="0" err="1"/>
              <a:t>О.О.Здолбунів</a:t>
            </a:r>
            <a:r>
              <a:rPr lang="ru-RU" sz="1700" dirty="0"/>
              <a:t> на </a:t>
            </a:r>
            <a:r>
              <a:rPr lang="ru-RU" sz="1700" dirty="0" err="1"/>
              <a:t>Волині</a:t>
            </a:r>
            <a:r>
              <a:rPr lang="ru-RU" sz="1700" dirty="0"/>
              <a:t> : </a:t>
            </a:r>
            <a:r>
              <a:rPr lang="ru-RU" sz="1700" dirty="0" err="1"/>
              <a:t>історичний</a:t>
            </a:r>
            <a:r>
              <a:rPr lang="ru-RU" sz="1700" dirty="0"/>
              <a:t> </a:t>
            </a:r>
            <a:r>
              <a:rPr lang="ru-RU" sz="1700" dirty="0" err="1"/>
              <a:t>вернісаж</a:t>
            </a:r>
            <a:r>
              <a:rPr lang="ru-RU" sz="1700" dirty="0"/>
              <a:t> / Олег Тищенко, </a:t>
            </a:r>
            <a:r>
              <a:rPr lang="ru-RU" sz="1700" dirty="0" err="1"/>
              <a:t>Юрій</a:t>
            </a:r>
            <a:r>
              <a:rPr lang="ru-RU" sz="1700" dirty="0"/>
              <a:t> </a:t>
            </a:r>
            <a:r>
              <a:rPr lang="ru-RU" sz="1700" dirty="0" err="1"/>
              <a:t>Кірєєв</a:t>
            </a:r>
            <a:r>
              <a:rPr lang="ru-RU" sz="1700" dirty="0"/>
              <a:t>. – </a:t>
            </a:r>
            <a:r>
              <a:rPr lang="ru-RU" sz="1700" dirty="0" err="1"/>
              <a:t>Рівне</a:t>
            </a:r>
            <a:r>
              <a:rPr lang="ru-RU" sz="1700" dirty="0"/>
              <a:t> : О. </a:t>
            </a:r>
            <a:r>
              <a:rPr lang="ru-RU" sz="1700" dirty="0" err="1"/>
              <a:t>Зень</a:t>
            </a:r>
            <a:r>
              <a:rPr lang="ru-RU" sz="1700" dirty="0"/>
              <a:t>, 2007.</a:t>
            </a:r>
            <a:endParaRPr lang="en-US" sz="1700" dirty="0"/>
          </a:p>
          <a:p>
            <a:r>
              <a:rPr lang="en-US" sz="1700" dirty="0">
                <a:solidFill>
                  <a:srgbClr val="40404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7. https://zdgromada.gov.ua/tur-code/</a:t>
            </a:r>
            <a:endParaRPr lang="en-US" sz="1700" dirty="0">
              <a:solidFill>
                <a:srgbClr val="404040"/>
              </a:solidFill>
            </a:endParaRPr>
          </a:p>
          <a:p>
            <a:r>
              <a:rPr lang="en-US" sz="1700" dirty="0">
                <a:solidFill>
                  <a:srgbClr val="404040"/>
                </a:solidFill>
              </a:rPr>
              <a:t>8. </a:t>
            </a:r>
            <a:r>
              <a:rPr lang="en-US" sz="1700" dirty="0">
                <a:solidFill>
                  <a:srgbClr val="4040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https://zdolbunivcity.net/retro-foto-zdolbunova/</a:t>
            </a:r>
            <a:endParaRPr lang="ru-RU" sz="17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D55C2-A2D9-45B9-826D-1507469F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sz="2700" b="1" dirty="0"/>
              <a:t>Мета дослідження:</a:t>
            </a:r>
            <a:r>
              <a:rPr lang="uk-UA" sz="2700" dirty="0"/>
              <a:t> дослідити особливі архітектурні об’єкти  міста Здолбунів Рівненської області, що мають історичну цінність для  громади. Дослідити їх сучасних стан  та  з’ясувати  можливість  використання їх історій для формування «туристичного обличчя міста».</a:t>
            </a:r>
            <a:endParaRPr lang="ru-RU" sz="27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17C0C-4223-4DCF-9D6A-9BE8A52E08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реалізації</a:t>
            </a:r>
            <a:r>
              <a:rPr lang="ru-RU" dirty="0"/>
              <a:t> мети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поставлені</a:t>
            </a:r>
            <a:r>
              <a:rPr lang="ru-RU" dirty="0"/>
              <a:t>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b="1" dirty="0" err="1"/>
              <a:t>завдання</a:t>
            </a:r>
            <a:r>
              <a:rPr lang="ru-RU" dirty="0"/>
              <a:t>:</a:t>
            </a:r>
          </a:p>
          <a:p>
            <a:r>
              <a:rPr lang="ru-RU" dirty="0"/>
              <a:t>1).</a:t>
            </a:r>
            <a:r>
              <a:rPr lang="ru-RU" dirty="0" err="1"/>
              <a:t>Ознайомитись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та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Здолбунів</a:t>
            </a:r>
            <a:r>
              <a:rPr lang="ru-RU" dirty="0"/>
              <a:t> </a:t>
            </a:r>
            <a:r>
              <a:rPr lang="ru-RU" dirty="0" err="1"/>
              <a:t>Рівненської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.</a:t>
            </a:r>
          </a:p>
          <a:p>
            <a:r>
              <a:rPr lang="ru-RU" dirty="0"/>
              <a:t>2).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унікальні</a:t>
            </a:r>
            <a:r>
              <a:rPr lang="ru-RU" dirty="0"/>
              <a:t>  </a:t>
            </a:r>
            <a:r>
              <a:rPr lang="ru-RU" dirty="0" err="1"/>
              <a:t>історико</a:t>
            </a:r>
            <a:r>
              <a:rPr lang="ru-RU" dirty="0"/>
              <a:t> - </a:t>
            </a:r>
            <a:r>
              <a:rPr lang="ru-RU" dirty="0" err="1"/>
              <a:t>архітектурні</a:t>
            </a:r>
            <a:r>
              <a:rPr lang="ru-RU" dirty="0"/>
              <a:t>  </a:t>
            </a:r>
            <a:r>
              <a:rPr lang="ru-RU" dirty="0" err="1"/>
              <a:t>пам’ятки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вплинули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та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історичну</a:t>
            </a:r>
            <a:r>
              <a:rPr lang="ru-RU" dirty="0"/>
              <a:t> </a:t>
            </a:r>
            <a:r>
              <a:rPr lang="ru-RU" dirty="0" err="1"/>
              <a:t>цінність</a:t>
            </a:r>
            <a:r>
              <a:rPr lang="ru-RU" dirty="0"/>
              <a:t> для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. </a:t>
            </a:r>
          </a:p>
          <a:p>
            <a:r>
              <a:rPr lang="ru-RU" dirty="0"/>
              <a:t>3).</a:t>
            </a:r>
            <a:r>
              <a:rPr lang="ru-RU" dirty="0" err="1"/>
              <a:t>Дослідити</a:t>
            </a:r>
            <a:r>
              <a:rPr lang="ru-RU" dirty="0"/>
              <a:t>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та </a:t>
            </a:r>
            <a:r>
              <a:rPr lang="ru-RU" dirty="0" err="1"/>
              <a:t>події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з ними </a:t>
            </a:r>
            <a:r>
              <a:rPr lang="ru-RU" dirty="0" err="1"/>
              <a:t>пов’язані</a:t>
            </a:r>
            <a:r>
              <a:rPr lang="ru-RU" dirty="0"/>
              <a:t> і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визначний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та </a:t>
            </a:r>
            <a:r>
              <a:rPr lang="ru-RU" dirty="0" err="1"/>
              <a:t>регіону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702015-9E30-4102-9F04-B1F8CF578E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/>
          </a:p>
          <a:p>
            <a:r>
              <a:rPr lang="ru-RU" b="1" dirty="0" err="1"/>
              <a:t>Об’єктом</a:t>
            </a:r>
            <a:r>
              <a:rPr lang="ru-RU" dirty="0"/>
              <a:t>  </a:t>
            </a:r>
            <a:r>
              <a:rPr lang="ru-RU" dirty="0" err="1"/>
              <a:t>дослідження</a:t>
            </a:r>
            <a:r>
              <a:rPr lang="ru-RU" dirty="0"/>
              <a:t> є </a:t>
            </a:r>
            <a:r>
              <a:rPr lang="ru-RU" dirty="0" err="1"/>
              <a:t>історико</a:t>
            </a:r>
            <a:r>
              <a:rPr lang="ru-RU" dirty="0"/>
              <a:t>- </a:t>
            </a:r>
            <a:r>
              <a:rPr lang="ru-RU" dirty="0" err="1"/>
              <a:t>архітектурні</a:t>
            </a:r>
            <a:r>
              <a:rPr lang="ru-RU" dirty="0"/>
              <a:t>  </a:t>
            </a:r>
            <a:r>
              <a:rPr lang="ru-RU" dirty="0" err="1"/>
              <a:t>пам’ятки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Здолбунів</a:t>
            </a:r>
            <a:r>
              <a:rPr lang="ru-RU" dirty="0"/>
              <a:t>. </a:t>
            </a:r>
          </a:p>
          <a:p>
            <a:endParaRPr lang="ru-RU" b="1" dirty="0"/>
          </a:p>
          <a:p>
            <a:pPr marL="0" indent="0">
              <a:buNone/>
            </a:pPr>
            <a:r>
              <a:rPr lang="ru-RU" b="1" dirty="0"/>
              <a:t>Предметом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є </a:t>
            </a: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досліджуваних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 та  </a:t>
            </a:r>
            <a:r>
              <a:rPr lang="ru-RU" dirty="0" err="1"/>
              <a:t>події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пов’язані</a:t>
            </a:r>
            <a:r>
              <a:rPr lang="ru-RU" dirty="0"/>
              <a:t> з ними,  </a:t>
            </a:r>
            <a:r>
              <a:rPr lang="ru-RU" dirty="0" err="1"/>
              <a:t>сучасний</a:t>
            </a:r>
            <a:r>
              <a:rPr lang="ru-RU" dirty="0"/>
              <a:t> стан </a:t>
            </a:r>
            <a:r>
              <a:rPr lang="ru-RU" dirty="0" err="1"/>
              <a:t>пам'яток</a:t>
            </a:r>
            <a:r>
              <a:rPr lang="ru-RU" dirty="0"/>
              <a:t> та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і </a:t>
            </a:r>
            <a:r>
              <a:rPr lang="ru-RU" dirty="0" err="1"/>
              <a:t>використання</a:t>
            </a:r>
            <a:r>
              <a:rPr lang="ru-RU" dirty="0"/>
              <a:t> для  </a:t>
            </a:r>
            <a:r>
              <a:rPr lang="ru-RU" dirty="0" err="1"/>
              <a:t>збереження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035384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929741-EE5F-4338-A33F-55F31E0ABA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6139" y="1980763"/>
            <a:ext cx="4228731" cy="33118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96CB3D3-EDE1-45BC-88AD-4FBF6FB225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7129" y="1980762"/>
            <a:ext cx="4228732" cy="3311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6ABD0-69E2-4C7D-B684-381AB07180E4}"/>
              </a:ext>
            </a:extLst>
          </p:cNvPr>
          <p:cNvSpPr txBox="1"/>
          <p:nvPr/>
        </p:nvSpPr>
        <p:spPr>
          <a:xfrm>
            <a:off x="2089212" y="5511453"/>
            <a:ext cx="88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Сучасний та минулий вигляд міста</a:t>
            </a:r>
            <a:endParaRPr lang="ru-RU" sz="4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F9B568-77AC-4EAD-8EDA-DB38CF9A35EC}"/>
              </a:ext>
            </a:extLst>
          </p:cNvPr>
          <p:cNvSpPr/>
          <p:nvPr/>
        </p:nvSpPr>
        <p:spPr>
          <a:xfrm>
            <a:off x="568977" y="561622"/>
            <a:ext cx="10782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Моя </a:t>
            </a:r>
            <a:r>
              <a:rPr lang="ru-RU" sz="2400" dirty="0" err="1"/>
              <a:t>рідна</a:t>
            </a:r>
            <a:r>
              <a:rPr lang="ru-RU" sz="2400" dirty="0"/>
              <a:t> </a:t>
            </a:r>
            <a:r>
              <a:rPr lang="ru-RU" sz="2400" dirty="0" err="1"/>
              <a:t>Здолбунівщина</a:t>
            </a:r>
            <a:r>
              <a:rPr lang="ru-RU" sz="2400" dirty="0"/>
              <a:t> – </a:t>
            </a:r>
            <a:r>
              <a:rPr lang="ru-RU" sz="2400" dirty="0" err="1"/>
              <a:t>унікальний</a:t>
            </a:r>
            <a:r>
              <a:rPr lang="ru-RU" sz="2400" dirty="0"/>
              <a:t> край, на </a:t>
            </a:r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поєднується</a:t>
            </a:r>
            <a:r>
              <a:rPr lang="ru-RU" sz="2400" dirty="0"/>
              <a:t> </a:t>
            </a:r>
            <a:r>
              <a:rPr lang="ru-RU" sz="2400" dirty="0" err="1"/>
              <a:t>чарівна</a:t>
            </a:r>
            <a:r>
              <a:rPr lang="ru-RU" sz="2400" dirty="0"/>
              <a:t> </a:t>
            </a:r>
            <a:r>
              <a:rPr lang="ru-RU" sz="2400" dirty="0" err="1"/>
              <a:t>волинська</a:t>
            </a:r>
            <a:r>
              <a:rPr lang="ru-RU" sz="2400" dirty="0"/>
              <a:t> природа, культурна </a:t>
            </a:r>
            <a:r>
              <a:rPr lang="ru-RU" sz="2400" dirty="0" err="1"/>
              <a:t>самобутність</a:t>
            </a:r>
            <a:r>
              <a:rPr lang="ru-RU" sz="2400" dirty="0"/>
              <a:t> та </a:t>
            </a:r>
            <a:r>
              <a:rPr lang="ru-RU" sz="2400" dirty="0" err="1"/>
              <a:t>героїчна</a:t>
            </a:r>
            <a:r>
              <a:rPr lang="ru-RU" sz="2400" dirty="0"/>
              <a:t> </a:t>
            </a:r>
            <a:r>
              <a:rPr lang="ru-RU" sz="2400" dirty="0" err="1"/>
              <a:t>історія</a:t>
            </a:r>
            <a:r>
              <a:rPr lang="ru-RU" sz="2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28000203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AD0D429D-FF7A-4895-86FB-6B83AD8D02DC}"/>
              </a:ext>
            </a:extLst>
          </p:cNvPr>
          <p:cNvSpPr/>
          <p:nvPr/>
        </p:nvSpPr>
        <p:spPr>
          <a:xfrm>
            <a:off x="5200293" y="875274"/>
            <a:ext cx="6080417" cy="1776392"/>
          </a:xfrm>
          <a:prstGeom prst="ellipse">
            <a:avLst/>
          </a:pr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5500633-1F3E-4EBC-B61A-752D6FF2A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8246" y="2994436"/>
            <a:ext cx="4250370" cy="2468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99B96C0-090C-425D-85FC-7731ADACB6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84295" y="3272687"/>
            <a:ext cx="4454865" cy="2586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84DA10-3F82-4737-96B9-47EA6BBA2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00" y="640237"/>
            <a:ext cx="3384519" cy="1965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CE6C83-9EC1-4325-8738-4E0F83313F74}"/>
              </a:ext>
            </a:extLst>
          </p:cNvPr>
          <p:cNvSpPr txBox="1"/>
          <p:nvPr/>
        </p:nvSpPr>
        <p:spPr>
          <a:xfrm>
            <a:off x="5693641" y="1409527"/>
            <a:ext cx="573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 Залізниця Київ-Брест Литовський  - один з основних факторів розбудови міста Здолбунів.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322482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E68832-631D-48B8-BEF0-09DC1614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393" y="4054427"/>
            <a:ext cx="3471168" cy="22018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283E0-445A-439D-8F97-0C0FC2FA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9" y="4054428"/>
            <a:ext cx="3479642" cy="2201879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BCBA6AD-1F4F-444A-8B66-2BDB1C1ECB2E}"/>
              </a:ext>
            </a:extLst>
          </p:cNvPr>
          <p:cNvCxnSpPr/>
          <p:nvPr/>
        </p:nvCxnSpPr>
        <p:spPr>
          <a:xfrm>
            <a:off x="1024128" y="1737360"/>
            <a:ext cx="107807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FD68DB5-C53C-447A-BF14-43D0C9CBD8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211255" y="270876"/>
            <a:ext cx="3715306" cy="2476870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CD75F777-2626-412C-AFDC-A1D5BDB98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73912" y="408372"/>
            <a:ext cx="3471169" cy="2201879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742E95B-1EC9-4CBD-A8C9-2B11DB371B9F}"/>
              </a:ext>
            </a:extLst>
          </p:cNvPr>
          <p:cNvSpPr/>
          <p:nvPr/>
        </p:nvSpPr>
        <p:spPr>
          <a:xfrm>
            <a:off x="3021239" y="1746832"/>
            <a:ext cx="6157996" cy="3012213"/>
          </a:xfrm>
          <a:custGeom>
            <a:avLst/>
            <a:gdLst>
              <a:gd name="connsiteX0" fmla="*/ 534067 w 6526168"/>
              <a:gd name="connsiteY0" fmla="*/ 3364776 h 3950515"/>
              <a:gd name="connsiteX1" fmla="*/ 12859 w 6526168"/>
              <a:gd name="connsiteY1" fmla="*/ 2541816 h 3950515"/>
              <a:gd name="connsiteX2" fmla="*/ 982123 w 6526168"/>
              <a:gd name="connsiteY2" fmla="*/ 1974888 h 3950515"/>
              <a:gd name="connsiteX3" fmla="*/ 250603 w 6526168"/>
              <a:gd name="connsiteY3" fmla="*/ 996480 h 3950515"/>
              <a:gd name="connsiteX4" fmla="*/ 1439323 w 6526168"/>
              <a:gd name="connsiteY4" fmla="*/ 676440 h 3950515"/>
              <a:gd name="connsiteX5" fmla="*/ 1759363 w 6526168"/>
              <a:gd name="connsiteY5" fmla="*/ 18072 h 3950515"/>
              <a:gd name="connsiteX6" fmla="*/ 3185827 w 6526168"/>
              <a:gd name="connsiteY6" fmla="*/ 173520 h 3950515"/>
              <a:gd name="connsiteX7" fmla="*/ 4392835 w 6526168"/>
              <a:gd name="connsiteY7" fmla="*/ 45504 h 3950515"/>
              <a:gd name="connsiteX8" fmla="*/ 5151787 w 6526168"/>
              <a:gd name="connsiteY8" fmla="*/ 493560 h 3950515"/>
              <a:gd name="connsiteX9" fmla="*/ 6121051 w 6526168"/>
              <a:gd name="connsiteY9" fmla="*/ 1060488 h 3950515"/>
              <a:gd name="connsiteX10" fmla="*/ 5508403 w 6526168"/>
              <a:gd name="connsiteY10" fmla="*/ 1782864 h 3950515"/>
              <a:gd name="connsiteX11" fmla="*/ 6523387 w 6526168"/>
              <a:gd name="connsiteY11" fmla="*/ 2523528 h 3950515"/>
              <a:gd name="connsiteX12" fmla="*/ 5133499 w 6526168"/>
              <a:gd name="connsiteY12" fmla="*/ 3300768 h 3950515"/>
              <a:gd name="connsiteX13" fmla="*/ 4264819 w 6526168"/>
              <a:gd name="connsiteY13" fmla="*/ 3949992 h 3950515"/>
              <a:gd name="connsiteX14" fmla="*/ 3231547 w 6526168"/>
              <a:gd name="connsiteY14" fmla="*/ 3419640 h 3950515"/>
              <a:gd name="connsiteX15" fmla="*/ 2024539 w 6526168"/>
              <a:gd name="connsiteY15" fmla="*/ 3940848 h 3950515"/>
              <a:gd name="connsiteX16" fmla="*/ 534067 w 6526168"/>
              <a:gd name="connsiteY16" fmla="*/ 3364776 h 39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26168" h="3950515">
                <a:moveTo>
                  <a:pt x="534067" y="3364776"/>
                </a:moveTo>
                <a:cubicBezTo>
                  <a:pt x="198787" y="3131604"/>
                  <a:pt x="-61817" y="2773464"/>
                  <a:pt x="12859" y="2541816"/>
                </a:cubicBezTo>
                <a:cubicBezTo>
                  <a:pt x="87535" y="2310168"/>
                  <a:pt x="942499" y="2232444"/>
                  <a:pt x="982123" y="1974888"/>
                </a:cubicBezTo>
                <a:cubicBezTo>
                  <a:pt x="1021747" y="1717332"/>
                  <a:pt x="174403" y="1212888"/>
                  <a:pt x="250603" y="996480"/>
                </a:cubicBezTo>
                <a:cubicBezTo>
                  <a:pt x="326803" y="780072"/>
                  <a:pt x="1187863" y="839508"/>
                  <a:pt x="1439323" y="676440"/>
                </a:cubicBezTo>
                <a:cubicBezTo>
                  <a:pt x="1690783" y="513372"/>
                  <a:pt x="1468279" y="101892"/>
                  <a:pt x="1759363" y="18072"/>
                </a:cubicBezTo>
                <a:cubicBezTo>
                  <a:pt x="2050447" y="-65748"/>
                  <a:pt x="2746915" y="168948"/>
                  <a:pt x="3185827" y="173520"/>
                </a:cubicBezTo>
                <a:cubicBezTo>
                  <a:pt x="3624739" y="178092"/>
                  <a:pt x="4065175" y="-7836"/>
                  <a:pt x="4392835" y="45504"/>
                </a:cubicBezTo>
                <a:cubicBezTo>
                  <a:pt x="4720495" y="98844"/>
                  <a:pt x="5151787" y="493560"/>
                  <a:pt x="5151787" y="493560"/>
                </a:cubicBezTo>
                <a:cubicBezTo>
                  <a:pt x="5439823" y="662724"/>
                  <a:pt x="6061615" y="845604"/>
                  <a:pt x="6121051" y="1060488"/>
                </a:cubicBezTo>
                <a:cubicBezTo>
                  <a:pt x="6180487" y="1275372"/>
                  <a:pt x="5441347" y="1539024"/>
                  <a:pt x="5508403" y="1782864"/>
                </a:cubicBezTo>
                <a:cubicBezTo>
                  <a:pt x="5575459" y="2026704"/>
                  <a:pt x="6585871" y="2270544"/>
                  <a:pt x="6523387" y="2523528"/>
                </a:cubicBezTo>
                <a:cubicBezTo>
                  <a:pt x="6460903" y="2776512"/>
                  <a:pt x="5509927" y="3063024"/>
                  <a:pt x="5133499" y="3300768"/>
                </a:cubicBezTo>
                <a:cubicBezTo>
                  <a:pt x="4757071" y="3538512"/>
                  <a:pt x="4581811" y="3930180"/>
                  <a:pt x="4264819" y="3949992"/>
                </a:cubicBezTo>
                <a:cubicBezTo>
                  <a:pt x="3947827" y="3969804"/>
                  <a:pt x="3604927" y="3421164"/>
                  <a:pt x="3231547" y="3419640"/>
                </a:cubicBezTo>
                <a:cubicBezTo>
                  <a:pt x="2858167" y="3418116"/>
                  <a:pt x="2472595" y="3956088"/>
                  <a:pt x="2024539" y="3940848"/>
                </a:cubicBezTo>
                <a:cubicBezTo>
                  <a:pt x="1576483" y="3925608"/>
                  <a:pt x="869347" y="3597948"/>
                  <a:pt x="534067" y="3364776"/>
                </a:cubicBezTo>
                <a:close/>
              </a:path>
            </a:pathLst>
          </a:cu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4ED697-4058-4D56-82AB-D02B5EAF068A}"/>
              </a:ext>
            </a:extLst>
          </p:cNvPr>
          <p:cNvSpPr/>
          <p:nvPr/>
        </p:nvSpPr>
        <p:spPr>
          <a:xfrm>
            <a:off x="3648721" y="2737732"/>
            <a:ext cx="48827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Bookman Old Style" panose="02050604050505020204" pitchFamily="18" charset="0"/>
              </a:rPr>
              <a:t>Будівлі</a:t>
            </a:r>
            <a:r>
              <a:rPr lang="ru-RU" sz="2000" dirty="0">
                <a:latin typeface="Bookman Old Style" panose="02050604050505020204" pitchFamily="18" charset="0"/>
              </a:rPr>
              <a:t>, </a:t>
            </a:r>
            <a:r>
              <a:rPr lang="ru-RU" sz="2000" dirty="0" err="1">
                <a:latin typeface="Bookman Old Style" panose="02050604050505020204" pitchFamily="18" charset="0"/>
              </a:rPr>
              <a:t>які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були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споруджені</a:t>
            </a:r>
            <a:r>
              <a:rPr lang="ru-RU" sz="2000" dirty="0">
                <a:latin typeface="Bookman Old Style" panose="02050604050505020204" pitchFamily="18" charset="0"/>
              </a:rPr>
              <a:t> на початку ХІХ </a:t>
            </a:r>
            <a:r>
              <a:rPr lang="ru-RU" sz="2000" dirty="0" err="1">
                <a:latin typeface="Bookman Old Style" panose="02050604050505020204" pitchFamily="18" charset="0"/>
              </a:rPr>
              <a:t>століття</a:t>
            </a:r>
            <a:r>
              <a:rPr lang="ru-RU" sz="2000" dirty="0">
                <a:latin typeface="Bookman Old Style" panose="02050604050505020204" pitchFamily="18" charset="0"/>
              </a:rPr>
              <a:t>  для потреб </a:t>
            </a:r>
            <a:r>
              <a:rPr lang="ru-RU" sz="2000" dirty="0" err="1">
                <a:latin typeface="Bookman Old Style" panose="02050604050505020204" pitchFamily="18" charset="0"/>
              </a:rPr>
              <a:t>залізничників</a:t>
            </a:r>
            <a:r>
              <a:rPr lang="ru-RU" sz="2000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07611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E85FFE-1765-4941-8836-AC59E9E0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191" y="1442620"/>
            <a:ext cx="7499455" cy="484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102873B-B02E-4852-869F-7444D2943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17471" y="568172"/>
            <a:ext cx="5268897" cy="559292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Вокзал </a:t>
            </a:r>
            <a:r>
              <a:rPr lang="ru-RU" sz="2400" dirty="0" err="1">
                <a:solidFill>
                  <a:schemeClr val="tx1"/>
                </a:solidFill>
              </a:rPr>
              <a:t>станції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Здолбунів</a:t>
            </a:r>
            <a:r>
              <a:rPr lang="ru-RU" sz="2400" dirty="0">
                <a:solidFill>
                  <a:schemeClr val="tx1"/>
                </a:solidFill>
              </a:rPr>
              <a:t> у </a:t>
            </a:r>
            <a:r>
              <a:rPr lang="ru-RU" sz="2400" dirty="0" err="1">
                <a:solidFill>
                  <a:schemeClr val="tx1"/>
                </a:solidFill>
              </a:rPr>
              <a:t>минулому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98C21-451C-4471-A54D-59FD827A3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6" y="989860"/>
            <a:ext cx="3239275" cy="2037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E6F404-27D5-4625-AB43-98ECA9285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6" y="3668605"/>
            <a:ext cx="3239275" cy="2199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9201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1BD26-27C0-4D92-993E-BCC3E965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Вокзал дивом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зберігся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до наших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днів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.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Його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стіни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витримали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і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війни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і 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революції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.  А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меморіальні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дошки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на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його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фасаді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вказують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що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він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був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свідком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багатьох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доленосних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подій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не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лише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для Здолбунова, а й для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всієї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України</a:t>
            </a:r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</a:rPr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294A247-156E-4043-8628-3C4CCF2F5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120" y="1821336"/>
            <a:ext cx="8966719" cy="446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76827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9C6A5-1651-46E8-9F25-B57846FD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Вокзал  і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сьогодні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відіграє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ключову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роль у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повсякденному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житті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місцевих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жителів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, будучи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місцем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зустрічей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прощань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, і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нових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починань</a:t>
            </a:r>
            <a:r>
              <a:rPr lang="ru-RU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EEF4D9-293A-4569-85A9-9D8FCEDB96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0992" y="1979788"/>
            <a:ext cx="5715488" cy="375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9DDFEDA2-33E7-454E-BF81-1D10DFEC5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7487" y="1979788"/>
            <a:ext cx="4937125" cy="375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8280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8A5703A3-6AFF-4086-AD08-86654335B02D}"/>
              </a:ext>
            </a:extLst>
          </p:cNvPr>
          <p:cNvSpPr/>
          <p:nvPr/>
        </p:nvSpPr>
        <p:spPr>
          <a:xfrm>
            <a:off x="1358283" y="4610913"/>
            <a:ext cx="9605639" cy="1568176"/>
          </a:xfrm>
          <a:custGeom>
            <a:avLst/>
            <a:gdLst>
              <a:gd name="connsiteX0" fmla="*/ 0 w 9605639"/>
              <a:gd name="connsiteY0" fmla="*/ 1017530 h 1568176"/>
              <a:gd name="connsiteX1" fmla="*/ 532661 w 9605639"/>
              <a:gd name="connsiteY1" fmla="*/ 484870 h 1568176"/>
              <a:gd name="connsiteX2" fmla="*/ 1704513 w 9605639"/>
              <a:gd name="connsiteY2" fmla="*/ 1496924 h 1568176"/>
              <a:gd name="connsiteX3" fmla="*/ 2725445 w 9605639"/>
              <a:gd name="connsiteY3" fmla="*/ 289561 h 1568176"/>
              <a:gd name="connsiteX4" fmla="*/ 3213717 w 9605639"/>
              <a:gd name="connsiteY4" fmla="*/ 94252 h 1568176"/>
              <a:gd name="connsiteX5" fmla="*/ 3870665 w 9605639"/>
              <a:gd name="connsiteY5" fmla="*/ 1541312 h 1568176"/>
              <a:gd name="connsiteX6" fmla="*/ 4492101 w 9605639"/>
              <a:gd name="connsiteY6" fmla="*/ 1044163 h 1568176"/>
              <a:gd name="connsiteX7" fmla="*/ 5157927 w 9605639"/>
              <a:gd name="connsiteY7" fmla="*/ 1150695 h 1568176"/>
              <a:gd name="connsiteX8" fmla="*/ 5717220 w 9605639"/>
              <a:gd name="connsiteY8" fmla="*/ 422726 h 1568176"/>
              <a:gd name="connsiteX9" fmla="*/ 6143348 w 9605639"/>
              <a:gd name="connsiteY9" fmla="*/ 280683 h 1568176"/>
              <a:gd name="connsiteX10" fmla="*/ 6640498 w 9605639"/>
              <a:gd name="connsiteY10" fmla="*/ 1088551 h 1568176"/>
              <a:gd name="connsiteX11" fmla="*/ 7226424 w 9605639"/>
              <a:gd name="connsiteY11" fmla="*/ 1363759 h 1568176"/>
              <a:gd name="connsiteX12" fmla="*/ 7519387 w 9605639"/>
              <a:gd name="connsiteY12" fmla="*/ 333949 h 1568176"/>
              <a:gd name="connsiteX13" fmla="*/ 8034292 w 9605639"/>
              <a:gd name="connsiteY13" fmla="*/ 94252 h 1568176"/>
              <a:gd name="connsiteX14" fmla="*/ 8691239 w 9605639"/>
              <a:gd name="connsiteY14" fmla="*/ 715689 h 1568176"/>
              <a:gd name="connsiteX15" fmla="*/ 8868793 w 9605639"/>
              <a:gd name="connsiteY15" fmla="*/ 1292737 h 1568176"/>
              <a:gd name="connsiteX16" fmla="*/ 9605639 w 9605639"/>
              <a:gd name="connsiteY16" fmla="*/ 1070796 h 156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605639" h="1568176">
                <a:moveTo>
                  <a:pt x="0" y="1017530"/>
                </a:moveTo>
                <a:cubicBezTo>
                  <a:pt x="124288" y="711250"/>
                  <a:pt x="248576" y="404971"/>
                  <a:pt x="532661" y="484870"/>
                </a:cubicBezTo>
                <a:cubicBezTo>
                  <a:pt x="816747" y="564769"/>
                  <a:pt x="1339049" y="1529475"/>
                  <a:pt x="1704513" y="1496924"/>
                </a:cubicBezTo>
                <a:cubicBezTo>
                  <a:pt x="2069977" y="1464373"/>
                  <a:pt x="2473911" y="523340"/>
                  <a:pt x="2725445" y="289561"/>
                </a:cubicBezTo>
                <a:cubicBezTo>
                  <a:pt x="2976979" y="55782"/>
                  <a:pt x="3022847" y="-114373"/>
                  <a:pt x="3213717" y="94252"/>
                </a:cubicBezTo>
                <a:cubicBezTo>
                  <a:pt x="3404587" y="302877"/>
                  <a:pt x="3657601" y="1382994"/>
                  <a:pt x="3870665" y="1541312"/>
                </a:cubicBezTo>
                <a:cubicBezTo>
                  <a:pt x="4083729" y="1699630"/>
                  <a:pt x="4277557" y="1109266"/>
                  <a:pt x="4492101" y="1044163"/>
                </a:cubicBezTo>
                <a:cubicBezTo>
                  <a:pt x="4706645" y="979060"/>
                  <a:pt x="4953741" y="1254268"/>
                  <a:pt x="5157927" y="1150695"/>
                </a:cubicBezTo>
                <a:cubicBezTo>
                  <a:pt x="5362113" y="1047122"/>
                  <a:pt x="5552983" y="567728"/>
                  <a:pt x="5717220" y="422726"/>
                </a:cubicBezTo>
                <a:cubicBezTo>
                  <a:pt x="5881457" y="277724"/>
                  <a:pt x="5989468" y="169712"/>
                  <a:pt x="6143348" y="280683"/>
                </a:cubicBezTo>
                <a:cubicBezTo>
                  <a:pt x="6297228" y="391654"/>
                  <a:pt x="6459985" y="908038"/>
                  <a:pt x="6640498" y="1088551"/>
                </a:cubicBezTo>
                <a:cubicBezTo>
                  <a:pt x="6821011" y="1269064"/>
                  <a:pt x="7079943" y="1489526"/>
                  <a:pt x="7226424" y="1363759"/>
                </a:cubicBezTo>
                <a:cubicBezTo>
                  <a:pt x="7372905" y="1237992"/>
                  <a:pt x="7384742" y="545533"/>
                  <a:pt x="7519387" y="333949"/>
                </a:cubicBezTo>
                <a:cubicBezTo>
                  <a:pt x="7654032" y="122364"/>
                  <a:pt x="7838983" y="30629"/>
                  <a:pt x="8034292" y="94252"/>
                </a:cubicBezTo>
                <a:cubicBezTo>
                  <a:pt x="8229601" y="157875"/>
                  <a:pt x="8552156" y="515942"/>
                  <a:pt x="8691239" y="715689"/>
                </a:cubicBezTo>
                <a:cubicBezTo>
                  <a:pt x="8830322" y="915436"/>
                  <a:pt x="8716393" y="1233553"/>
                  <a:pt x="8868793" y="1292737"/>
                </a:cubicBezTo>
                <a:cubicBezTo>
                  <a:pt x="9021193" y="1351922"/>
                  <a:pt x="9479872" y="1098908"/>
                  <a:pt x="9605639" y="1070796"/>
                </a:cubicBezTo>
              </a:path>
            </a:pathLst>
          </a:cu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F22785-F3F3-480C-8AE7-F6AC52410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8283" y="4909354"/>
            <a:ext cx="10058400" cy="1180726"/>
          </a:xfrm>
        </p:spPr>
        <p:txBody>
          <a:bodyPr>
            <a:noAutofit/>
          </a:bodyPr>
          <a:lstStyle/>
          <a:p>
            <a:pPr algn="just"/>
            <a:r>
              <a:rPr lang="ru-RU" sz="1800" b="1" cap="none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b="1" cap="none" dirty="0">
                <a:solidFill>
                  <a:schemeClr val="tx1"/>
                </a:solidFill>
              </a:rPr>
              <a:t>Храм   на честь </a:t>
            </a:r>
            <a:r>
              <a:rPr lang="ru-RU" b="1" cap="none" dirty="0" err="1">
                <a:solidFill>
                  <a:schemeClr val="tx1"/>
                </a:solidFill>
              </a:rPr>
              <a:t>святої</a:t>
            </a:r>
            <a:r>
              <a:rPr lang="ru-RU" b="1" cap="none" dirty="0">
                <a:solidFill>
                  <a:schemeClr val="tx1"/>
                </a:solidFill>
              </a:rPr>
              <a:t> </a:t>
            </a:r>
            <a:r>
              <a:rPr lang="ru-RU" b="1" cap="none" dirty="0" err="1">
                <a:solidFill>
                  <a:schemeClr val="tx1"/>
                </a:solidFill>
              </a:rPr>
              <a:t>великомучениці</a:t>
            </a:r>
            <a:r>
              <a:rPr lang="ru-RU" b="1" cap="none" dirty="0">
                <a:solidFill>
                  <a:schemeClr val="tx1"/>
                </a:solidFill>
              </a:rPr>
              <a:t> </a:t>
            </a:r>
            <a:r>
              <a:rPr lang="ru-RU" b="1" cap="none" dirty="0" err="1">
                <a:solidFill>
                  <a:schemeClr val="tx1"/>
                </a:solidFill>
              </a:rPr>
              <a:t>Катерини</a:t>
            </a:r>
            <a:r>
              <a:rPr lang="ru-RU" b="1" cap="none" dirty="0">
                <a:solidFill>
                  <a:schemeClr val="tx1"/>
                </a:solidFill>
              </a:rPr>
              <a:t>, </a:t>
            </a:r>
            <a:r>
              <a:rPr lang="ru-RU" b="1" cap="none" dirty="0" err="1">
                <a:solidFill>
                  <a:schemeClr val="tx1"/>
                </a:solidFill>
              </a:rPr>
              <a:t>споруджений</a:t>
            </a:r>
            <a:r>
              <a:rPr lang="ru-RU" b="1" cap="none" dirty="0">
                <a:solidFill>
                  <a:schemeClr val="tx1"/>
                </a:solidFill>
              </a:rPr>
              <a:t> в </a:t>
            </a:r>
            <a:r>
              <a:rPr lang="ru-RU" b="1" cap="none" dirty="0" err="1">
                <a:solidFill>
                  <a:schemeClr val="tx1"/>
                </a:solidFill>
              </a:rPr>
              <a:t>залізничному</a:t>
            </a:r>
            <a:r>
              <a:rPr lang="ru-RU" b="1" cap="none" dirty="0">
                <a:solidFill>
                  <a:schemeClr val="tx1"/>
                </a:solidFill>
              </a:rPr>
              <a:t> </a:t>
            </a:r>
            <a:r>
              <a:rPr lang="ru-RU" b="1" cap="none" dirty="0" err="1">
                <a:solidFill>
                  <a:schemeClr val="tx1"/>
                </a:solidFill>
              </a:rPr>
              <a:t>районі</a:t>
            </a:r>
            <a:r>
              <a:rPr lang="ru-RU" b="1" cap="none" dirty="0">
                <a:solidFill>
                  <a:schemeClr val="tx1"/>
                </a:solidFill>
              </a:rPr>
              <a:t> Здолбунова.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6FEB46-5287-49BD-9B28-9775F8C0605F}"/>
              </a:ext>
            </a:extLst>
          </p:cNvPr>
          <p:cNvCxnSpPr>
            <a:cxnSpLocks/>
          </p:cNvCxnSpPr>
          <p:nvPr/>
        </p:nvCxnSpPr>
        <p:spPr>
          <a:xfrm>
            <a:off x="532660" y="4341180"/>
            <a:ext cx="10475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6016A7-330E-4C66-8549-959570065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92" y="117231"/>
            <a:ext cx="6905865" cy="40880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220716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287</TotalTime>
  <Words>684</Words>
  <Application>Microsoft Office PowerPoint</Application>
  <PresentationFormat>Широкоэкранный</PresentationFormat>
  <Paragraphs>40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Bahnschrift</vt:lpstr>
      <vt:lpstr>Bookman Old Style</vt:lpstr>
      <vt:lpstr>Calibri</vt:lpstr>
      <vt:lpstr>Calibri Light</vt:lpstr>
      <vt:lpstr>Ретро</vt:lpstr>
      <vt:lpstr>«Історичні пам’ятки мого рідного міста Здолбунова» </vt:lpstr>
      <vt:lpstr> Мета дослідження: дослідити особливі архітектурні об’єкти  міста Здолбунів Рівненської області, що мають історичну цінність для  громади. Дослідити їх сучасних стан  та  з’ясувати  можливість  використання їх історій для формування «туристичного обличчя міста».</vt:lpstr>
      <vt:lpstr>Презентация PowerPoint</vt:lpstr>
      <vt:lpstr>Презентация PowerPoint</vt:lpstr>
      <vt:lpstr>Презентация PowerPoint</vt:lpstr>
      <vt:lpstr>Презентация PowerPoint</vt:lpstr>
      <vt:lpstr>Вокзал дивом зберігся до наших днів. Його стіни витримали і війни і  революції.  А меморіальні дошки на його фасаді вказують, що він був свідком багатьох доленосних подій не лише для Здолбунова, а й для всієї України. </vt:lpstr>
      <vt:lpstr>Вокзал  і сьогодні  відіграє ключову роль у повсякденному житті місцевих жителів, будучи місцем зустрічей, прощань, і нових починань.</vt:lpstr>
      <vt:lpstr>Презентация PowerPoint</vt:lpstr>
      <vt:lpstr>Сучасний вигляд церкви святої великомучениці Катерини.</vt:lpstr>
      <vt:lpstr>Внутрішнє убранство Катеринівської церкви</vt:lpstr>
      <vt:lpstr> Здолбунівське двокласне початкове училище міністерства освіти</vt:lpstr>
      <vt:lpstr>Презентация PowerPoint</vt:lpstr>
      <vt:lpstr>Закінчуючи свій виступ, я хочу підсумувати: сьогодні я познайомила вас з кількома історичними пам’ятками нашого міста.</vt:lpstr>
      <vt:lpstr>Для проведення досліджень я користувалась літературою, яка представлена на слайді та розповідями місцевих жителів та істориків, краєзнавців. Дякую всім за увагу.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</cp:revision>
  <dcterms:created xsi:type="dcterms:W3CDTF">2024-03-28T20:37:44Z</dcterms:created>
  <dcterms:modified xsi:type="dcterms:W3CDTF">2024-04-14T18:46:09Z</dcterms:modified>
</cp:coreProperties>
</file>