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1" r:id="rId3"/>
    <p:sldId id="274" r:id="rId4"/>
    <p:sldId id="260" r:id="rId5"/>
    <p:sldId id="276" r:id="rId6"/>
    <p:sldId id="261" r:id="rId7"/>
    <p:sldId id="278" r:id="rId8"/>
    <p:sldId id="262" r:id="rId9"/>
    <p:sldId id="266" r:id="rId10"/>
    <p:sldId id="272" r:id="rId11"/>
    <p:sldId id="267" r:id="rId12"/>
    <p:sldId id="268" r:id="rId1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7245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699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20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9652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0110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8453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1389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2462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153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236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347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027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2838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358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76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84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496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3914C8-F161-4878-8FFA-908CB3231690}" type="datetimeFigureOut">
              <a:rPr lang="uk-UA" smtClean="0"/>
              <a:t>09.04.2024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7FDC994-8769-4900-AB7D-3DF7D52B47F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44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0P39PKxHg0" TargetMode="External"/><Relationship Id="rId13" Type="http://schemas.openxmlformats.org/officeDocument/2006/relationships/hyperlink" Target="https://ua.igotoworld.com/ua/poi_object/67772_byvshiy-dohodnyy-dom-ivana-kurzhupova.htm" TargetMode="External"/><Relationship Id="rId3" Type="http://schemas.openxmlformats.org/officeDocument/2006/relationships/hyperlink" Target="https://ua.igotoworld.com/ua/poi_object/67769_byvshiy-dohodnyy-dom-minaeva.htm" TargetMode="External"/><Relationship Id="rId7" Type="http://schemas.openxmlformats.org/officeDocument/2006/relationships/hyperlink" Target="https://ua.igotoworld.com/ua/poi_object/67810_dom-leschinskogo.htm" TargetMode="External"/><Relationship Id="rId12" Type="http://schemas.openxmlformats.org/officeDocument/2006/relationships/hyperlink" Target="https://www.youtube.com/watch?v=W9cQPZtPWlU&amp;t=3s" TargetMode="External"/><Relationship Id="rId2" Type="http://schemas.openxmlformats.org/officeDocument/2006/relationships/hyperlink" Target="https://sich.zp.ua/arkhitekturno-istorychni-pam-iatky-zaporizhzhia-poznachyly-spetsialnymy-tablychkamy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elocian.com.ua/sights/3599" TargetMode="External"/><Relationship Id="rId11" Type="http://schemas.openxmlformats.org/officeDocument/2006/relationships/hyperlink" Target="https://zp.suspilne.media/episode/50685" TargetMode="External"/><Relationship Id="rId5" Type="http://schemas.openxmlformats.org/officeDocument/2006/relationships/hyperlink" Target="https://www.youtube.com/watch?v=Eckwqs3Dwe8" TargetMode="External"/><Relationship Id="rId15" Type="http://schemas.openxmlformats.org/officeDocument/2006/relationships/image" Target="../media/image34.png"/><Relationship Id="rId10" Type="http://schemas.openxmlformats.org/officeDocument/2006/relationships/hyperlink" Target="https://ua.igotoworld.com/ua/poi_object/67771_dohodnyy-dom-rihtera.htm" TargetMode="External"/><Relationship Id="rId4" Type="http://schemas.openxmlformats.org/officeDocument/2006/relationships/hyperlink" Target="https://goo.su/iTIlv" TargetMode="External"/><Relationship Id="rId9" Type="http://schemas.openxmlformats.org/officeDocument/2006/relationships/hyperlink" Target="https://misto.zp.ua/article/partners/pributkoviy-budinok-rikhtera_33340.html" TargetMode="External"/><Relationship Id="rId14" Type="http://schemas.openxmlformats.org/officeDocument/2006/relationships/hyperlink" Target="https://www.youtube.com/watch?v=3UV0_4qOsRQ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hyperlink" Target="https://goo.su/FvCaR" TargetMode="External"/><Relationship Id="rId7" Type="http://schemas.openxmlformats.org/officeDocument/2006/relationships/hyperlink" Target="https://ua.igotoworld.com/ua/poi_object/75315_dohodnyy-dom-belenkogo.htm" TargetMode="External"/><Relationship Id="rId2" Type="http://schemas.openxmlformats.org/officeDocument/2006/relationships/hyperlink" Target="https://ua.igotoworld.com/ua/poi_object/75326_dohodnyy-dom-pevznera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QNfHfFEYONg" TargetMode="External"/><Relationship Id="rId5" Type="http://schemas.openxmlformats.org/officeDocument/2006/relationships/hyperlink" Target="https://ua.igotoworld.com/ua/poi_object/75310_dom-zaharina-zaporozhe.htm" TargetMode="External"/><Relationship Id="rId4" Type="http://schemas.openxmlformats.org/officeDocument/2006/relationships/hyperlink" Target="https://www.youtube.com/watch?app=desktop&amp;v=6DftkPGYu-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2" y="-13855"/>
            <a:ext cx="12192000" cy="68718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49235" y="374549"/>
            <a:ext cx="71410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uk-UA" sz="2000" b="1" dirty="0" smtClean="0">
              <a:solidFill>
                <a:srgbClr val="66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uk-UA" sz="2000" b="1" dirty="0" smtClean="0">
              <a:solidFill>
                <a:srgbClr val="66666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Екскурс </a:t>
            </a: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пам’ятками архітектури Запоріжжя </a:t>
            </a:r>
          </a:p>
          <a:p>
            <a:pPr lvl="0" algn="ctr"/>
            <a:r>
              <a:rPr lang="uk-UA" sz="2400" b="1" dirty="0">
                <a:solidFill>
                  <a:srgbClr val="6666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Прибуткові будинки Олександрівська кінця ХІХ – початку ХХ століття» </a:t>
            </a:r>
            <a:endParaRPr lang="uk-U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-23609"/>
            <a:ext cx="2655398" cy="1658627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282" y="-4409"/>
            <a:ext cx="2485016" cy="1840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6" y="2191533"/>
            <a:ext cx="2814412" cy="21024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21" y="4554981"/>
            <a:ext cx="2876360" cy="1923612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34" y="4201231"/>
            <a:ext cx="3042695" cy="21206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1" y="4542922"/>
            <a:ext cx="2674353" cy="2005764"/>
          </a:xfrm>
          <a:prstGeom prst="ellipse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17504" y="1589786"/>
            <a:ext cx="31121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</a:t>
            </a:r>
            <a:r>
              <a:rPr lang="uk-UA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будинок </a:t>
            </a:r>
            <a:r>
              <a:rPr lang="uk-UA" sz="1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Мінаєва</a:t>
            </a:r>
            <a:r>
              <a:rPr lang="uk-UA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4949" y="4211930"/>
            <a:ext cx="35998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будинок </a:t>
            </a:r>
            <a:r>
              <a:rPr lang="uk-UA" sz="1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Лещинського</a:t>
            </a:r>
            <a:r>
              <a:rPr lang="uk-UA" sz="16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4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6478593"/>
            <a:ext cx="29756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</a:t>
            </a:r>
            <a:r>
              <a:rPr lang="uk-UA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будинок 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Ріхтера</a:t>
            </a:r>
            <a:endParaRPr lang="uk-UA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919257" y="1755471"/>
            <a:ext cx="34451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будинок </a:t>
            </a: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Куржупова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023" y="2191751"/>
            <a:ext cx="3019131" cy="201501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097696" y="4118667"/>
            <a:ext cx="3208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будинок </a:t>
            </a:r>
            <a:r>
              <a:rPr lang="uk-UA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Певзнера</a:t>
            </a:r>
            <a:endParaRPr lang="uk-UA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73548" y="6398372"/>
            <a:ext cx="39449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будинок купців Захар'їних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73479" y="6068508"/>
            <a:ext cx="33239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будинок Біленького</a:t>
            </a:r>
            <a:endParaRPr lang="uk-UA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38" y="2128751"/>
            <a:ext cx="2086181" cy="1972390"/>
          </a:xfrm>
          <a:prstGeom prst="flowChartConnector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84991" y="2571750"/>
            <a:ext cx="23737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Екскурсовод-дослідник </a:t>
            </a:r>
          </a:p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Теличко Андрій Олегович,</a:t>
            </a:r>
          </a:p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учень 7А класу</a:t>
            </a:r>
            <a:endParaRPr lang="uk-UA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549236" y="-30268"/>
            <a:ext cx="7141045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«МАН- ЮНІОР ДОСЛІДНИК-2024» ЗА НОМІНАЦІЄЮ «ІСТОРІЯ»</a:t>
            </a:r>
            <a:endParaRPr lang="uk-UA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Донецьке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територіальне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відділення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академії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наук 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1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Курахівський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заклад </a:t>
            </a:r>
            <a:r>
              <a:rPr lang="ru-RU" sz="1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загальної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середньої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І-ІІІ </a:t>
            </a:r>
            <a:r>
              <a:rPr lang="ru-RU" sz="1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ступенів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№1 </a:t>
            </a:r>
            <a:r>
              <a:rPr lang="ru-RU" sz="1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Курахівської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міської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ради </a:t>
            </a:r>
            <a:r>
              <a:rPr lang="ru-RU" sz="1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Донецької</a:t>
            </a:r>
            <a:r>
              <a:rPr lang="ru-RU" sz="1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області</a:t>
            </a:r>
            <a:endParaRPr lang="uk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74347" y="3262387"/>
            <a:ext cx="27936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</a:t>
            </a:r>
            <a:r>
              <a:rPr lang="uk-UA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uk-UA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Мунтян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Тетяна Володимирівна,</a:t>
            </a:r>
          </a:p>
          <a:p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історії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52756" y="6458110"/>
            <a:ext cx="1809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 </a:t>
            </a:r>
            <a:r>
              <a:rPr lang="uk-UA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Курахове</a:t>
            </a:r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uk-UA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82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255" y="0"/>
            <a:ext cx="11748654" cy="697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 може Запоріжжя зацікавити чимось цінителів архітектурних шедеврів? Невже у нас є лише Хортиця, залишки дубу та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ДніпроГЕС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Наш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мегаполіс цікавий і привабливий як з історичної, так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з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архітектурної точок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зору.</a:t>
            </a:r>
          </a:p>
          <a:p>
            <a:pPr>
              <a:lnSpc>
                <a:spcPct val="150000"/>
              </a:lnSpc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нашому місті є архітектурні споруди, зведення яких не пам’ятають навіть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прабабусі та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прадідусі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Вишукані фасади,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ліпнина, червона цегла, якій більше століття,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романтичні та реалістичні історії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все це про дохідні будинки Запоріжжя (в минулому Олександрівська), мимо яких пробігають заклопотані повсякденними проблемами міщани. Тому я вирішив дослідити цю архітектурну спадщину та донести цю красу та її проблеми до жителів та гостей міста.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Підсумовуючи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результати дослідження,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наголошую, що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 дослідив лише деякі цікаві факти історико-архітектурного минулого міста, стіни будинків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якого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пам’ятають відомих особистостей – таких, як Леонід Утьосов, Нестор Махно та 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джазмен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композитор Олександр 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Цфасман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Моє дослідження торкнулося таких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пам’яток архітектури Запоріжжя, як 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Прибутковий будинок купця О. </a:t>
            </a:r>
            <a:r>
              <a:rPr lang="uk-UA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Мінаєва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вул. Олександрівська, 52; Прибутковий будинок </a:t>
            </a:r>
            <a:r>
              <a:rPr lang="uk-UA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Лещинського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пр. Соборний, 52; Прибутковий будинок Ріхтера вул. </a:t>
            </a:r>
            <a:r>
              <a:rPr lang="uk-UA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Анголенка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7; Прибутковий будинок Івана </a:t>
            </a:r>
            <a:r>
              <a:rPr lang="uk-UA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Куржупова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вул. Олександрівська, 8; Прибутковий будинок </a:t>
            </a:r>
            <a:r>
              <a:rPr lang="uk-UA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Певзнера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вул. </a:t>
            </a:r>
            <a:r>
              <a:rPr lang="uk-UA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Анголенка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6; 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Прибутковий будинок купців Захар'їних </a:t>
            </a:r>
            <a:r>
              <a:rPr lang="uk-UA" sz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вул. Покровська, 21 та </a:t>
            </a:r>
            <a:r>
              <a:rPr lang="uk-UA" sz="1400" dirty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Прибутковий будинок </a:t>
            </a:r>
            <a:r>
              <a:rPr lang="uk-UA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Моїсея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Біленького 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вул. Олександрівська, 15. </a:t>
            </a:r>
            <a:endParaRPr lang="uk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Не згаданими залишилися десятки імен заводчиків, купців, службовців, які розвиваючи економіку Олександрівська, робили це не лише задля отримання миттєвих прибутків, а й </a:t>
            </a: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надовго 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вкладали туди свої капітали. </a:t>
            </a:r>
            <a:endParaRPr lang="uk-UA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Доречно буде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звернути ще раз увагу місцевої влади на розширення списку архітектурних 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об’єктів, занесених до Державного реєстру нерухомих пам’яток України, як пам’яток архітектури місцевого значення.</a:t>
            </a:r>
            <a:endParaRPr lang="uk-UA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Новизна 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мого дослідження полягає у виявленні цікавих фактів про найстаріші  забудівлі Запоріжжя, створення своєрідного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екскурсу пам’ятками архітектури Запоріжжя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«Прибуткові будинки Олександрівська кінця ХІХ – початку ХХ століття», з якими буде цікаво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познайомитися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гостям,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і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жителям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міста.  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Виявлені </a:t>
            </a:r>
            <a:r>
              <a:rPr lang="uk-UA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 </a:t>
            </a:r>
            <a:r>
              <a:rPr lang="uk-UA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варто зробити предметом подальших досліджень в рамках локальної історії для вшанування всіх без винятку “героїв” нашого минулого</a:t>
            </a:r>
            <a:r>
              <a:rPr lang="uk-UA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будете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гуляти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звертайте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9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145" y="0"/>
            <a:ext cx="1121294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Використані джерела:</a:t>
            </a:r>
            <a:endParaRPr lang="uk-UA" sz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https://sich.zp.ua/arkhitekturno-istorychni-pam-iatky-zaporizhzhia-poznachyly-spetsialnymy-tablychkamy</a:t>
            </a:r>
            <a:endParaRPr lang="uk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Прибутковий будинок купця О. </a:t>
            </a:r>
            <a:r>
              <a:rPr lang="uk-UA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Мінаєва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вул. Олександрівська, 52</a:t>
            </a:r>
            <a:endParaRPr lang="uk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3"/>
              </a:rPr>
              <a:t>https://ua.igotoworld.com/ua/poi_object/67769_byvshiy-dohodnyy-dom-minaeva.htm</a:t>
            </a:r>
            <a:endParaRPr lang="uk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https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://</a:t>
            </a:r>
            <a:r>
              <a:rPr lang="en-US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goo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.</a:t>
            </a:r>
            <a:r>
              <a:rPr lang="en-US" sz="1400" u="sng" dirty="0" err="1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su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/</a:t>
            </a:r>
            <a:r>
              <a:rPr lang="en-US" sz="1400" u="sng" dirty="0" err="1">
                <a:solidFill>
                  <a:srgbClr val="000000"/>
                </a:solidFill>
                <a:latin typeface="Times New Roman" panose="02020603050405020304" pitchFamily="18" charset="0"/>
                <a:hlinkClick r:id="rId4"/>
              </a:rPr>
              <a:t>iTIlv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uk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https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://</a:t>
            </a:r>
            <a:r>
              <a:rPr lang="en-US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www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.</a:t>
            </a:r>
            <a:r>
              <a:rPr lang="en-US" sz="1400" u="sng" dirty="0" err="1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youtube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.</a:t>
            </a:r>
            <a:r>
              <a:rPr lang="en-US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com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/</a:t>
            </a:r>
            <a:r>
              <a:rPr lang="en-US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watch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?</a:t>
            </a:r>
            <a:r>
              <a:rPr lang="en-US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v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=</a:t>
            </a:r>
            <a:r>
              <a:rPr lang="en-US" sz="1400" u="sng" dirty="0" err="1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Eckwqs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3</a:t>
            </a:r>
            <a:r>
              <a:rPr lang="en-US" sz="1400" u="sng" dirty="0" err="1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Dwe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5"/>
              </a:rPr>
              <a:t>8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1D1D1B"/>
                </a:solidFill>
                <a:latin typeface="PTSansRegular"/>
                <a:ea typeface="Calibri" panose="020F0502020204030204" pitchFamily="34" charset="0"/>
              </a:rPr>
              <a:t> </a:t>
            </a:r>
            <a:endParaRPr lang="uk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Прибутковий будинок </a:t>
            </a:r>
            <a:r>
              <a:rPr lang="uk-UA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Лещинського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пр. Соборний, 52</a:t>
            </a:r>
            <a:endParaRPr lang="uk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https://velocian.com.ua/sights/3599</a:t>
            </a:r>
            <a:endParaRPr lang="uk-UA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https://ua.igotoworld.com/ua/poi_object/67810_dom-leschinskogo.htm</a:t>
            </a:r>
            <a:endParaRPr lang="uk-UA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https://www.youtube.com/watch?v=f0P39PKxHg0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Прибутковий будинок Ріхтера вул. </a:t>
            </a:r>
            <a:r>
              <a:rPr lang="uk-UA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Анголенка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7</a:t>
            </a:r>
            <a:endParaRPr lang="uk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9"/>
              </a:rPr>
              <a:t>https://misto.zp.ua/article/partners/pributkoviy-budinok-rikhtera_33340.html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uk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10"/>
              </a:rPr>
              <a:t>https://ua.igotoworld.com/ua/poi_object/67771_dohodnyy-dom-rihtera.htm</a:t>
            </a:r>
            <a:endParaRPr lang="uk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11"/>
              </a:rPr>
              <a:t>https://zp.suspilne.media/episode/50685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uk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12"/>
              </a:rPr>
              <a:t>https://www.youtube.com/watch?v=W9cQPZtPWlU&amp;t=3s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uk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Прибутковий будинок Івана </a:t>
            </a:r>
            <a:r>
              <a:rPr lang="uk-UA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Куржупова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вул. Олександрівська, </a:t>
            </a:r>
            <a:r>
              <a:rPr lang="uk-UA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uk-UA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https://ua.igotoworld.com/ua/poi_object/67772_byvshiy-dohodnyy-dom-ivana-kurzhupova.htm</a:t>
            </a:r>
            <a:endParaRPr lang="uk-UA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https://www.youtube.com/watch?v=3UV0_4qOsRQ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07" y="628073"/>
            <a:ext cx="4496173" cy="508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6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691" y="206062"/>
            <a:ext cx="701963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uk-UA" sz="1400" dirty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будинок </a:t>
            </a:r>
            <a:r>
              <a:rPr lang="uk-UA" sz="1400" dirty="0" err="1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Певзнера</a:t>
            </a:r>
            <a:r>
              <a:rPr lang="uk-UA" sz="1400" dirty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srgbClr val="4D515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вул. </a:t>
            </a:r>
            <a:r>
              <a:rPr lang="uk-UA" sz="1400" dirty="0" err="1">
                <a:solidFill>
                  <a:srgbClr val="4D515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Анголенка</a:t>
            </a:r>
            <a:r>
              <a:rPr lang="uk-UA" sz="1400" dirty="0">
                <a:solidFill>
                  <a:srgbClr val="4D515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6</a:t>
            </a:r>
            <a:endParaRPr lang="uk-UA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1400" u="sng" dirty="0">
                <a:solidFill>
                  <a:srgbClr val="0000FF"/>
                </a:solidFill>
                <a:latin typeface="PTSansRegular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https://ua.igotoworld.com/ua/poi_object/75326_dohodnyy-dom-pevznera.htm</a:t>
            </a:r>
            <a:endParaRPr lang="uk-UA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будинок купців Захар'їних </a:t>
            </a:r>
            <a:r>
              <a:rPr lang="uk-UA" sz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вул. Покровська, 21</a:t>
            </a:r>
            <a:endParaRPr lang="uk-UA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hlinkClick r:id="rId3"/>
              </a:rPr>
              <a:t>https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hlinkClick r:id="rId3"/>
              </a:rPr>
              <a:t>goo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hlinkClick r:id="rId3"/>
              </a:rPr>
              <a:t>su</a:t>
            </a:r>
            <a:r>
              <a:rPr lang="uk-UA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1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Montserrat Medium"/>
                <a:cs typeface="Times New Roman" panose="02020603050405020304" pitchFamily="18" charset="0"/>
                <a:hlinkClick r:id="rId3"/>
              </a:rPr>
              <a:t>FvCaR</a:t>
            </a:r>
            <a:endParaRPr lang="uk-UA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uk-UA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</a:t>
            </a:r>
            <a:r>
              <a:rPr lang="uk-UA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14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youtube</a:t>
            </a:r>
            <a:r>
              <a:rPr lang="uk-UA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com</a:t>
            </a:r>
            <a:r>
              <a:rPr lang="uk-UA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watch</a:t>
            </a:r>
            <a:r>
              <a:rPr lang="uk-UA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?</a:t>
            </a: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app</a:t>
            </a:r>
            <a:r>
              <a:rPr lang="uk-UA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=</a:t>
            </a: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desktop</a:t>
            </a:r>
            <a:r>
              <a:rPr lang="uk-UA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&amp;</a:t>
            </a: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</a:t>
            </a:r>
            <a:r>
              <a:rPr lang="uk-UA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=6</a:t>
            </a:r>
            <a:r>
              <a:rPr lang="en-US" sz="14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DftkPGYu</a:t>
            </a:r>
            <a:r>
              <a:rPr lang="uk-UA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-</a:t>
            </a: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E</a:t>
            </a: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https://ua.igotoworld.com/ua/poi_object/75310_dom-zaharina-zaporozhe.htm</a:t>
            </a:r>
            <a:endParaRPr lang="uk-UA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1400" dirty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будинок </a:t>
            </a:r>
            <a:r>
              <a:rPr lang="uk-UA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Моїсея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Біленького 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вул. Олександрівська, 15 </a:t>
            </a:r>
            <a:endParaRPr lang="uk-UA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</a:t>
            </a: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://</a:t>
            </a: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</a:t>
            </a: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en-US" sz="14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youtube</a:t>
            </a: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com</a:t>
            </a: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watch</a:t>
            </a: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?</a:t>
            </a:r>
            <a:r>
              <a:rPr lang="en-US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v</a:t>
            </a:r>
            <a:r>
              <a:rPr lang="ru-RU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=</a:t>
            </a:r>
            <a:r>
              <a:rPr lang="en-US" sz="14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QNfHfFEYONg</a:t>
            </a:r>
            <a:r>
              <a:rPr lang="uk-UA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uk-UA" sz="14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https://ua.igotoworld.com/ua/poi_object/75315_dohodnyy-dom-belenkogo.htm</a:t>
            </a:r>
            <a:endParaRPr lang="uk-UA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327" y="3028950"/>
            <a:ext cx="6096000" cy="3829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683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2" y="-13855"/>
            <a:ext cx="12192000" cy="68718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-23609"/>
            <a:ext cx="2655398" cy="1658627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282" y="-4409"/>
            <a:ext cx="2485016" cy="1840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6" y="2191533"/>
            <a:ext cx="2814412" cy="21024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21" y="4554981"/>
            <a:ext cx="2876360" cy="1923612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04" y="4163132"/>
            <a:ext cx="3042695" cy="21206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1" y="4542922"/>
            <a:ext cx="2674353" cy="2005764"/>
          </a:xfrm>
          <a:prstGeom prst="ellipse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17504" y="1589786"/>
            <a:ext cx="31121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</a:t>
            </a: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будинок </a:t>
            </a:r>
            <a:r>
              <a:rPr kumimoji="0" lang="uk-UA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Мінаєва</a:t>
            </a: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4949" y="4211930"/>
            <a:ext cx="35998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будинок </a:t>
            </a:r>
            <a:r>
              <a:rPr kumimoji="0" lang="uk-UA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Лещинського</a:t>
            </a: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6478593"/>
            <a:ext cx="29756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</a:t>
            </a: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будинок </a:t>
            </a: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Ріхтера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919257" y="1755471"/>
            <a:ext cx="34451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будинок </a:t>
            </a:r>
            <a:r>
              <a:rPr kumimoji="0" lang="uk-UA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Куржупова</a:t>
            </a:r>
            <a:endParaRPr kumimoji="0" lang="uk-U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023" y="2191751"/>
            <a:ext cx="3019131" cy="201501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097696" y="4118667"/>
            <a:ext cx="3208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будинок </a:t>
            </a:r>
            <a:r>
              <a:rPr kumimoji="0" lang="uk-UA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Певзнера</a:t>
            </a:r>
            <a:endParaRPr kumimoji="0" lang="uk-UA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73548" y="6398372"/>
            <a:ext cx="39449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</a:t>
            </a: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будинок купців Захар'їних</a:t>
            </a:r>
            <a:endParaRPr kumimoji="0" lang="uk-U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73479" y="6068508"/>
            <a:ext cx="33239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будинок Біленького</a:t>
            </a:r>
            <a:endParaRPr kumimoji="0" lang="uk-UA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23257" y="47526"/>
            <a:ext cx="634845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uk-UA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 дослідження:</a:t>
            </a:r>
            <a:endParaRPr lang="uk-UA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uk-UA" sz="11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uk-UA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ознайомитися з історією архітектури міста Запоріжжя;</a:t>
            </a:r>
            <a:endParaRPr lang="uk-UA" sz="11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uk-UA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-про</a:t>
            </a:r>
            <a:r>
              <a:rPr lang="uk-UA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аналізувати найбільш характерні архітектурні складові найстаріших прибуткових будинків міста Олександрівська кінця ХІХ - початку ХХ ст.</a:t>
            </a:r>
            <a:endParaRPr lang="uk-UA" sz="11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107306" y="1126718"/>
            <a:ext cx="476871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Завдання:</a:t>
            </a:r>
            <a:r>
              <a:rPr lang="uk-UA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ознайомитися з найстарішими в </a:t>
            </a:r>
            <a:r>
              <a:rPr lang="uk-UA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Запоріжжі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прибутковими будинками</a:t>
            </a: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зібрати, проаналізувати та узагальнити достовірні джерела інформації</a:t>
            </a:r>
            <a:r>
              <a:rPr lang="uk-UA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uk-UA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визначити, з іменами яких відомих особистостей пов’язані досліджувані будинки;</a:t>
            </a:r>
            <a:endParaRPr lang="uk-UA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uk-UA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визначити </a:t>
            </a: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сучасний  статус будинків. </a:t>
            </a:r>
            <a:endParaRPr lang="uk-UA" sz="1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uk-UA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звернути </a:t>
            </a:r>
            <a:r>
              <a:rPr lang="uk-UA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увагу місцевої влади на розширення списку архітектурних </a:t>
            </a:r>
            <a:r>
              <a:rPr lang="uk-UA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об’єктів, занесених до Державного реєстру нерухомих пам’яток </a:t>
            </a:r>
            <a:r>
              <a:rPr lang="uk-UA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України.</a:t>
            </a:r>
            <a:endParaRPr lang="uk-UA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2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600" y="0"/>
            <a:ext cx="4433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Прибутковий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будинок купця О.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Мінаєва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вул. Олександрівська, 52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874" y="16192"/>
            <a:ext cx="4030126" cy="23771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79" y="598978"/>
            <a:ext cx="4087695" cy="25532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24436" y="6201578"/>
            <a:ext cx="4773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Пам’ятка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архітектури Прибутковий будинок купця О.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Мінаєва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вул. Олександрівська, 52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104899"/>
            <a:ext cx="46551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Хто ж такий Минаевъ</a:t>
            </a:r>
            <a:r>
              <a:rPr kumimoji="0" lang="uk-UA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Власник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трьох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uk-UA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черепично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цегельних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заводів, власник прибуткового будинку, який він побудував за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проєктом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інженера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Бучинського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1908 році. Це красива двоповерхова будівля у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псевдоруському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стилі.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Родзинки будівлі – стилізація під давньоруську архітектуру, різноманітність форм та прийомів,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багатющий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цегляний декор, відразу дві майстерно оформлені в’їзні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арки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 можна потрапити у внутрішній двір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PTSansRegula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Квартири в цьому будинку було вирішено здавати в оренду: на першому поверсі зупинялися заїжджі купці і мандрівники, а весь другий поверх був відданий учням гімназій, оскільки будинок знаходився поряд з навчальними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закладами.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01820" y="341719"/>
            <a:ext cx="37204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 чого тут черепиця? </a:t>
            </a:r>
            <a:endParaRPr kumimoji="0" lang="uk-UA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Перебуваючи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канікулах в селі, я звернув увагу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надпис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черепиці «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Д.Минаев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ъ.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Александровскъ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». З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цього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розпочалося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моє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дослідження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Виявляється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назву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Александровскъ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раніше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мало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місто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Запоріжжя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де я зараз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перебуваю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через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війну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uk-UA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17120" y="2613954"/>
            <a:ext cx="38120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Сучасне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використання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прибуткового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будинку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Мінаєва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багатоквартирний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житловий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будинок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У 2020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році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була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завершена масштабна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реконструкція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споруди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яка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дещо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змінила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її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зовнішній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вигляд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 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Але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він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продовжує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являти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інтерес для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дослідників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архітектури та просто туристів. Крім того, ходять чутки, що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дворі будинку захований вхід в тунель, що веде прямо до річки Мокра Московка.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55" y="4799136"/>
            <a:ext cx="2746333" cy="1957038"/>
          </a:xfrm>
          <a:prstGeom prst="ellipse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548447" y="5263939"/>
            <a:ext cx="35493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квітня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2021 року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об’єкт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занесено до Державного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реєстру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нерухомих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пам’яток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України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як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пам’ятку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архітектури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місцевого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значення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749" y="598978"/>
            <a:ext cx="773793" cy="7737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01820" y="2269685"/>
            <a:ext cx="3761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Флагманами галузі з виробництва будматеріалів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межі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 і 20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століть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були заводи братів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Мінаєвих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Олександра, Данила і Дмитра. У кожного з них було по цегельно-черепичному заводу. І це тільки в Олександрівську! Розташовувалися вони на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Карантинці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в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олександрівському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передмісті, яке сучасні запорожці називають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Калантирівкою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75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42" y="0"/>
            <a:ext cx="4476958" cy="5969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42" y="5371649"/>
            <a:ext cx="1416927" cy="1416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2"/>
            <a:ext cx="4457006" cy="2950878"/>
          </a:xfrm>
          <a:prstGeom prst="ellips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06480" y="0"/>
            <a:ext cx="6446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будинок купців 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Захар'їних </a:t>
            </a:r>
            <a:r>
              <a:rPr lang="uk-UA" dirty="0"/>
              <a:t> 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вул. Покровська, 21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320210"/>
            <a:ext cx="7592291" cy="43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800"/>
              </a:spcBef>
              <a:spcAft>
                <a:spcPts val="1125"/>
              </a:spcAft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Розташований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біля Свято-Покровського кафедрального собору, належав купцеві 2-ї гільдії, бургомістру, з 1872 року меру міста Олександрівська – Захар’їну П.Л. </a:t>
            </a:r>
            <a:endParaRPr lang="uk-UA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950"/>
              </a:spcAft>
            </a:pPr>
            <a:r>
              <a:rPr lang="uk-UA" sz="1600" spc="7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1899 року верхній поверх будинку займала влада </a:t>
            </a:r>
            <a:r>
              <a:rPr lang="uk-UA" sz="1600" spc="75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Олександрівської</a:t>
            </a:r>
            <a:r>
              <a:rPr lang="uk-UA" sz="1600" spc="7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земської управи. А нижній поверх використовувався для орендування квартир.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роки Першої світової війни в будинку розташовувався військовий шпиталь. В роки Другої світової війни, під час окупації в 1942-1943 роках, тут також був шпиталь, але для німецьких військових офіцерського складу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600" spc="75" dirty="0" smtClean="0">
                <a:solidFill>
                  <a:srgbClr val="000000"/>
                </a:solidFill>
                <a:latin typeface="Oswald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7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1969 року в будинку 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розмістилося 63-є відділення пошти,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яке знаходиться тут і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сьогодні.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Фасад будівлі потребує ремонту.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1125"/>
              </a:spcAft>
            </a:pP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Пам’ятка архітектури Будинок купця П. Л. Захар’їна, </a:t>
            </a:r>
            <a:r>
              <a:rPr lang="uk-UA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Покровська, 21 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позначили </a:t>
            </a:r>
            <a:r>
              <a:rPr lang="uk-UA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спеціальною табличкою.</a:t>
            </a:r>
            <a:endParaRPr lang="uk-UA" sz="1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950"/>
              </a:spcAft>
            </a:pP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950"/>
              </a:spcAft>
            </a:pPr>
            <a:endParaRPr lang="uk-UA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57006" y="369332"/>
            <a:ext cx="32580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Перший кам’яний будинок міста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збудований </a:t>
            </a:r>
            <a:r>
              <a:rPr lang="uk-UA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1866 </a:t>
            </a:r>
            <a:r>
              <a:rPr lang="uk-UA" sz="16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 у псевдороманському</a:t>
            </a:r>
            <a:r>
              <a:rPr lang="uk-UA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стилi</a:t>
            </a:r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якому відповідають важкі, масивні форми та статична приземленість.</a:t>
            </a:r>
            <a:r>
              <a:rPr lang="uk-UA" sz="1600" dirty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Двоповерхову будівлю прикрашають арочні вікна та розетки між ними. Але головним стала не краса фасаду, а товщина стін і ширина вікон</a:t>
            </a:r>
            <a:r>
              <a:rPr lang="uk-UA" sz="1600" dirty="0" smtClean="0">
                <a:solidFill>
                  <a:srgbClr val="1D1D1B"/>
                </a:solidFill>
                <a:latin typeface="PTSansRegular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600" dirty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Стіни будувалися потужними, а віконні прорізи вийшли вузькими.</a:t>
            </a:r>
            <a:r>
              <a:rPr lang="uk-UA" sz="1600" dirty="0" smtClean="0">
                <a:solidFill>
                  <a:srgbClr val="1D1D1B"/>
                </a:solidFill>
                <a:latin typeface="PTSansRegula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9096609" y="5969277"/>
            <a:ext cx="2378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Дізнатися більше можна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кодом 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8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945" y="141969"/>
            <a:ext cx="4702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дім 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Ріхтера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вул.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Анголенка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16" y="141970"/>
            <a:ext cx="3837763" cy="28783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7" y="507454"/>
            <a:ext cx="4672031" cy="37428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06560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повітовому містечку Олександрівськ, а нині Запоріжжі, оселився аптекар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Август Ріхтер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Для розвитку бізнесу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підприємець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вирішив побудувати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 власним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коштом. Так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1907 році в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місті виріс двоповерховий прибутковий будинок з червоної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цегли, де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поєднались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стиль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пізньої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еклектики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елементи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ренесансу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та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класики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першому поверсі розташувалась аптека.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Будинок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Ріхтера мав, що називається, вузьку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спеціалізацію.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Август Ріхтер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був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провізором, а також меценатом, безкоштовно відпускаючи лікарські препарати хворим з дитячого притулку. 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71258" y="585192"/>
            <a:ext cx="32356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Будівля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була побудована в самому початку 20 століття з червоної цегли,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яка з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часом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грунтовно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потемніла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PTSansRegular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Між першим і другим поверхами, в районі карниза, якщо придивитися,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 побачити ледь помітний напис «Аптека»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SansRegula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Прикраса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будинку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— балкон з кованою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металевою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огорожею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ажурним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навісом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89087" y="3545395"/>
            <a:ext cx="57029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другому поверсі вів приватну практику фахівець-отоларинголог -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лікар </a:t>
            </a:r>
            <a:r>
              <a:rPr kumimoji="0" lang="uk-UA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Кроник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Крім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того,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частину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другого поверху займало агентство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контори «Русь»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що була, висловлюючись сучасною мовою,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агентством нерухомості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Тобто тут проводилися угоди з продажу-купівлі-оренду квартир, будинків, навіть заводів і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фабрик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Крім нерухомості контора займалася пошуком покладів таких корисних копалин, як залізна руда, вугілля, торф і т.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11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491" y="3534274"/>
            <a:ext cx="1487454" cy="1983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47" y="95243"/>
            <a:ext cx="2076022" cy="2768030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767" y="3878534"/>
            <a:ext cx="2167364" cy="2889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242" y="0"/>
            <a:ext cx="3964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</a:t>
            </a:r>
            <a:r>
              <a:rPr lang="uk-UA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будинок</a:t>
            </a:r>
            <a:r>
              <a:rPr lang="uk-UA" b="1" dirty="0" smtClean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 err="1" smtClean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Лещинського</a:t>
            </a:r>
            <a:endParaRPr lang="uk-UA" b="1" dirty="0" smtClean="0">
              <a:solidFill>
                <a:srgbClr val="1D1D1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пр. Соборний, 52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0" y="632338"/>
            <a:ext cx="4552346" cy="30556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645681"/>
            <a:ext cx="674254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Збудований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 в 1902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році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стилі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неоренесансу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різний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 тут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 такі яскраві представники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свого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часу, як 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Нестор Махно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Леонід Утьосов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Останній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 навіть познайомився зі своєю майбутньою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дружиною - 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Оленою </a:t>
            </a:r>
            <a:r>
              <a:rPr lang="uk-UA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Ленською (</a:t>
            </a:r>
            <a:r>
              <a:rPr lang="uk-UA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Голдін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 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цю важливу подію у своєму житті напише Леонід Утьосов </a:t>
            </a:r>
            <a:r>
              <a:rPr lang="uk-UA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автобіографічній 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книзі «</a:t>
            </a:r>
            <a:r>
              <a:rPr lang="uk-UA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Спасибі, серце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!».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Тут 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розташовувалася «Перша перукарня</a:t>
            </a:r>
            <a:r>
              <a:rPr lang="uk-UA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яку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тримав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Наум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Цфасман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батько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джазмена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композитора 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Олександра </a:t>
            </a:r>
            <a:r>
              <a:rPr lang="uk-UA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Цфасмана</a:t>
            </a:r>
            <a:r>
              <a:rPr lang="uk-UA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автора пісень «Невдале побачення» і «Стомлені сонцем». 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роки Другої світової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війни окупанти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використовували будівлю у центрі міста як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гестапо.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особняку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Лещинського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Запоріжжі розміщується магазин солодощів 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Шоколадна лавка», який раніше носив назву «Білочка». 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6863018" y="14273"/>
            <a:ext cx="346269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сьогодні на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будинку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 побачити 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іменні вензеля.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кщо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підійти з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боку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вулиці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Троїцької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подивитися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щит, розташований 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дверима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квітковий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магазин,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побачите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ініціали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 власника 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будинку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Я» та «Л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Янкель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Лещинський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dirty="0"/>
              <a:t>.</a:t>
            </a:r>
          </a:p>
          <a:p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6613236" y="5530219"/>
            <a:ext cx="312253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Пам’ятка </a:t>
            </a:r>
            <a:r>
              <a:rPr lang="uk-UA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архітектури 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спадкового громадянина, купця 1-ї гільдії Я.І. </a:t>
            </a:r>
            <a:r>
              <a:rPr lang="uk-UA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Лещинського</a:t>
            </a:r>
            <a:r>
              <a:rPr lang="uk-UA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Соборний, </a:t>
            </a:r>
            <a:r>
              <a:rPr lang="uk-UA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uk-UA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позначили 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спеціальною табличкою</a:t>
            </a:r>
            <a:r>
              <a:rPr lang="uk-UA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017" y="14273"/>
            <a:ext cx="1707965" cy="1695511"/>
          </a:xfrm>
          <a:prstGeom prst="flowChartConnector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365673" y="1722457"/>
            <a:ext cx="28263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фасаді будинку Якова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Лещинського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створено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мурал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стилі поп-арт, з портретом, всесвітньо відомого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джазмену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Олександра </a:t>
            </a:r>
            <a:r>
              <a:rPr lang="uk-UA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Цфасмана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Автор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street-art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митець – </a:t>
            </a:r>
            <a:r>
              <a:rPr lang="uk-UA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Олесандр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Корбан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>
                <a:solidFill>
                  <a:srgbClr val="666666"/>
                </a:solidFill>
                <a:latin typeface="Roboto"/>
              </a:rPr>
              <a:t>⠀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5461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2"/>
            <a:ext cx="4722298" cy="3151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526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будинок </a:t>
            </a:r>
            <a:r>
              <a:rPr kumimoji="0" lang="uk-UA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Певзнера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uk-UA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Анголенка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4D515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532195"/>
            <a:ext cx="4895272" cy="3602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Збудований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1906-1908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році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kumimoji="0" lang="uk-UA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проєктом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архітектора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Г.Н. </a:t>
            </a:r>
            <a:r>
              <a:rPr kumimoji="0" lang="uk-UA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Кацина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Двоповерхова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будівля привертає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увагу чіткими лаконічними лініями та якоюсь специфічною аурою, мабуть через темну від часу цеглу.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Славиться вона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тим, що тут колись знаходилася приватна жіноча гімназія шляхетних дівчат імені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Тетяни Павленко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 цьому навчальному закладі навчалося близько 400 панянок з багатих сімей.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 місце виявилось не надто вдалим для жіночої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гімназії -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саме під спорудою розташовувалася </a:t>
            </a:r>
            <a:r>
              <a:rPr kumimoji="0" lang="uk-UA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парковка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місцевих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візників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 були не кращою компанією приватного навчального закладу для юних панянок.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68" y="4457267"/>
            <a:ext cx="2996794" cy="2235657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58" y="369332"/>
            <a:ext cx="4899484" cy="2955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60291" y="3352191"/>
            <a:ext cx="66317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Будинок вражав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жителів тодішнього Олександрівська розкішними архітектурними формами, яскравою обробкою з синьої плитки відтінку індиго (що характерно – він до цих пір не вицвів і не потьмянів від 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часу), </a:t>
            </a:r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був прикрашений чудовими кованими решітками</a:t>
            </a:r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1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933" y="1274407"/>
            <a:ext cx="2491577" cy="33221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6995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</a:t>
            </a:r>
            <a:r>
              <a:rPr lang="uk-UA" b="1" dirty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будинок Івана </a:t>
            </a:r>
            <a:r>
              <a:rPr lang="uk-UA" b="1" dirty="0" err="1" smtClean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Куржупова</a:t>
            </a:r>
            <a:r>
              <a:rPr lang="uk-UA" b="1" dirty="0" smtClean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666666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вул. Олександрівська, 8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338" y="4646944"/>
            <a:ext cx="3261827" cy="2273394"/>
          </a:xfrm>
          <a:prstGeom prst="ellipse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13959" y="369332"/>
            <a:ext cx="62472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Побудований за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земського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Алексєєва</a:t>
            </a:r>
            <a:r>
              <a:rPr lang="ru-RU" sz="1600" dirty="0">
                <a:solidFill>
                  <a:srgbClr val="4A4A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1907 році з темно-червоної цегли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має неоштукатурену поверхню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 потужним кутовим ризалітом у вигляді вежі та з декоративними фронтонами. Помітним прибутковий будинок </a:t>
            </a:r>
            <a:r>
              <a:rPr lang="uk-UA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Куржупова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робила й одна з його деталей,  яка не дожила до наших днів. Кут будівлі (а можливо й не один) колись увінчував металевий </a:t>
            </a:r>
            <a:r>
              <a:rPr lang="uk-UA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шатроподібний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купол. Ще одна первісна деталь – арка для в’їзду у двір з боку Покровської – нині закладена.</a:t>
            </a:r>
          </a:p>
          <a:p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Але справжньою родзинкою особняка </a:t>
            </a:r>
            <a:r>
              <a:rPr lang="uk-UA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Куржупова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є те, що в підвалі будинку (або цокольному поверсі), на глибині 5 м розташований музей прикладної кераміки. Він існує і сьогодні; там можна побачити різні будівельні матеріали часів, коли повітовий Олександрівськ тільки розростався, карти будов, цеглу, черепицю і т. д.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318"/>
            <a:ext cx="3413959" cy="312148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033165" y="4716756"/>
            <a:ext cx="3453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Пам’ятка 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архітектури Прибутковий будинок І. А. </a:t>
            </a:r>
            <a:r>
              <a:rPr lang="uk-UA" sz="1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Куржупова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(Будинок Вчительської семінарії), вул. Олександрівська, </a:t>
            </a:r>
            <a:r>
              <a:rPr lang="uk-UA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позначили спеціальною табличкою</a:t>
            </a:r>
            <a:r>
              <a:rPr lang="uk-UA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627129"/>
            <a:ext cx="96612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кінематограф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Колізей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один 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найвідоміших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Олександрівську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Нерухомість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Куржупова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орендувала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учительської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1912 році. У 1920 році Олександрівська вчительська семінарія була реорганізована в педагогічну школу. У свою чергу остання пізніше стала педтехнікумом, а потім і педінститутом – тим самим, який зараз є Запорізьким національним університетом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5156" y="5783641"/>
            <a:ext cx="5126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Побудований на стику 19 і 20 століть, будинок непогано зберігся, хоча і не має вже колишньої пишноти</a:t>
            </a:r>
            <a:r>
              <a:rPr lang="uk-UA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64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58595"/>
            <a:ext cx="4461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Прибутковий будинок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Моїсея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solidFill>
                  <a:srgbClr val="1D1D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Біленького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Олександрівська, 15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2" y="555166"/>
            <a:ext cx="7620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64276"/>
            <a:ext cx="41729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Побудований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1908–1909 </a:t>
            </a:r>
            <a:r>
              <a:rPr lang="uk-UA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рр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стилі пізнього модерну, дуже популярному на початку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ХХ століття. 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Двоповерхова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будівля має Г-образну форму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Цоколь оздоблений плитами сірого граніту, а стіни фасадною цеглою. На перехрестя вулиць будинок виходить ризалітом, над яким була декоративна башта складної форми, що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збереглася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лише на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фотографіях.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Побудувавши будинок, господар зразу ж здав його в оренду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Олександрівському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відділенню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Руського банку 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зовнішньої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торгівлі.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подій 1917 року тут деякий час базувався штаб місцевих анархістів. Тут неодноразово бував </a:t>
            </a:r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Нестор Махно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Фасад будинку практично не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зруйнував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 і зараз його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можна,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і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раніше,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бачити в колишній красі.</a:t>
            </a:r>
          </a:p>
          <a:p>
            <a:r>
              <a:rPr lang="uk-UA" dirty="0" smtClean="0"/>
              <a:t> </a:t>
            </a:r>
          </a:p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87390" y="6273225"/>
            <a:ext cx="4364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Пам’ятка 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архітектури Прибутковий будинок Х. К. Біленького, вул. Олександрівська, 15</a:t>
            </a:r>
            <a:endParaRPr lang="uk-U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54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1252</TotalTime>
  <Words>1674</Words>
  <Application>Microsoft Office PowerPoint</Application>
  <PresentationFormat>Широкоэкранный</PresentationFormat>
  <Paragraphs>128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Calibri</vt:lpstr>
      <vt:lpstr>Montserrat Medium</vt:lpstr>
      <vt:lpstr>Oswald</vt:lpstr>
      <vt:lpstr>PTSansRegular</vt:lpstr>
      <vt:lpstr>Roboto</vt:lpstr>
      <vt:lpstr>Times New Roman</vt:lpstr>
      <vt:lpstr>Tw Cen MT</vt:lpstr>
      <vt:lpstr>Verdana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84</cp:revision>
  <dcterms:created xsi:type="dcterms:W3CDTF">2024-03-28T06:58:52Z</dcterms:created>
  <dcterms:modified xsi:type="dcterms:W3CDTF">2024-04-09T15:17:37Z</dcterms:modified>
</cp:coreProperties>
</file>