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DC7EC-B0AB-4F5A-AF90-271367E083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UA"/>
        </a:p>
      </dgm:t>
    </dgm:pt>
    <dgm:pt modelId="{55781F8A-E3DC-4B96-9FD9-DA2766D32C69}">
      <dgm:prSet/>
      <dgm:spPr/>
      <dgm:t>
        <a:bodyPr/>
        <a:lstStyle/>
        <a:p>
          <a:pPr algn="ctr"/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Імерсійна рідина перед об'єктивом мікроскопа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91F91-224F-493F-B54F-6CBA493A02D3}" type="parTrans" cxnId="{B2B8BD77-32EB-4CD8-AACD-012DD52F0DB9}">
      <dgm:prSet/>
      <dgm:spPr/>
      <dgm:t>
        <a:bodyPr/>
        <a:lstStyle/>
        <a:p>
          <a:endParaRPr lang="ru-UA"/>
        </a:p>
      </dgm:t>
    </dgm:pt>
    <dgm:pt modelId="{B02A103D-D2C6-4EBC-AA12-7376008AE33F}" type="sibTrans" cxnId="{B2B8BD77-32EB-4CD8-AACD-012DD52F0DB9}">
      <dgm:prSet/>
      <dgm:spPr/>
      <dgm:t>
        <a:bodyPr/>
        <a:lstStyle/>
        <a:p>
          <a:endParaRPr lang="ru-UA"/>
        </a:p>
      </dgm:t>
    </dgm:pt>
    <dgm:pt modelId="{4B5D2D3A-6D88-45ED-BD9B-9C4C7B60C54D}" type="pres">
      <dgm:prSet presAssocID="{E5CDC7EC-B0AB-4F5A-AF90-271367E08335}" presName="linear" presStyleCnt="0">
        <dgm:presLayoutVars>
          <dgm:animLvl val="lvl"/>
          <dgm:resizeHandles val="exact"/>
        </dgm:presLayoutVars>
      </dgm:prSet>
      <dgm:spPr/>
    </dgm:pt>
    <dgm:pt modelId="{84E7084C-CE83-4501-81DD-AC791F177BC5}" type="pres">
      <dgm:prSet presAssocID="{55781F8A-E3DC-4B96-9FD9-DA2766D32C69}" presName="parentText" presStyleLbl="node1" presStyleIdx="0" presStyleCnt="1" custLinFactNeighborX="-2814" custLinFactNeighborY="-5932">
        <dgm:presLayoutVars>
          <dgm:chMax val="0"/>
          <dgm:bulletEnabled val="1"/>
        </dgm:presLayoutVars>
      </dgm:prSet>
      <dgm:spPr/>
    </dgm:pt>
  </dgm:ptLst>
  <dgm:cxnLst>
    <dgm:cxn modelId="{3730390C-5A19-4DF5-8A7A-21C4E32122EE}" type="presOf" srcId="{E5CDC7EC-B0AB-4F5A-AF90-271367E08335}" destId="{4B5D2D3A-6D88-45ED-BD9B-9C4C7B60C54D}" srcOrd="0" destOrd="0" presId="urn:microsoft.com/office/officeart/2005/8/layout/vList2"/>
    <dgm:cxn modelId="{B2B8BD77-32EB-4CD8-AACD-012DD52F0DB9}" srcId="{E5CDC7EC-B0AB-4F5A-AF90-271367E08335}" destId="{55781F8A-E3DC-4B96-9FD9-DA2766D32C69}" srcOrd="0" destOrd="0" parTransId="{D0F91F91-224F-493F-B54F-6CBA493A02D3}" sibTransId="{B02A103D-D2C6-4EBC-AA12-7376008AE33F}"/>
    <dgm:cxn modelId="{C2441984-9C6A-47B4-944C-C2380ACDF7D2}" type="presOf" srcId="{55781F8A-E3DC-4B96-9FD9-DA2766D32C69}" destId="{84E7084C-CE83-4501-81DD-AC791F177BC5}" srcOrd="0" destOrd="0" presId="urn:microsoft.com/office/officeart/2005/8/layout/vList2"/>
    <dgm:cxn modelId="{522D1EE6-9183-4F5E-844E-A371B4DC6D98}" type="presParOf" srcId="{4B5D2D3A-6D88-45ED-BD9B-9C4C7B60C54D}" destId="{84E7084C-CE83-4501-81DD-AC791F177B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7084C-CE83-4501-81DD-AC791F177BC5}">
      <dsp:nvSpPr>
        <dsp:cNvPr id="0" name=""/>
        <dsp:cNvSpPr/>
      </dsp:nvSpPr>
      <dsp:spPr>
        <a:xfrm>
          <a:off x="0" y="0"/>
          <a:ext cx="2077852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Імерсійна рідина перед об'єктивом мікроскопа</a:t>
          </a:r>
          <a:endParaRPr lang="ru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43693"/>
        <a:ext cx="1990466" cy="80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5DAB-9339-45F5-A84B-CBD3E675329C}" type="datetimeFigureOut">
              <a:rPr lang="ru-UA" smtClean="0"/>
              <a:t>16.04.2024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69E4-C7CF-4DE6-AC08-20A1D84913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678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0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599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713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224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80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472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176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037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08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482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CEE0FF-B110-402A-9C1E-FAF0466FC5A3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DA48E0-DD60-4637-B2D1-A83D9824DEDE}" type="slidenum">
              <a:rPr lang="ru-UA" smtClean="0"/>
              <a:t>‹#›</a:t>
            </a:fld>
            <a:endParaRPr lang="ru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11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BC1DF-15D9-418E-9A09-19474034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3952"/>
            <a:ext cx="9144000" cy="1927413"/>
          </a:xfrm>
        </p:spPr>
        <p:txBody>
          <a:bodyPr>
            <a:noAutofit/>
          </a:bodyPr>
          <a:lstStyle/>
          <a:p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ПРИХОВАНЕ У ВСІХ НА ОЧАХ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D9DA5B-2F24-454B-A88D-AA9CB37FF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956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Всеукраїнський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інтерактивний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«МАН-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Юніор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Дослідник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U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07D7A-D999-438B-AECD-3544848B8DD7}"/>
              </a:ext>
            </a:extLst>
          </p:cNvPr>
          <p:cNvSpPr txBox="1"/>
          <p:nvPr/>
        </p:nvSpPr>
        <p:spPr>
          <a:xfrm>
            <a:off x="1183341" y="488487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Номінація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Юніор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8107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DAF2AB-097B-46AE-8009-FDD8BAD36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305" y="498848"/>
            <a:ext cx="8265459" cy="2746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Татарчук Тимофій Олегович </a:t>
            </a:r>
          </a:p>
          <a:p>
            <a:pPr marL="0" indent="0">
              <a:spcBef>
                <a:spcPts val="0"/>
              </a:spcBef>
              <a:buNone/>
            </a:pPr>
            <a:endParaRPr lang="uk-UA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вихованець гуртка МАН "Комунального закладу "Запорізький обласний центр науково-технічної творчості учнівської молоді "Грані" Запорізької обласної ради",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учень 9 класу Запорізького академічного ліцею «Перспектива»</a:t>
            </a:r>
          </a:p>
          <a:p>
            <a:pPr marL="0" indent="0">
              <a:buNone/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Абрамкін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Олександр Олександрович</a:t>
            </a:r>
          </a:p>
          <a:p>
            <a:pPr marL="0" indent="0" algn="r">
              <a:spcBef>
                <a:spcPts val="0"/>
              </a:spcBef>
              <a:buNone/>
            </a:pPr>
            <a:endParaRPr lang="uk-UA" sz="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вихованець гуртка МАН "Комунального закладу "Запорізький обласний центр науково-технічної творчості учнівської молоді "Грані" Запорізької обласної ради",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учень 9 класу Запорізького академічного ліцею «Перспектива»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FBFC6-212F-44EA-AEF6-222032683971}"/>
              </a:ext>
            </a:extLst>
          </p:cNvPr>
          <p:cNvSpPr txBox="1"/>
          <p:nvPr/>
        </p:nvSpPr>
        <p:spPr>
          <a:xfrm>
            <a:off x="788894" y="4277089"/>
            <a:ext cx="98342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Наукові керівники: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Татарчук Тетяна Василівна, керівник гуртка МАН КЗ "Запорізький обласний центр науково-технічної творчості учнівської молоді "Грані",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доцент НУ «Запорізька політехніка»</a:t>
            </a: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Мохнач Річард Едуардович, зав. лабораторією, НУ «Запорізька політехніка»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855882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4965A-76AA-41BE-9BA8-B929F80C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Актуальність, мета та завдання проекту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5D53F-D1D0-4436-B3F1-4E50FE54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збільшення роздільної здатності мікроскопа залишається актуальним завданням у сучасній науці та технологіях. З розвитком медицини, біології, нанотехнологій та інших областей потрібна можливість спостерігати об'єкти та явища на дрібних масштабах та з більш високою деталізацією. Збільшення роздільної здатності мікроскопа допомагає розширити межі спостереження та дослідження, відкриваючи нові можливості для аналізу структур та процесів на мікро- та </a:t>
            </a:r>
            <a:r>
              <a:rPr lang="uk-UA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нанорівні</a:t>
            </a: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цьому контексті розробка та вдосконалення методів і технологій, спрямованих на покращення дозволу мікроскопів, залишається важливим напрямом досліджень.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uk-UA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проекту – </a:t>
            </a: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 роздільної здатності мікроскопа для розширення можливостей спостереження та дослідження в різних галузях науки та технологій.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uk-UA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проекту: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Удосконалення існуючих оптичних систем мікроскопії з метою досягнення більш високої роздільної здатності.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Експериментальне тестування нових методів та технологій на практиці з використанням різних зразків та об'єктів дослідження.</a:t>
            </a:r>
            <a:r>
              <a:rPr lang="ru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Аналіз отриманих даних та оцінка ефективності збільшення роздільної здатності мікроскопа в контексті вирішення конкретних завдань наукових досліджень та практичних додатків.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140937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2163B-76FA-4F2B-B465-499C146C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Наукова новизна та практичне значення результатів проекту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3E8ABF-14E2-4793-B9DF-4D830ED5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953" y="2022849"/>
            <a:ext cx="105156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рахунок звуження діапазону випромінювання джерела світла дозволяє вийти за межі обмеження збільшення оптичного мікроскопу у 1000 разів та досягти збільшення на цієї ж оптиці до 3000 разів. Це дозволяє отримати зображення об’єктів, які при звичайному денному освітленні побачити неможливо. У такий спосіб можна, на приклад, прискорити діагностування певних захворювань.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збільшення роздільної здатності мікроскопа.</a:t>
            </a:r>
            <a:r>
              <a:rPr lang="ru-U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Об'єкт дослідження: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оптичні системи мікроскопії, методи та технології, спрямовані на підвищення роздільної здатності мікроскопів.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 дослідження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теоретичний, експериментальний.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841271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2068964-92B8-4918-BCA0-A9CE89C6DC22}"/>
              </a:ext>
            </a:extLst>
          </p:cNvPr>
          <p:cNvSpPr/>
          <p:nvPr/>
        </p:nvSpPr>
        <p:spPr>
          <a:xfrm>
            <a:off x="5715186" y="1201271"/>
            <a:ext cx="2077852" cy="12595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DC6F-3F54-43CB-A9C4-86E872D216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362" y="21759"/>
            <a:ext cx="10058400" cy="80081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результати</a:t>
            </a:r>
            <a:endParaRPr lang="ru-UA" dirty="0">
              <a:highlight>
                <a:srgbClr val="C0C0C0"/>
              </a:highlight>
            </a:endParaRPr>
          </a:p>
        </p:txBody>
      </p:sp>
      <p:pic>
        <p:nvPicPr>
          <p:cNvPr id="4" name="Рисунок 3" descr="Иммерсионная жидкость ">
            <a:extLst>
              <a:ext uri="{FF2B5EF4-FFF2-40B4-BE49-F238E27FC236}">
                <a16:creationId xmlns:a16="http://schemas.microsoft.com/office/drawing/2014/main" id="{CF840853-4C99-4A95-84F1-A347B4D543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2" y="839042"/>
            <a:ext cx="2077852" cy="2913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AA5CBAFE-C402-4A13-938B-3C36BC643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766794"/>
              </p:ext>
            </p:extLst>
          </p:nvPr>
        </p:nvGraphicFramePr>
        <p:xfrm>
          <a:off x="423302" y="4001294"/>
          <a:ext cx="20778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40E9EBF-81DF-4E38-9E6D-2FC6C373BE35}"/>
              </a:ext>
            </a:extLst>
          </p:cNvPr>
          <p:cNvSpPr txBox="1"/>
          <p:nvPr/>
        </p:nvSpPr>
        <p:spPr>
          <a:xfrm>
            <a:off x="3205067" y="1371225"/>
            <a:ext cx="24742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Гельмгольца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2800" dirty="0"/>
          </a:p>
        </p:txBody>
      </p:sp>
      <p:pic>
        <p:nvPicPr>
          <p:cNvPr id="12" name="Рисунок 11" descr=" Дифракционный предел разрешения оптических инструментов&#10;            ">
            <a:extLst>
              <a:ext uri="{FF2B5EF4-FFF2-40B4-BE49-F238E27FC236}">
                <a16:creationId xmlns:a16="http://schemas.microsoft.com/office/drawing/2014/main" id="{902FD454-8372-4640-9D76-1169D0D392E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70" y="1332574"/>
            <a:ext cx="1743263" cy="10314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0F1760-43A7-46D7-A9F0-83DBF73B97F0}"/>
              </a:ext>
            </a:extLst>
          </p:cNvPr>
          <p:cNvSpPr txBox="1"/>
          <p:nvPr/>
        </p:nvSpPr>
        <p:spPr>
          <a:xfrm>
            <a:off x="2779058" y="2544530"/>
            <a:ext cx="5935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де: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довжина хвилі,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показник заломлення імерсійної рідини,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апертурний кут.</a:t>
            </a:r>
            <a:endParaRPr lang="ru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A945F-AE31-4A25-BBA4-504D021ABB22}"/>
              </a:ext>
            </a:extLst>
          </p:cNvPr>
          <p:cNvSpPr txBox="1"/>
          <p:nvPr/>
        </p:nvSpPr>
        <p:spPr>
          <a:xfrm>
            <a:off x="2779058" y="3587521"/>
            <a:ext cx="4469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Роздільна  здатність оптичного мікроскопа: </a:t>
            </a:r>
            <a:endParaRPr lang="ru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2587CE-C79F-45B8-90D6-AD6B0CF26F65}"/>
              </a:ext>
            </a:extLst>
          </p:cNvPr>
          <p:cNvSpPr txBox="1"/>
          <p:nvPr/>
        </p:nvSpPr>
        <p:spPr>
          <a:xfrm>
            <a:off x="4137399" y="4040529"/>
            <a:ext cx="1577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 = 680 нм</a:t>
            </a:r>
            <a:endParaRPr lang="ru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BB39D0-2E83-4A9D-8864-C861440C3DB6}"/>
                  </a:ext>
                </a:extLst>
              </p:cNvPr>
              <p:cNvSpPr txBox="1"/>
              <p:nvPr/>
            </p:nvSpPr>
            <p:spPr>
              <a:xfrm>
                <a:off x="2438398" y="4454302"/>
                <a:ext cx="4733367" cy="1954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0,61∙680</m:t>
                          </m:r>
                        </m:num>
                        <m:den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1∙</m:t>
                          </m:r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UA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  <m:r>
                        <a:rPr lang="uk-U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=414,8 нм</m:t>
                      </m:r>
                    </m:oMath>
                  </m:oMathPara>
                </a14:m>
                <a:endParaRPr lang="ru-UA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  <m:r>
                            <a:rPr lang="uk-UA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0,61∙680</m:t>
                          </m:r>
                        </m:num>
                        <m:den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1,5∙</m:t>
                          </m:r>
                          <m:r>
                            <a:rPr lang="uk-UA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UA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uk-UA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  <m:r>
                        <a:rPr lang="uk-UA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=276,53 нм</m:t>
                      </m:r>
                    </m:oMath>
                  </m:oMathPara>
                </a14:m>
                <a:endParaRPr lang="ru-UA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BB39D0-2E83-4A9D-8864-C861440C3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8" y="4454302"/>
                <a:ext cx="4733367" cy="19541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72AA9F-1C87-4FD0-A6BC-0ABEC1129993}"/>
              </a:ext>
            </a:extLst>
          </p:cNvPr>
          <p:cNvSpPr txBox="1"/>
          <p:nvPr/>
        </p:nvSpPr>
        <p:spPr>
          <a:xfrm>
            <a:off x="8714067" y="4040529"/>
            <a:ext cx="1433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 = 390 нм</a:t>
            </a:r>
            <a:endParaRPr lang="ru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524F3A-FB10-4B3C-A8CF-D9349E9850FF}"/>
                  </a:ext>
                </a:extLst>
              </p:cNvPr>
              <p:cNvSpPr txBox="1"/>
              <p:nvPr/>
            </p:nvSpPr>
            <p:spPr>
              <a:xfrm>
                <a:off x="7248151" y="4881256"/>
                <a:ext cx="4365811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A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UA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UA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uk-UA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UA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UA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0,61∙390</m:t>
                          </m:r>
                        </m:num>
                        <m:den>
                          <m:r>
                            <a:rPr lang="ru-UA" i="0">
                              <a:latin typeface="Cambria Math" panose="02040503050406030204" pitchFamily="18" charset="0"/>
                            </a:rPr>
                            <m:t>1∙</m:t>
                          </m:r>
                          <m:r>
                            <a:rPr lang="ru-UA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UA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UA" i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ru-UA" i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den>
                      </m:f>
                      <m:r>
                        <a:rPr lang="ru-UA" i="0">
                          <a:latin typeface="Cambria Math" panose="02040503050406030204" pitchFamily="18" charset="0"/>
                        </a:rPr>
                        <m:t>=237,9 нм</m:t>
                      </m:r>
                    </m:oMath>
                  </m:oMathPara>
                </a14:m>
                <a:endParaRPr lang="ru-UA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524F3A-FB10-4B3C-A8CF-D9349E985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51" y="4881256"/>
                <a:ext cx="4365811" cy="6127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2332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9522-742B-4896-AAE5-53E1CD4D72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726141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результати</a:t>
            </a:r>
            <a:endParaRPr lang="ru-UA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A655369-2DD4-4292-B49C-95AEEEC9C4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1676" y="4846929"/>
            <a:ext cx="8767763" cy="1356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зразка препарату крові, отриманого при різній довжині хвилі джерела освітлення: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біомаркер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характеризує можливість формування ракових клітин;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червоні кров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тільця 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E3C7A2-6410-401A-8013-30618259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2" y="822312"/>
            <a:ext cx="9419136" cy="3558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787817-1334-4A2D-A89D-7D8A64377D5B}"/>
              </a:ext>
            </a:extLst>
          </p:cNvPr>
          <p:cNvSpPr txBox="1"/>
          <p:nvPr/>
        </p:nvSpPr>
        <p:spPr>
          <a:xfrm>
            <a:off x="2151528" y="4477596"/>
            <a:ext cx="30390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 освітлення (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 = 390 нм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9AFC4-D8F4-414C-BDDA-7815D2ADA925}"/>
              </a:ext>
            </a:extLst>
          </p:cNvPr>
          <p:cNvSpPr txBox="1"/>
          <p:nvPr/>
        </p:nvSpPr>
        <p:spPr>
          <a:xfrm>
            <a:off x="6633885" y="4510212"/>
            <a:ext cx="38368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ІК освітлення (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 = 680 нм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73988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8590B-36C3-4E97-B9AC-D28D5FACA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0"/>
            <a:ext cx="10058400" cy="706172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результати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D46241-A9E2-434F-A638-6744A39675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4706820"/>
            <a:ext cx="8929688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зразка препарату крові, отриманого при УФ (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 = 390 нм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освітленні: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біомаркер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характеризує можливість формування ракових клітин;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червоні кров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тільця 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93545F-48E2-4790-836C-9869FD49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44" y="1000319"/>
            <a:ext cx="9335309" cy="3261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57084-5112-4973-9C27-0141848747CE}"/>
              </a:ext>
            </a:extLst>
          </p:cNvPr>
          <p:cNvSpPr txBox="1"/>
          <p:nvPr/>
        </p:nvSpPr>
        <p:spPr>
          <a:xfrm>
            <a:off x="2339788" y="4296132"/>
            <a:ext cx="3065929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Пряме спостереження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B302D-1452-41AF-8D66-C4B1C27F8FD4}"/>
              </a:ext>
            </a:extLst>
          </p:cNvPr>
          <p:cNvSpPr txBox="1"/>
          <p:nvPr/>
        </p:nvSpPr>
        <p:spPr>
          <a:xfrm>
            <a:off x="7114335" y="4324995"/>
            <a:ext cx="363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через фільтр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5971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7EFBE-A855-42B0-9669-F0D7EADD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6E819-C0A1-4D6C-9D3C-F6F2A552A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272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імерсійної рідини дозволяє збільшити роздільну здатність оптичного мікроскопа на величину показника заломлення цієї імерсійної рідини. Однак, її не завжди є можливість використати (на приклад, при медичних дослідженнях препаратів крові). Тому необхідно шукати інші шляхи підвищення роздільної здатності оптичного мікроскопа.</a:t>
            </a:r>
          </a:p>
          <a:p>
            <a:pPr marL="514350" indent="-514350" algn="just"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Роздільну здатність оптичного мікроскопа можна підвищити за рахунок використання монохроматичних джерел освітлення замість звичайних ламп.</a:t>
            </a:r>
          </a:p>
          <a:p>
            <a:pPr marL="514350" indent="-514350" algn="just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Зменшення довжини хвилі джерела та перехід з видимого діапазону світлових хвиль до ультрафіолетового дозволяє без використання імерсійної рідини дозволяє збільшити роздільну здатність оптичного мікроскопу до 3 разів.</a:t>
            </a:r>
          </a:p>
          <a:p>
            <a:pPr marL="514350" indent="-514350" algn="just"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Недоліком даного методу є необхідність спостереження або через світлофільтр при безпосередньому спостереженню, або на моніторі при опосередкованому методі спостереження для уникнення негативного впливу на зір с спостерігача.</a:t>
            </a:r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29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1626</TotalTime>
  <Words>675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Ретро</vt:lpstr>
      <vt:lpstr>ПРИХОВАНЕ У ВСІХ НА ОЧАХ</vt:lpstr>
      <vt:lpstr>Презентация PowerPoint</vt:lpstr>
      <vt:lpstr>Актуальність, мета та завдання проекту</vt:lpstr>
      <vt:lpstr>Наукова новизна та практичне значення результатів проекту</vt:lpstr>
      <vt:lpstr>Основні результати</vt:lpstr>
      <vt:lpstr>Основні результати</vt:lpstr>
      <vt:lpstr>Основні результати</vt:lpstr>
      <vt:lpstr>Висновки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ПРИХОВАНЕ У ВСІХ НА ОЧАХ</dc:title>
  <dc:creator>Tim Tat</dc:creator>
  <cp:lastModifiedBy>Tim Tat</cp:lastModifiedBy>
  <cp:revision>20</cp:revision>
  <dcterms:created xsi:type="dcterms:W3CDTF">2024-04-15T16:50:54Z</dcterms:created>
  <dcterms:modified xsi:type="dcterms:W3CDTF">2024-04-16T19:56:56Z</dcterms:modified>
</cp:coreProperties>
</file>