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6" r:id="rId3"/>
    <p:sldId id="258" r:id="rId4"/>
    <p:sldId id="263" r:id="rId5"/>
    <p:sldId id="271" r:id="rId6"/>
    <p:sldId id="281" r:id="rId7"/>
    <p:sldId id="283" r:id="rId8"/>
    <p:sldId id="282" r:id="rId9"/>
    <p:sldId id="280" r:id="rId10"/>
    <p:sldId id="265" r:id="rId11"/>
    <p:sldId id="279" r:id="rId12"/>
    <p:sldId id="264" r:id="rId13"/>
    <p:sldId id="259" r:id="rId14"/>
    <p:sldId id="272" r:id="rId15"/>
    <p:sldId id="273" r:id="rId16"/>
    <p:sldId id="274" r:id="rId17"/>
    <p:sldId id="275" r:id="rId18"/>
    <p:sldId id="269" r:id="rId19"/>
    <p:sldId id="278" r:id="rId20"/>
    <p:sldId id="268" r:id="rId21"/>
    <p:sldId id="277" r:id="rId22"/>
    <p:sldId id="276" r:id="rId23"/>
    <p:sldId id="261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748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79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1156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40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88929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864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27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72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76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96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69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05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0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6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8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50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4/14/2024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84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75656" y="3861048"/>
            <a:ext cx="4824535" cy="2819722"/>
          </a:xfrm>
        </p:spPr>
        <p:txBody>
          <a:bodyPr>
            <a:noAutofit/>
          </a:bodyPr>
          <a:lstStyle/>
          <a:p>
            <a:pPr algn="l"/>
            <a:r>
              <a:rPr lang="uk-UA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 ; </a:t>
            </a:r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учениця 9-Б класу</a:t>
            </a:r>
          </a:p>
          <a:p>
            <a:pPr algn="l"/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Судорженко Олександра  Вікторівна</a:t>
            </a:r>
          </a:p>
          <a:p>
            <a:pPr algn="l"/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Криворізького Центрально-Міського ліцею</a:t>
            </a:r>
          </a:p>
          <a:p>
            <a:pPr algn="l"/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Криворізької міської ради Дніпропетровської області</a:t>
            </a:r>
          </a:p>
          <a:p>
            <a:pPr algn="l"/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Науковий керівник: Бондаренко Наталія Олегівна, </a:t>
            </a:r>
          </a:p>
          <a:p>
            <a:pPr algn="l"/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вчитель хімії, біології КЦМЛ, </a:t>
            </a:r>
          </a:p>
          <a:p>
            <a:pPr algn="l"/>
            <a:r>
              <a:rPr lang="uk-UA" sz="1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категорія вища, Вчитель методист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ED447FB-8556-9181-B7DA-2779F9700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9" y="1340768"/>
            <a:ext cx="8496944" cy="151216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Найглибше рукотворне озеро Європи східний  Карачунівський кар’єр</a:t>
            </a:r>
          </a:p>
        </p:txBody>
      </p:sp>
      <p:pic>
        <p:nvPicPr>
          <p:cNvPr id="7" name="Picture 8" descr="logo5">
            <a:extLst>
              <a:ext uri="{FF2B5EF4-FFF2-40B4-BE49-F238E27FC236}">
                <a16:creationId xmlns:a16="http://schemas.microsoft.com/office/drawing/2014/main" xmlns="" id="{EB9CD62D-42F4-C014-663D-981F7819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673" cy="162188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3" descr="F:\диск д\картинки\логотип цвет.png">
            <a:extLst>
              <a:ext uri="{FF2B5EF4-FFF2-40B4-BE49-F238E27FC236}">
                <a16:creationId xmlns:a16="http://schemas.microsoft.com/office/drawing/2014/main" xmlns="" id="{4205572C-2B4E-E400-9EB7-BB9D23C8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-42923"/>
            <a:ext cx="1619672" cy="1656912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04970A-5547-E395-2F2A-275500DFF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9912"/>
          <a:stretch/>
        </p:blipFill>
        <p:spPr>
          <a:xfrm>
            <a:off x="6455816" y="4088482"/>
            <a:ext cx="2425055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E8E3C7-CAE4-5DD8-2083-FB95EA9F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6" y="6195"/>
            <a:ext cx="7091296" cy="572642"/>
          </a:xfrm>
        </p:spPr>
        <p:txBody>
          <a:bodyPr>
            <a:normAutofit/>
          </a:bodyPr>
          <a:lstStyle/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Карачунівське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водосховище</a:t>
            </a:r>
          </a:p>
        </p:txBody>
      </p:sp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xmlns="" id="{5FBC3C62-38BB-31DF-3A45-BD21C8991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68" y="578837"/>
            <a:ext cx="8259088" cy="18291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2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1930 році (за іншими даними в 1932 році) у </a:t>
            </a:r>
            <a:r>
              <a:rPr lang="uk-UA" sz="2000" b="0" i="0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Кривому Розі</a:t>
            </a:r>
            <a:r>
              <a:rPr lang="uk-UA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районі села </a:t>
            </a:r>
            <a:r>
              <a:rPr lang="uk-UA" sz="2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Карачунівка</a:t>
            </a:r>
            <a:r>
              <a:rPr lang="uk-UA" sz="2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закладено </a:t>
            </a:r>
            <a:r>
              <a:rPr lang="uk-UA" sz="2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Карачунівське</a:t>
            </a:r>
            <a:r>
              <a:rPr lang="uk-UA" sz="2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водосховище через будівництво Криворізького металургійного заводу (КМЗ, тепер — «</a:t>
            </a:r>
            <a:r>
              <a:rPr lang="uk-UA" sz="2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АрселорМіттал</a:t>
            </a:r>
            <a:r>
              <a:rPr lang="uk-UA" sz="2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Кривий Ріг»), потрібно було багато води. Будівництво водосховища тривало в періоди з 1932 року по 1938 рік (перша черга), і з 1954 по 1958 рік (друга черга).</a:t>
            </a:r>
          </a:p>
          <a:p>
            <a:endParaRPr lang="uk-UA" dirty="0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xmlns="" id="{FB823EB8-186D-269C-A848-3300CF02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878" y="2329407"/>
            <a:ext cx="6193947" cy="41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0FBB81-E6DC-4373-3097-82F3545910D5}"/>
              </a:ext>
            </a:extLst>
          </p:cNvPr>
          <p:cNvSpPr txBox="1"/>
          <p:nvPr/>
        </p:nvSpPr>
        <p:spPr>
          <a:xfrm>
            <a:off x="1632216" y="6458704"/>
            <a:ext cx="6361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Блог Ольга Дзюба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https://hghstories.com/ua/karachun-reservoir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0451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0248F1-A28B-F27D-01E8-6BB4EB35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89" y="313452"/>
            <a:ext cx="6589200" cy="1280890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створення Карачунівського водосховища рівень води спав і оголив гранітні пороги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97DA1099-87CD-6D82-C9DA-76F365E252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8C0AB0B4-2BB3-05DF-03B5-4A56E235E1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6C1F1337-D27C-ED58-A9B7-E2DADDEC1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211" y="1356190"/>
            <a:ext cx="3732161" cy="498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xmlns="" id="{BDB03B3C-4D35-35F5-32FF-21B7793F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189" y="1379731"/>
            <a:ext cx="3952323" cy="52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9E591-F562-2EE8-D7EF-676A254A3E7A}"/>
              </a:ext>
            </a:extLst>
          </p:cNvPr>
          <p:cNvSpPr txBox="1"/>
          <p:nvPr/>
        </p:nvSpPr>
        <p:spPr>
          <a:xfrm>
            <a:off x="1560540" y="6343341"/>
            <a:ext cx="2363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40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9017B0FF-1775-A27F-F39E-818CB29AD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552" y="5331475"/>
            <a:ext cx="8426896" cy="1526525"/>
          </a:xfrm>
        </p:spPr>
        <p:txBody>
          <a:bodyPr>
            <a:normAutofit/>
          </a:bodyPr>
          <a:lstStyle/>
          <a:p>
            <a:pPr algn="just"/>
            <a:r>
              <a:rPr lang="uk-UA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Водоспад у цій місцевості з’явився одночасно зі створенням водосховища, у 1932-1938 роках. На цей час із водосховища поставляється питна вода для жителів Кривого Рогу.  Висота Західного водоспаду досягає 12 метрів.</a:t>
            </a:r>
            <a:r>
              <a:rPr lang="en-US" sz="20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https://www.pomandrui.com.ua/waterfall_kryvyi_rig/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водоспад в Кривому Розі">
            <a:extLst>
              <a:ext uri="{FF2B5EF4-FFF2-40B4-BE49-F238E27FC236}">
                <a16:creationId xmlns:a16="http://schemas.microsoft.com/office/drawing/2014/main" xmlns="" id="{1B29FB18-E7E4-4055-809C-37256765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514728" cy="48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915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576064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Підвісний міст через річку Інгулець</a:t>
            </a:r>
          </a:p>
        </p:txBody>
      </p:sp>
      <p:pic>
        <p:nvPicPr>
          <p:cNvPr id="9" name="Содержимое 8" descr="IMG_30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18378" y="1196752"/>
            <a:ext cx="3629579" cy="48416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3EF7AE-58BA-4209-67BA-958FD32781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876" y="1089144"/>
            <a:ext cx="3813912" cy="3475358"/>
          </a:xfrm>
          <a:prstGeom prst="rect">
            <a:avLst/>
          </a:prstGeom>
        </p:spPr>
      </p:pic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xmlns="" id="{D6A67C91-071F-3489-1F91-18B52248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1363" y="4581128"/>
            <a:ext cx="3908425" cy="2087960"/>
          </a:xfrm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архіву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Літвінчук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Ганни. Будування пішохідного підвісного мосту через річку  Інгулець. Початок 70 років.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6BE656-EA21-4189-8A86-C3AF20E1FC82}"/>
              </a:ext>
            </a:extLst>
          </p:cNvPr>
          <p:cNvSpPr txBox="1"/>
          <p:nvPr/>
        </p:nvSpPr>
        <p:spPr>
          <a:xfrm>
            <a:off x="1129044" y="6199831"/>
            <a:ext cx="231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р.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F903A9C-D7E1-3544-BF6B-2291A015FB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9B5844EE-62CD-8D39-1A3C-9FE4145DD4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331952-00CD-FF21-C294-DCAF0FD8E1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2416" y="1585488"/>
            <a:ext cx="6589200" cy="486983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F1D7538-1CC0-3FB6-751A-5B39B7F82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Карачунівський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кар’єр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Криворізького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каменедробильного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заводу (КДЗ).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1970-х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Місце для вмісту 2">
            <a:extLst>
              <a:ext uri="{FF2B5EF4-FFF2-40B4-BE49-F238E27FC236}">
                <a16:creationId xmlns:a16="http://schemas.microsoft.com/office/drawing/2014/main" xmlns="" id="{38FFD27A-8CD7-0394-EFC7-422CAF372708}"/>
              </a:ext>
            </a:extLst>
          </p:cNvPr>
          <p:cNvSpPr txBox="1">
            <a:spLocks/>
          </p:cNvSpPr>
          <p:nvPr/>
        </p:nvSpPr>
        <p:spPr>
          <a:xfrm>
            <a:off x="2039485" y="6298879"/>
            <a:ext cx="319753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Літвінчук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43102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3BC07DCC-1A6F-79F0-081E-9A25BD3E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4717" y="3440327"/>
            <a:ext cx="3352921" cy="26643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Карачунівський гранітний кар’єр входив до складу Криворізького каменедробильного заводу (КДЗ), який у свою чергу перебував у підрозділі підприємства “Криворізький гранітний кар’єр”.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4BA8CA-2835-96A0-483E-B55EA50EE0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87188"/>
            <a:ext cx="4176464" cy="26957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662ED8-7F4A-DAAD-DCB8-3059465ECD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894" y="3330254"/>
            <a:ext cx="5420681" cy="34963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711F77-44A1-A176-D35A-DE3B61FE50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067" y="376036"/>
            <a:ext cx="4130829" cy="2664384"/>
          </a:xfrm>
          <a:prstGeom prst="rect">
            <a:avLst/>
          </a:prstGeom>
        </p:spPr>
      </p:pic>
      <p:sp>
        <p:nvSpPr>
          <p:cNvPr id="11" name="Місце для вмісту 2">
            <a:extLst>
              <a:ext uri="{FF2B5EF4-FFF2-40B4-BE49-F238E27FC236}">
                <a16:creationId xmlns:a16="http://schemas.microsoft.com/office/drawing/2014/main" xmlns="" id="{D0628499-A1CF-57BF-F419-67AB82918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3575" y="6199943"/>
            <a:ext cx="3197531" cy="43204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Літвінчук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86931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C42F51C-9CAB-C6DE-51A9-ADF2AEADB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9246" y="260648"/>
            <a:ext cx="4565357" cy="32367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000" dirty="0">
                <a:solidFill>
                  <a:srgbClr val="333333"/>
                </a:solidFill>
                <a:effectLst/>
                <a:highlight>
                  <a:srgbClr val="F4F4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видобутку граніту застосовували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333333"/>
                </a:solidFill>
                <a:highlight>
                  <a:srgbClr val="F4F4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000" dirty="0">
                <a:solidFill>
                  <a:srgbClr val="333333"/>
                </a:solidFill>
                <a:effectLst/>
                <a:highlight>
                  <a:srgbClr val="F4F4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уровибуховий метод – у породі бурять отвір і закладають у нього вибухівку. Внаслідок вибуху відколюються фрагменти граніту – серед них необхідно вибрати ті, що підходять за розміром. Згодом відсортовані уламки розпилюють на плити та транспортують до місць призначення.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804754-76E8-8B46-6701-609159C122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429000"/>
            <a:ext cx="4579986" cy="2956172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F9C08FDF-DBAD-05A1-C29C-BDD427F6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603" y="260648"/>
            <a:ext cx="324802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4314F9-5707-372A-EF1D-8332869B808C}"/>
              </a:ext>
            </a:extLst>
          </p:cNvPr>
          <p:cNvSpPr txBox="1"/>
          <p:nvPr/>
        </p:nvSpPr>
        <p:spPr>
          <a:xfrm>
            <a:off x="1169034" y="63318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з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Літвінчук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Ганни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097AE5-1D8C-AF60-5516-4099CC8FFDD8}"/>
              </a:ext>
            </a:extLst>
          </p:cNvPr>
          <p:cNvSpPr txBox="1"/>
          <p:nvPr/>
        </p:nvSpPr>
        <p:spPr>
          <a:xfrm>
            <a:off x="5580112" y="60549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0262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F88799FC-42CD-C96E-DAE5-0A8BC3D28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6326147"/>
            <a:ext cx="3197531" cy="432048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з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Літвінчук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Ганни</a:t>
            </a: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B34EC916-433C-6A1C-B39D-9723C9513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8255" y="3645024"/>
            <a:ext cx="3643441" cy="2339573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 цього, протягом кількох років, утворилося мальовниче озеро, що нагадує затоплений кратер вулкана.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C84023-CF9E-DCAA-3B5A-A4D2AF736C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7723" y="116633"/>
            <a:ext cx="4353973" cy="2808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F4B98A3-8965-1FE6-95C8-D74B260F4B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310" y="3212976"/>
            <a:ext cx="4585336" cy="2957542"/>
          </a:xfrm>
          <a:prstGeom prst="rect">
            <a:avLst/>
          </a:prstGeom>
        </p:spPr>
      </p:pic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xmlns="" id="{A6CA12E4-FA93-28DC-F021-EFD58E565B18}"/>
              </a:ext>
            </a:extLst>
          </p:cNvPr>
          <p:cNvSpPr txBox="1">
            <a:spLocks/>
          </p:cNvSpPr>
          <p:nvPr/>
        </p:nvSpPr>
        <p:spPr>
          <a:xfrm>
            <a:off x="899592" y="687482"/>
            <a:ext cx="3334114" cy="221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1999 році виробництво граніту тут було зупинене і кар’єр почав природним чином наповнюватися прісною водою з річки Інгулець. </a:t>
            </a:r>
          </a:p>
        </p:txBody>
      </p:sp>
    </p:spTree>
    <p:extLst>
      <p:ext uri="{BB962C8B-B14F-4D97-AF65-F5344CB8AC3E}">
        <p14:creationId xmlns:p14="http://schemas.microsoft.com/office/powerpoint/2010/main" xmlns="" val="2874318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9C7567-E5E8-6B39-7CC1-7C9FBE91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 скального масиву – 15 метрів. Глибина кар'єру – від 2-3 метрів до 1 км.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43175F3-EA2E-EAB6-BD68-24301C34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8316416" cy="37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xmlns="" id="{009CC79B-46B5-2231-0046-C62FD309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8485" y="6445702"/>
            <a:ext cx="3197531" cy="293396"/>
          </a:xfrm>
        </p:spPr>
        <p:txBody>
          <a:bodyPr>
            <a:normAutofit lnSpcReduction="10000"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996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9EF064B1-ABB9-6EA8-777C-64AA38122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8485" y="6445702"/>
            <a:ext cx="3197531" cy="293396"/>
          </a:xfrm>
        </p:spPr>
        <p:txBody>
          <a:bodyPr>
            <a:normAutofit lnSpcReduction="10000"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6739B309-45F5-5D32-B53C-968D8271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142" y="291286"/>
            <a:ext cx="4472805" cy="59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22BB921B-BDEA-4F85-7883-32E7AAF39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9947" y="291286"/>
            <a:ext cx="4004053" cy="211313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 техногенного озера становить від 2 до 70 метрів. Виїзна траншея на даний момент використовується як основний шлях до води.</a:t>
            </a:r>
          </a:p>
          <a:p>
            <a:pPr marL="0" indent="0" algn="just">
              <a:buNone/>
            </a:pPr>
            <a:endParaRPr lang="uk-UA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D9C9BDED-1685-E989-1FDD-3A92238A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361" y="2215619"/>
            <a:ext cx="3310011" cy="442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426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4F7F9C14-50F8-607B-24BB-CD5852EB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73878"/>
            <a:ext cx="7787317" cy="22750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Кривий Ріг – це промисловий осередок, який є найбільшим в Україні. Гірничо-збагачувальні комбінати, копальні, кар’єри, шахти, відвали створюють особливий ландшафт міста, який так приваблює любителів промислового туризму. На даний момент у нашому рідному місті 9 кар’єрів, що діють. Але ми приділимо особливу увагу відпрацьованим гранітним кар’єрам Кривого Рогу, які утворюють ідеальну композицію стихії води та каменю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D3B1B161-FC6F-EE7C-6672-535D677D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82609"/>
            <a:ext cx="8630914" cy="38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7409D7-43B8-58FB-0031-D6C7B230EDA5}"/>
              </a:ext>
            </a:extLst>
          </p:cNvPr>
          <p:cNvSpPr txBox="1"/>
          <p:nvPr/>
        </p:nvSpPr>
        <p:spPr>
          <a:xfrm>
            <a:off x="632198" y="3789040"/>
            <a:ext cx="45931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південь пролягає битий шлях 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степи, і села, і діброви.       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Хто перший торував його в віках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 точились тут колись розмови?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Чия ступала вперше тут нога       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відпечатались чиї копита?         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замела далеких літ пурга,      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Метелиця століть несамовита...             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Донець. Битий шлях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44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A2416B16-3C51-38A3-19F8-3724DE5CB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600" y="163456"/>
            <a:ext cx="8063735" cy="2107705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Місцевість, що насичена мальовничими місцями, приваблює туристів та спортсменів. Скельні виходи Карачунівського затопленого кар’єру приваблюють альпіністів. Багаторівневі виступи, що знаходяться під водою, захоплюють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дайверів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чиста вода у кар’єрі приваблює городян у спекотні літні дні. Затоплений Карачунівський гранітний кар’єр-це чудове місце відвідування для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кривориворіжців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гостей міста.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AE19C3D9-D64D-22F2-24CE-C54377DF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07210"/>
            <a:ext cx="2144249" cy="28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BFD4E1D0-B7AC-B52B-D191-48ED90E3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83382"/>
            <a:ext cx="2028913" cy="27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C54232EF-9C52-1F88-5A25-9B7FA95C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279" y="3212976"/>
            <a:ext cx="4049490" cy="303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xmlns="" id="{956B475D-7EF7-88B8-28D1-234A0FB9E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8485" y="6445702"/>
            <a:ext cx="3197531" cy="293396"/>
          </a:xfrm>
        </p:spPr>
        <p:txBody>
          <a:bodyPr>
            <a:normAutofit lnSpcReduction="10000"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88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3FF8DB-9778-94BF-EC25-2B1A2DFF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E7B500E-41ED-7697-4A01-3854B75766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0F748C63-2D29-72FA-D39B-69785081BD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92C8246C-056E-E314-7DBB-1DBA080E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537" y="485836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0566DA70-DD33-8F44-8B5E-FC60362AD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04"/>
          <a:stretch/>
        </p:blipFill>
        <p:spPr bwMode="auto">
          <a:xfrm>
            <a:off x="5337307" y="442690"/>
            <a:ext cx="3387822" cy="58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2130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6A6675-FEDB-F815-B9BB-56F7CAB0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0BC61E83-322C-AD6F-C1BC-4FF71CC7C1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67EB31FD-2F49-17D4-BA99-1DEB65E3D0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0D52B073-4A58-ACA3-57BE-65605A00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12428" cy="63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xmlns="" id="{D6E939B5-1354-A63A-3941-9EBFB225E4AF}"/>
              </a:ext>
            </a:extLst>
          </p:cNvPr>
          <p:cNvSpPr txBox="1">
            <a:spLocks/>
          </p:cNvSpPr>
          <p:nvPr/>
        </p:nvSpPr>
        <p:spPr>
          <a:xfrm>
            <a:off x="1358485" y="6445702"/>
            <a:ext cx="3197531" cy="2933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Фото О.Судорженко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776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98461"/>
            <a:ext cx="7416824" cy="800295"/>
          </a:xfrm>
        </p:spPr>
        <p:txBody>
          <a:bodyPr>
            <a:normAutofit/>
          </a:bodyPr>
          <a:lstStyle/>
          <a:p>
            <a:r>
              <a:rPr lang="uk-UA" dirty="0"/>
              <a:t>Удар по дамбі Карачунівського водосховища</a:t>
            </a:r>
            <a:br>
              <a:rPr lang="uk-UA" dirty="0"/>
            </a:br>
            <a:r>
              <a:rPr lang="uk-UA" dirty="0"/>
              <a:t> та Російське вторгнення в Україну ( вересень 2022)</a:t>
            </a:r>
          </a:p>
        </p:txBody>
      </p:sp>
      <p:sp>
        <p:nvSpPr>
          <p:cNvPr id="7" name="Місце для вмісту 3">
            <a:extLst>
              <a:ext uri="{FF2B5EF4-FFF2-40B4-BE49-F238E27FC236}">
                <a16:creationId xmlns:a16="http://schemas.microsoft.com/office/drawing/2014/main" xmlns="" id="{FB19217C-2561-CCD6-2611-3EDC3391E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773" y="1160377"/>
            <a:ext cx="8623350" cy="2171821"/>
          </a:xfrm>
        </p:spPr>
        <p:txBody>
          <a:bodyPr>
            <a:no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вересня 2022 року близько 17-ї години російські військові вдарили по гідротехнічних спорудах ракетами «Кинджал» та «Іскандер», які влучили в гідротехнічні споруди на західних околицях Кривого Рогу. Внаслідок ракетного удару було пошкоджену греблю Карачунівського водосховища, почався витік води в Інгулець.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ліквідації прориву шлюзів, міські промислові підприємства надали понад 50 великих самоскидів з бутом, суглинком і щебнем. Використання такої суміші забарвило річку у червоний колір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31F5BEA4-016C-FC4F-CF16-36DE044B8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43" b="26725"/>
          <a:stretch/>
        </p:blipFill>
        <p:spPr bwMode="auto">
          <a:xfrm>
            <a:off x="3155129" y="3155166"/>
            <a:ext cx="2813174" cy="28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xmlns="" id="{CADA2927-74A1-8BEE-E1AB-D81093628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75" b="31269"/>
          <a:stretch/>
        </p:blipFill>
        <p:spPr bwMode="auto">
          <a:xfrm>
            <a:off x="6015338" y="3093383"/>
            <a:ext cx="2834992" cy="29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xmlns="" id="{5821D89F-AEAA-6E59-6D26-10414F75D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14"/>
          <a:stretch/>
        </p:blipFill>
        <p:spPr bwMode="auto">
          <a:xfrm>
            <a:off x="582145" y="3093383"/>
            <a:ext cx="2501881" cy="32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A179F6-A8A1-0F4C-9BB1-64513DD6483A}"/>
              </a:ext>
            </a:extLst>
          </p:cNvPr>
          <p:cNvSpPr txBox="1"/>
          <p:nvPr/>
        </p:nvSpPr>
        <p:spPr>
          <a:xfrm>
            <a:off x="4088955" y="6061913"/>
            <a:ext cx="394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Олена Богуславська. Перший криворізький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2CCA87-BAD9-21C6-550F-032798F17210}"/>
              </a:ext>
            </a:extLst>
          </p:cNvPr>
          <p:cNvSpPr txBox="1"/>
          <p:nvPr/>
        </p:nvSpPr>
        <p:spPr>
          <a:xfrm>
            <a:off x="5514018" y="6375067"/>
            <a:ext cx="25018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https://1kr.ua/ua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2E6932-15C6-1719-A675-D67383BFA453}"/>
              </a:ext>
            </a:extLst>
          </p:cNvPr>
          <p:cNvSpPr txBox="1"/>
          <p:nvPr/>
        </p:nvSpPr>
        <p:spPr>
          <a:xfrm>
            <a:off x="1128101" y="6347818"/>
            <a:ext cx="2119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з особистого архіву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Наталії Бондаренко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9" y="116633"/>
            <a:ext cx="2448272" cy="792087"/>
          </a:xfrm>
        </p:spPr>
        <p:txBody>
          <a:bodyPr>
            <a:normAutofit fontScale="90000"/>
          </a:bodyPr>
          <a:lstStyle/>
          <a:p>
            <a:r>
              <a:rPr lang="uk-UA" dirty="0"/>
              <a:t>Джерела: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03648" y="908720"/>
            <a:ext cx="7632848" cy="58326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Гусейнов Г.Д. На землі рідній... (Легенди Криворіжжя).– Кривий Ріг: ПП «Видавничий дім», 2020.– 224 с. *** Загадкові скелі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МОДРу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//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Аксьом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С., 2.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Кравчинський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Стефурак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Гідроекологічний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Карачунівського водосховища // Гідрологія, гідрохімія 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гідроекологія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2010. Т. 3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Шерстюк Н.,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Хільчевський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Особливості гідрохімічних процесів у техногенних і природних водних об’єктах Кривбасу. Дніпропетровськ, 2012;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Землянська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Полукаров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Ю., Качинська, Н. та ін. Екологічна шкода водним ресурсам України внаслідок воєнної агресії Росії // Наукові записки Львівського університету бізнесу та права. 2023.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36.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Кривому Рогу 200: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очерк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П.Л.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Варгатюк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Днепропетровск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Промінь, 1975.  С.1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Кавун М. Забутий геолог//Моє Придніпров’я. Календар пам’ятних дат області на 2004 рік: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бібліогр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покажчик /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Голуб. Дніпропетровськ: ДОУНБ, 2003. С. 71-72.</a:t>
            </a:r>
          </a:p>
          <a:p>
            <a:pPr algn="just">
              <a:buFont typeface="+mj-lt"/>
              <a:buAutoNum type="arabicPeriod"/>
            </a:pPr>
            <a:endParaRPr lang="uk-UA" b="0" i="0" dirty="0">
              <a:solidFill>
                <a:srgbClr val="3F4348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173AD21B-596D-56FB-C693-1504FF03A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55" y="5521391"/>
            <a:ext cx="432048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5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Inter var"/>
            </a:endParaRPr>
          </a:p>
          <a:p>
            <a:pPr lvl="0" algn="ctr"/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Місто Кривий Ріг , вулиця,</a:t>
            </a:r>
            <a:r>
              <a:rPr lang="uk-UA" altLang="uk-UA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Довженка</a:t>
            </a: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колишня назва: Дробильна. Вид на річку Інгулець</a:t>
            </a:r>
          </a:p>
          <a:p>
            <a:pPr lvl="0" algn="ctr"/>
            <a:r>
              <a:rPr lang="uk-UA" altLang="uk-UA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uk-UA" altLang="uk-UA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О.Судорженко</a:t>
            </a:r>
            <a:endParaRPr kumimoji="0" lang="uk-UA" altLang="uk-UA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C3AB5885-36E5-425F-D2A7-63864488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635" y="-62534"/>
            <a:ext cx="3888432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lang="uk-UA" sz="1600" b="1" i="0" dirty="0">
                <a:solidFill>
                  <a:srgbClr val="131622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Ген </a:t>
            </a:r>
            <a:r>
              <a:rPr lang="uk-UA" sz="1600" b="1" i="0" dirty="0" err="1">
                <a:solidFill>
                  <a:srgbClr val="131622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гулець</a:t>
            </a:r>
            <a:endParaRPr lang="uk-UA" sz="1600" b="0" i="0" dirty="0">
              <a:solidFill>
                <a:srgbClr val="131622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algn="just"/>
            <a:r>
              <a:rPr lang="uk-UA" sz="2000" b="0" i="0" dirty="0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Поверталися колись чумаки з Криму додому. Ледве ступали стомлені воли, тягнучи важкі вози з сіллю. Та ось вони неначе оживали і починали рухатися веселіше. Поглянувши на волів, чумаки і собі починали прислухатися. Звідкись здалеку долинав неясний гул. І тоді промовляв котрийсь із чумаків до своїх товаришів: «Ген </a:t>
            </a:r>
            <a:r>
              <a:rPr lang="uk-UA" sz="2000" b="0" i="0" dirty="0" err="1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гулець</a:t>
            </a:r>
            <a:r>
              <a:rPr lang="uk-UA" sz="2000" b="0" i="0" dirty="0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чути, скоро вдома будемо». То гула річка, минаючи на своєму шляху пороги. Люди, які часом їздили з чумаками, не розуміли, про що йде мова, та і почали називати річку, повз яку проїздили, – </a:t>
            </a:r>
            <a:r>
              <a:rPr lang="uk-UA" sz="2000" b="0" i="0" dirty="0" err="1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Генгулець</a:t>
            </a:r>
            <a:r>
              <a:rPr lang="uk-UA" sz="2000" b="0" i="0" dirty="0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А згодом назва змінилася на Інгулець та так назавжди і залишилася.</a:t>
            </a:r>
            <a:br>
              <a:rPr lang="uk-UA" sz="2000" b="0" i="0" dirty="0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0" i="0" dirty="0">
                <a:solidFill>
                  <a:srgbClr val="1316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Записано Анастасією Степаненко у 1930-ті роки, Чорногорка.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B2E6418A-E4C5-2692-22EF-03746217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612" y="424272"/>
            <a:ext cx="4343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04DD55-617E-F526-CE50-85A33A89E883}"/>
              </a:ext>
            </a:extLst>
          </p:cNvPr>
          <p:cNvSpPr txBox="1"/>
          <p:nvPr/>
        </p:nvSpPr>
        <p:spPr>
          <a:xfrm>
            <a:off x="5292080" y="6550223"/>
            <a:ext cx="4788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https://www.dnipro.libr.dp.ua/Skeli_MODRu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38FFDB-2D59-C2A9-FEC5-E49FD526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38368"/>
            <a:ext cx="7956376" cy="1280890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Звідки взятися гулу і порогам у степової річки? Береги Інгульця в цьому місці протікають через граніт, що до створення Карачунівського водосховища утворював пороги і перекати на його течії.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51EC1DA8-B498-22E7-2BCD-D3D945088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3474" y="1340768"/>
            <a:ext cx="4867721" cy="23650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Серед більше чотирьох тисяч гірських порід, відомих сучасним дослідникам, одну з основних груп складають магматичні (вивержені) породи. Народжені в результаті що найпотужніших вивержень вулканів, вони впродовж багатьох мільйонів років застигали в земній товщі, під впливом багатьох чинників набуваючи того неповторне багатство відтінків, гру світла і тіні, якими ми можемо милуватися і сьогодні.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4D38704-321E-2B8D-291B-5EB50348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48" y="2136706"/>
            <a:ext cx="3197531" cy="42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A555E5CA-1772-0AD3-2529-55E66DF2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4785" y="4393261"/>
            <a:ext cx="5121280" cy="23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628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A5E489-C86F-A287-D0D7-3CB0CCFE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00" y="254324"/>
            <a:ext cx="6589200" cy="644650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Відпочинок криворізької інтелігенції на березі Інгульця 1910-ті роки.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AEAA124-755A-10B6-2D0D-E763D6E945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E050D365-C611-CC83-B076-EA1389408F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ABBBCE-FF7B-EFFE-CFD0-9A054A0671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596" y="1232784"/>
            <a:ext cx="7634808" cy="4787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B76CEA-D770-C4E1-F106-F1114BB638C7}"/>
              </a:ext>
            </a:extLst>
          </p:cNvPr>
          <p:cNvSpPr txBox="1"/>
          <p:nvPr/>
        </p:nvSpPr>
        <p:spPr>
          <a:xfrm>
            <a:off x="1277400" y="5989802"/>
            <a:ext cx="6912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Криворізька старовина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https://www.facebook.com/groups/starovuna/members</a:t>
            </a:r>
            <a:r>
              <a:rPr lang="en-US" dirty="0"/>
              <a:t>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6750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29989E-0128-7803-992B-DBF8552B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79" y="131103"/>
            <a:ext cx="3500933" cy="493007"/>
          </a:xfrm>
        </p:spPr>
        <p:txBody>
          <a:bodyPr>
            <a:normAutofit fontScale="90000"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Мікрорайон Карачуни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6CF792DB-508A-6792-802B-8EB67EE9A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6133" y="1728428"/>
            <a:ext cx="3812107" cy="49030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чи інакше, назву цього місця місцеві легенди пов’язують з урановими родовищами на деякій відстані від цього району. Нібито, уранова руда – це чорні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ті самі азіати брали в руки, вивозили з собою і гинули (від променевої хвороби). Причому, чому в даній версії не саме родовище так називають, а район в 70 км від нього – не пояснюється. 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Записано Анастасією Степаненко у 1930-ті роки, Чорногорка.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B0AA0A76-E412-4AAD-5B34-1145C0F0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5301"/>
            <a:ext cx="4688589" cy="46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4DD8C8-4935-61CC-9E5A-6573F957F1C0}"/>
              </a:ext>
            </a:extLst>
          </p:cNvPr>
          <p:cNvSpPr txBox="1"/>
          <p:nvPr/>
        </p:nvSpPr>
        <p:spPr>
          <a:xfrm>
            <a:off x="1047924" y="6311707"/>
            <a:ext cx="4108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Блог Ольга Дзюба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https://hghstories.com/ua/karachun-reservoir/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947D26-180D-36C3-1632-4E8DB9BD18B2}"/>
              </a:ext>
            </a:extLst>
          </p:cNvPr>
          <p:cNvSpPr txBox="1"/>
          <p:nvPr/>
        </p:nvSpPr>
        <p:spPr>
          <a:xfrm>
            <a:off x="1413022" y="637042"/>
            <a:ext cx="7911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цього району за місцевою легендою походить від слів “кара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або “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азіатського (монгольського/татарського/ще варіації на тему) походження і перекладається “чорна смерть”.</a:t>
            </a:r>
          </a:p>
        </p:txBody>
      </p:sp>
    </p:spTree>
    <p:extLst>
      <p:ext uri="{BB962C8B-B14F-4D97-AF65-F5344CB8AC3E}">
        <p14:creationId xmlns:p14="http://schemas.microsoft.com/office/powerpoint/2010/main" xmlns="" val="401560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ECA1B2-20F7-58B4-E411-B779D7AE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41" y="137136"/>
            <a:ext cx="2338768" cy="788666"/>
          </a:xfrm>
        </p:spPr>
        <p:txBody>
          <a:bodyPr/>
          <a:lstStyle/>
          <a:p>
            <a:r>
              <a:rPr lang="uk-UA" dirty="0"/>
              <a:t>Карачун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30D1DCA4-07B8-4BEB-2132-586B750B3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7319" y="260648"/>
            <a:ext cx="4538464" cy="590465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Вікіпедія каже , що саме слово “Карачун” з давньо східно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слов’янскої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мови перекладається як “смерть”, також це ім’я слов’янського божества нижнього світу, що є володарем морозів, холоду і мороку. У ряді міфологічних словників йдеться, що словом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 слов’ян називався зимовий сонцеворот і пов’язане з ним свято, а також злий дух, який скорочує життя.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в народних казках присутній персонаж «Карачун». Деякі з дослідників слов’янського фольклору вважають, що цей казковий персонаж пізніше був перейменований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Кощея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цьому, інша частина дослідників вважають це твердження своїх колег помилковим.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молдаван Карачун вважається божеством здатним викликати родючість і врожай в новому році.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35961D82-1C40-854E-4CEA-B0C5AE82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79" y="935888"/>
            <a:ext cx="3793690" cy="50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7C78F8-AD4B-C0F5-67B7-C555451B6F37}"/>
              </a:ext>
            </a:extLst>
          </p:cNvPr>
          <p:cNvSpPr txBox="1"/>
          <p:nvPr/>
        </p:nvSpPr>
        <p:spPr>
          <a:xfrm>
            <a:off x="2625576" y="6453336"/>
            <a:ext cx="6330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https://www.gorda.com.ua/index.php/ru/bohy/93-karachun-suvoryi-slavianskyi-boh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17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7DE92D2-863C-C05C-F1F4-2FDBE37F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04244"/>
            <a:ext cx="7713051" cy="48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BCE06E-AEB7-93EB-1C36-A46BD701AF4D}"/>
              </a:ext>
            </a:extLst>
          </p:cNvPr>
          <p:cNvSpPr txBox="1"/>
          <p:nvPr/>
        </p:nvSpPr>
        <p:spPr>
          <a:xfrm>
            <a:off x="1275340" y="130788"/>
            <a:ext cx="77126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є і більш правдоподібна версія походження назви</a:t>
            </a:r>
            <a:b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факт: назва району Карачуни пішла від селища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Карачуновка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(див. карту), яке знаходилося в безпосередній близькості від дамби і згодом затоплено при створенні водосховища, як і інші села в цій місцевості.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908540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1136714D-F7D9-FD41-7DEF-A8CB7304A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1640" y="260648"/>
            <a:ext cx="7562800" cy="2520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Карачуновка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також згадується в книзі “Списки населених місць Херсонської губернії” від 1868 року і в роботах російського гірського інженера Н. П.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Барбот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Марні, який виконав перший науковий геологічний опис залізних руд Криворізького родовища.. У свою чергу назва села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Карачуновка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від прізвища офіцера Карачуна, який в 19 столітті отримав в цій місцевості ділянку землі і заснував сільське поселення.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xmlns="" id="{6CD7A571-EAE4-0677-74DC-12AEA6FE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388" y="2534413"/>
            <a:ext cx="2402721" cy="365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xmlns="" id="{2A184B2B-B658-CDEE-A0A2-3269D4A2C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67582"/>
            <a:ext cx="5008748" cy="29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909C52-3126-042B-A837-B3A22E1EC2DC}"/>
              </a:ext>
            </a:extLst>
          </p:cNvPr>
          <p:cNvSpPr txBox="1"/>
          <p:nvPr/>
        </p:nvSpPr>
        <p:spPr>
          <a:xfrm>
            <a:off x="1115616" y="5908444"/>
            <a:ext cx="5598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В.Манюк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Сторінки  з історії подорожей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Барбота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Марні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https://www.libr.dp.ua/region-barbotdemarni.html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951638"/>
      </p:ext>
    </p:extLst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750</TotalTime>
  <Words>1228</Words>
  <Application>Microsoft Office PowerPoint</Application>
  <PresentationFormat>Экран (4:3)</PresentationFormat>
  <Paragraphs>76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Віхоть</vt:lpstr>
      <vt:lpstr>Найглибше рукотворне озеро Європи східний  Карачунівський кар’єр</vt:lpstr>
      <vt:lpstr>Слайд 2</vt:lpstr>
      <vt:lpstr>Слайд 3</vt:lpstr>
      <vt:lpstr>Звідки взятися гулу і порогам у степової річки? Береги Інгульця в цьому місці протікають через граніт, що до створення Карачунівського водосховища утворював пороги і перекати на його течії.</vt:lpstr>
      <vt:lpstr>Відпочинок криворізької інтелігенції на березі Інгульця 1910-ті роки. </vt:lpstr>
      <vt:lpstr>Мікрорайон Карачуни</vt:lpstr>
      <vt:lpstr>Карачун</vt:lpstr>
      <vt:lpstr>Слайд 8</vt:lpstr>
      <vt:lpstr>Слайд 9</vt:lpstr>
      <vt:lpstr>Карачунівське водосховище</vt:lpstr>
      <vt:lpstr>Після створення Карачунівського водосховища рівень води спав і оголив гранітні пороги</vt:lpstr>
      <vt:lpstr>Слайд 12</vt:lpstr>
      <vt:lpstr>Підвісний міст через річку Інгулець</vt:lpstr>
      <vt:lpstr>Карачунівський гранітний кар’єр Криворізького каменедробильного заводу (КДЗ).  Фото 1970-х років</vt:lpstr>
      <vt:lpstr>Слайд 15</vt:lpstr>
      <vt:lpstr>Слайд 16</vt:lpstr>
      <vt:lpstr>Слайд 17</vt:lpstr>
      <vt:lpstr>Висота скального масиву – 15 метрів. Глибина кар'єру – від 2-3 метрів до 1 км.</vt:lpstr>
      <vt:lpstr>Слайд 19</vt:lpstr>
      <vt:lpstr>Слайд 20</vt:lpstr>
      <vt:lpstr>Слайд 21</vt:lpstr>
      <vt:lpstr>Слайд 22</vt:lpstr>
      <vt:lpstr>Удар по дамбі Карачунівського водосховища  та Російське вторгнення в Україну ( вересень 2022)</vt:lpstr>
      <vt:lpstr>Джерела: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Найглибше рукотворне озеро Европи- гранітний кар'єр КДЗ міста Кривий Ріг</dc:title>
  <dc:creator>Пользователь Windows</dc:creator>
  <cp:lastModifiedBy>Пользователь Windows</cp:lastModifiedBy>
  <cp:revision>9</cp:revision>
  <dcterms:created xsi:type="dcterms:W3CDTF">2024-04-11T17:14:30Z</dcterms:created>
  <dcterms:modified xsi:type="dcterms:W3CDTF">2024-04-14T08:54:55Z</dcterms:modified>
</cp:coreProperties>
</file>