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17"/>
  </p:notesMasterIdLst>
  <p:sldIdLst>
    <p:sldId id="256" r:id="rId2"/>
    <p:sldId id="280" r:id="rId3"/>
    <p:sldId id="281" r:id="rId4"/>
    <p:sldId id="282" r:id="rId5"/>
    <p:sldId id="283" r:id="rId6"/>
    <p:sldId id="293" r:id="rId7"/>
    <p:sldId id="284" r:id="rId8"/>
    <p:sldId id="285" r:id="rId9"/>
    <p:sldId id="286" r:id="rId10"/>
    <p:sldId id="287" r:id="rId11"/>
    <p:sldId id="288" r:id="rId12"/>
    <p:sldId id="290" r:id="rId13"/>
    <p:sldId id="292" r:id="rId14"/>
    <p:sldId id="289" r:id="rId15"/>
    <p:sldId id="294" r:id="rId1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226" autoAdjust="0"/>
  </p:normalViewPr>
  <p:slideViewPr>
    <p:cSldViewPr>
      <p:cViewPr>
        <p:scale>
          <a:sx n="88" d="100"/>
          <a:sy n="88" d="100"/>
        </p:scale>
        <p:origin x="-797" y="-1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414808-D25C-49A0-B8CF-AAB73A9B1DB7}" type="datetimeFigureOut">
              <a:rPr lang="uk-UA" smtClean="0"/>
              <a:pPr/>
              <a:t>14.04.2024</a:t>
            </a:fld>
            <a:endParaRPr lang="uk-UA"/>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247516-1410-4866-8953-090519A0693A}" type="slidenum">
              <a:rPr lang="uk-UA" smtClean="0"/>
              <a:pPr/>
              <a:t>‹#›</a:t>
            </a:fld>
            <a:endParaRPr lang="uk-UA"/>
          </a:p>
        </p:txBody>
      </p:sp>
    </p:spTree>
    <p:extLst>
      <p:ext uri="{BB962C8B-B14F-4D97-AF65-F5344CB8AC3E}">
        <p14:creationId xmlns:p14="http://schemas.microsoft.com/office/powerpoint/2010/main" val="1900634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10247516-1410-4866-8953-090519A0693A}" type="slidenum">
              <a:rPr lang="uk-UA" smtClean="0"/>
              <a:pPr/>
              <a:t>7</a:t>
            </a:fld>
            <a:endParaRPr lang="uk-UA"/>
          </a:p>
        </p:txBody>
      </p:sp>
    </p:spTree>
    <p:extLst>
      <p:ext uri="{BB962C8B-B14F-4D97-AF65-F5344CB8AC3E}">
        <p14:creationId xmlns:p14="http://schemas.microsoft.com/office/powerpoint/2010/main" val="3164654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EE598C7B-EA63-4D41-BED5-DDBA607FB77B}" type="datetimeFigureOut">
              <a:rPr lang="ru-RU" smtClean="0"/>
              <a:pPr/>
              <a:t>14.04.2024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9190751-3C51-43B1-B9B0-729289153459}" type="slidenum">
              <a:rPr lang="ru-RU" smtClean="0"/>
              <a:pPr/>
              <a:t>‹#›</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EE598C7B-EA63-4D41-BED5-DDBA607FB77B}" type="datetimeFigureOut">
              <a:rPr lang="ru-RU" smtClean="0"/>
              <a:pPr/>
              <a:t>14.04.2024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9190751-3C51-43B1-B9B0-729289153459}"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E598C7B-EA63-4D41-BED5-DDBA607FB77B}" type="datetimeFigureOut">
              <a:rPr lang="ru-RU" smtClean="0"/>
              <a:pPr/>
              <a:t>14.04.2024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9190751-3C51-43B1-B9B0-729289153459}"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E598C7B-EA63-4D41-BED5-DDBA607FB77B}" type="datetimeFigureOut">
              <a:rPr lang="ru-RU" smtClean="0"/>
              <a:pPr/>
              <a:t>14.04.2024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9190751-3C51-43B1-B9B0-729289153459}" type="slidenum">
              <a:rPr lang="ru-RU" smtClean="0"/>
              <a:pPr/>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E598C7B-EA63-4D41-BED5-DDBA607FB77B}" type="datetimeFigureOut">
              <a:rPr lang="ru-RU" smtClean="0"/>
              <a:pPr/>
              <a:t>14.04.2024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9190751-3C51-43B1-B9B0-729289153459}"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E598C7B-EA63-4D41-BED5-DDBA607FB77B}" type="datetimeFigureOut">
              <a:rPr lang="ru-RU" smtClean="0"/>
              <a:pPr/>
              <a:t>14.04.2024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9190751-3C51-43B1-B9B0-729289153459}" type="slidenum">
              <a:rPr lang="ru-RU" smtClean="0"/>
              <a:pPr/>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EE598C7B-EA63-4D41-BED5-DDBA607FB77B}" type="datetimeFigureOut">
              <a:rPr lang="ru-RU" smtClean="0"/>
              <a:pPr/>
              <a:t>14.04.2024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F9190751-3C51-43B1-B9B0-729289153459}" type="slidenum">
              <a:rPr lang="ru-RU" smtClean="0"/>
              <a:pPr/>
              <a:t>‹#›</a:t>
            </a:fld>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EE598C7B-EA63-4D41-BED5-DDBA607FB77B}" type="datetimeFigureOut">
              <a:rPr lang="ru-RU" smtClean="0"/>
              <a:pPr/>
              <a:t>14.04.2024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F9190751-3C51-43B1-B9B0-729289153459}"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598C7B-EA63-4D41-BED5-DDBA607FB77B}" type="datetimeFigureOut">
              <a:rPr lang="ru-RU" smtClean="0"/>
              <a:pPr/>
              <a:t>14.04.2024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F9190751-3C51-43B1-B9B0-729289153459}"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EE598C7B-EA63-4D41-BED5-DDBA607FB77B}" type="datetimeFigureOut">
              <a:rPr lang="ru-RU" smtClean="0"/>
              <a:pPr/>
              <a:t>14.04.2024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9190751-3C51-43B1-B9B0-729289153459}"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EE598C7B-EA63-4D41-BED5-DDBA607FB77B}" type="datetimeFigureOut">
              <a:rPr lang="ru-RU" smtClean="0"/>
              <a:pPr/>
              <a:t>14.04.2024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9190751-3C51-43B1-B9B0-729289153459}" type="slidenum">
              <a:rPr lang="ru-RU" smtClean="0"/>
              <a:pPr/>
              <a:t>‹#›</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EE598C7B-EA63-4D41-BED5-DDBA607FB77B}" type="datetimeFigureOut">
              <a:rPr lang="ru-RU" smtClean="0"/>
              <a:pPr/>
              <a:t>14.04.2024</a:t>
            </a:fld>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F9190751-3C51-43B1-B9B0-729289153459}"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Капля 9"/>
          <p:cNvSpPr/>
          <p:nvPr/>
        </p:nvSpPr>
        <p:spPr>
          <a:xfrm>
            <a:off x="5004048" y="1997918"/>
            <a:ext cx="4139951" cy="2295178"/>
          </a:xfrm>
          <a:prstGeom prst="teardrop">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uk-UA" sz="1400" b="1" dirty="0" err="1">
                <a:solidFill>
                  <a:schemeClr val="bg1"/>
                </a:solidFill>
                <a:latin typeface="Times New Roman"/>
                <a:ea typeface="Times New Roman"/>
                <a:cs typeface="Times New Roman"/>
              </a:rPr>
              <a:t>Стрільченко</a:t>
            </a:r>
            <a:r>
              <a:rPr lang="uk-UA" sz="1400" b="1" dirty="0">
                <a:solidFill>
                  <a:schemeClr val="bg1"/>
                </a:solidFill>
                <a:latin typeface="Times New Roman"/>
                <a:ea typeface="Times New Roman"/>
                <a:cs typeface="Times New Roman"/>
              </a:rPr>
              <a:t> Андрій Вадимович, учень 7 класу Охтирської загальноосвітньої школи І-ІІІ ступенів № 3 Охтирської міської ради Сумської області</a:t>
            </a:r>
            <a:endParaRPr lang="uk-UA" sz="1400" dirty="0">
              <a:solidFill>
                <a:schemeClr val="bg1"/>
              </a:solidFill>
              <a:latin typeface="Times New Roman"/>
              <a:ea typeface="Times New Roman"/>
              <a:cs typeface="Times New Roman"/>
            </a:endParaRPr>
          </a:p>
        </p:txBody>
      </p:sp>
      <p:pic>
        <p:nvPicPr>
          <p:cNvPr id="4" name="Picture 2" descr="C:\Users\Виталий\Desktop\ohtyrska-zaliznychna-stancziya-1-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412776"/>
            <a:ext cx="5254763" cy="5254763"/>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824261" y="1342508"/>
            <a:ext cx="6444208" cy="646331"/>
          </a:xfrm>
          <a:prstGeom prst="rect">
            <a:avLst/>
          </a:prstGeom>
          <a:solidFill>
            <a:schemeClr val="accent2">
              <a:lumMod val="40000"/>
              <a:lumOff val="60000"/>
            </a:schemeClr>
          </a:solidFill>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uk-UA" b="1" dirty="0">
                <a:solidFill>
                  <a:srgbClr val="000000"/>
                </a:solidFill>
                <a:latin typeface="Times New Roman"/>
                <a:ea typeface="Times New Roman"/>
              </a:rPr>
              <a:t>ОХТИРСЬКА ЗАЛІЗНИЧНА СТАНЦІЯ </a:t>
            </a:r>
            <a:r>
              <a:rPr lang="uk-UA" b="1" dirty="0" smtClean="0">
                <a:solidFill>
                  <a:srgbClr val="000000"/>
                </a:solidFill>
                <a:latin typeface="Times New Roman"/>
                <a:ea typeface="Times New Roman"/>
              </a:rPr>
              <a:t>– ПАМ</a:t>
            </a:r>
            <a:r>
              <a:rPr lang="en-US" b="1" dirty="0" smtClean="0">
                <a:solidFill>
                  <a:srgbClr val="000000"/>
                </a:solidFill>
                <a:latin typeface="Times New Roman"/>
                <a:ea typeface="Times New Roman"/>
              </a:rPr>
              <a:t>`</a:t>
            </a:r>
            <a:r>
              <a:rPr lang="uk-UA" b="1" dirty="0" smtClean="0">
                <a:solidFill>
                  <a:srgbClr val="000000"/>
                </a:solidFill>
                <a:latin typeface="Times New Roman"/>
                <a:ea typeface="Times New Roman"/>
              </a:rPr>
              <a:t>ЯТКА </a:t>
            </a:r>
            <a:r>
              <a:rPr lang="uk-UA" b="1" dirty="0">
                <a:solidFill>
                  <a:srgbClr val="000000"/>
                </a:solidFill>
                <a:latin typeface="Times New Roman"/>
                <a:ea typeface="Times New Roman"/>
              </a:rPr>
              <a:t>ІСТОРІЇ, ЗНИЩЕНА ВІЙНОЮ</a:t>
            </a:r>
            <a:endParaRPr lang="uk-UA" dirty="0"/>
          </a:p>
        </p:txBody>
      </p:sp>
      <p:sp>
        <p:nvSpPr>
          <p:cNvPr id="6" name="Прямоугольник 5"/>
          <p:cNvSpPr/>
          <p:nvPr/>
        </p:nvSpPr>
        <p:spPr>
          <a:xfrm>
            <a:off x="251520" y="476672"/>
            <a:ext cx="8784975" cy="646331"/>
          </a:xfrm>
          <a:prstGeom prst="rect">
            <a:avLst/>
          </a:prstGeom>
        </p:spPr>
        <p:txBody>
          <a:bodyPr wrap="square">
            <a:spAutoFit/>
          </a:bodyPr>
          <a:lstStyle/>
          <a:p>
            <a:pPr lvl="0" algn="ctr"/>
            <a:r>
              <a:rPr lang="uk-UA" b="1" dirty="0">
                <a:latin typeface="Times New Roman" pitchFamily="18" charset="0"/>
                <a:ea typeface="Times New Roman"/>
                <a:cs typeface="Times New Roman" pitchFamily="18" charset="0"/>
              </a:rPr>
              <a:t>Комунальний позашкільний навчальний заклад «Охтирський міський центр позашкільної освіти-Мала академія наук учнівської </a:t>
            </a:r>
            <a:r>
              <a:rPr lang="uk-UA" b="1" dirty="0" smtClean="0">
                <a:latin typeface="Times New Roman" pitchFamily="18" charset="0"/>
                <a:ea typeface="Times New Roman"/>
                <a:cs typeface="Times New Roman" pitchFamily="18" charset="0"/>
              </a:rPr>
              <a:t>молоді»</a:t>
            </a:r>
            <a:endParaRPr lang="uk-UA" b="1" dirty="0">
              <a:latin typeface="Times New Roman" pitchFamily="18" charset="0"/>
              <a:ea typeface="Times New Roman"/>
              <a:cs typeface="Times New Roman" pitchFamily="18" charset="0"/>
            </a:endParaRPr>
          </a:p>
        </p:txBody>
      </p:sp>
      <p:sp>
        <p:nvSpPr>
          <p:cNvPr id="8" name="Прямоугольник 7"/>
          <p:cNvSpPr/>
          <p:nvPr/>
        </p:nvSpPr>
        <p:spPr>
          <a:xfrm>
            <a:off x="5867881" y="4509120"/>
            <a:ext cx="3006080" cy="2031325"/>
          </a:xfrm>
          <a:prstGeom prst="rect">
            <a:avLst/>
          </a:prstGeom>
        </p:spPr>
        <p:txBody>
          <a:bodyPr wrap="square">
            <a:spAutoFit/>
          </a:bodyPr>
          <a:lstStyle/>
          <a:p>
            <a:pPr algn="just">
              <a:spcAft>
                <a:spcPts val="0"/>
              </a:spcAft>
            </a:pPr>
            <a:endParaRPr lang="uk-UA" sz="1400" b="1" dirty="0">
              <a:solidFill>
                <a:srgbClr val="000000"/>
              </a:solidFill>
              <a:latin typeface="Times New Roman"/>
              <a:ea typeface="Times New Roman"/>
              <a:cs typeface="Times New Roman"/>
            </a:endParaRPr>
          </a:p>
          <a:p>
            <a:pPr algn="just">
              <a:spcAft>
                <a:spcPts val="0"/>
              </a:spcAft>
            </a:pPr>
            <a:r>
              <a:rPr lang="uk-UA" sz="1400" b="1" dirty="0" smtClean="0">
                <a:solidFill>
                  <a:srgbClr val="000000"/>
                </a:solidFill>
                <a:latin typeface="Times New Roman"/>
                <a:ea typeface="Times New Roman"/>
                <a:cs typeface="Times New Roman"/>
              </a:rPr>
              <a:t> </a:t>
            </a:r>
            <a:r>
              <a:rPr lang="uk-UA" sz="1400" b="1" dirty="0" smtClean="0">
                <a:solidFill>
                  <a:srgbClr val="000000"/>
                </a:solidFill>
                <a:latin typeface="Times New Roman" pitchFamily="18" charset="0"/>
                <a:ea typeface="Times New Roman"/>
                <a:cs typeface="Times New Roman" pitchFamily="18" charset="0"/>
              </a:rPr>
              <a:t>Керівник </a:t>
            </a:r>
            <a:r>
              <a:rPr lang="uk-UA" sz="1400" b="1" dirty="0">
                <a:solidFill>
                  <a:srgbClr val="000000"/>
                </a:solidFill>
                <a:latin typeface="Times New Roman" pitchFamily="18" charset="0"/>
                <a:ea typeface="Times New Roman"/>
                <a:cs typeface="Times New Roman" pitchFamily="18" charset="0"/>
              </a:rPr>
              <a:t>- </a:t>
            </a:r>
            <a:r>
              <a:rPr lang="uk-UA" sz="1400" b="1" dirty="0" err="1">
                <a:solidFill>
                  <a:srgbClr val="000000"/>
                </a:solidFill>
                <a:latin typeface="Times New Roman" pitchFamily="18" charset="0"/>
                <a:ea typeface="Times New Roman"/>
                <a:cs typeface="Times New Roman" pitchFamily="18" charset="0"/>
              </a:rPr>
              <a:t>Литовченко</a:t>
            </a:r>
            <a:r>
              <a:rPr lang="uk-UA" sz="1400" b="1" dirty="0">
                <a:solidFill>
                  <a:srgbClr val="000000"/>
                </a:solidFill>
                <a:latin typeface="Times New Roman" pitchFamily="18" charset="0"/>
                <a:ea typeface="Times New Roman"/>
                <a:cs typeface="Times New Roman" pitchFamily="18" charset="0"/>
              </a:rPr>
              <a:t> Ольга Олександрівна, </a:t>
            </a:r>
            <a:r>
              <a:rPr lang="uk-UA" sz="1400" dirty="0">
                <a:solidFill>
                  <a:srgbClr val="000000"/>
                </a:solidFill>
                <a:latin typeface="Times New Roman" pitchFamily="18" charset="0"/>
                <a:ea typeface="Times New Roman"/>
                <a:cs typeface="Times New Roman" pitchFamily="18" charset="0"/>
              </a:rPr>
              <a:t>керівник </a:t>
            </a:r>
            <a:r>
              <a:rPr lang="uk-UA" sz="1400" dirty="0" smtClean="0">
                <a:solidFill>
                  <a:srgbClr val="000000"/>
                </a:solidFill>
                <a:latin typeface="Times New Roman" pitchFamily="18" charset="0"/>
                <a:ea typeface="Times New Roman"/>
                <a:cs typeface="Times New Roman" pitchFamily="18" charset="0"/>
              </a:rPr>
              <a:t>гуртка комунального </a:t>
            </a:r>
            <a:r>
              <a:rPr lang="uk-UA" sz="1400" dirty="0">
                <a:solidFill>
                  <a:srgbClr val="000000"/>
                </a:solidFill>
                <a:latin typeface="Times New Roman" pitchFamily="18" charset="0"/>
                <a:ea typeface="Times New Roman"/>
                <a:cs typeface="Times New Roman" pitchFamily="18" charset="0"/>
              </a:rPr>
              <a:t>позашкільного навчального закладу «Охтирський міський центр позашкільної освіти-Мала академія наук учнівської молоді</a:t>
            </a:r>
            <a:r>
              <a:rPr lang="uk-UA" sz="1400" dirty="0" smtClean="0">
                <a:solidFill>
                  <a:srgbClr val="000000"/>
                </a:solidFill>
                <a:latin typeface="Times New Roman" pitchFamily="18" charset="0"/>
                <a:ea typeface="Times New Roman"/>
                <a:cs typeface="Times New Roman" pitchFamily="18" charset="0"/>
              </a:rPr>
              <a:t>»</a:t>
            </a:r>
            <a:endParaRPr lang="uk-UA" sz="1100" dirty="0">
              <a:latin typeface="Times New Roman" pitchFamily="18" charset="0"/>
              <a:ea typeface="Calibri"/>
              <a:cs typeface="Times New Roman" pitchFamily="18" charset="0"/>
            </a:endParaRPr>
          </a:p>
          <a:p>
            <a:pPr algn="just">
              <a:spcAft>
                <a:spcPts val="0"/>
              </a:spcAft>
            </a:pPr>
            <a:endParaRPr lang="uk-UA" sz="1400" dirty="0">
              <a:effectLst/>
              <a:latin typeface="Calibri"/>
              <a:ea typeface="Calibri"/>
              <a:cs typeface="Times New Roman"/>
            </a:endParaRPr>
          </a:p>
        </p:txBody>
      </p:sp>
    </p:spTree>
    <p:extLst>
      <p:ext uri="{BB962C8B-B14F-4D97-AF65-F5344CB8AC3E}">
        <p14:creationId xmlns:p14="http://schemas.microsoft.com/office/powerpoint/2010/main" val="12887449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3623" y="39975"/>
            <a:ext cx="9073008" cy="2092881"/>
          </a:xfrm>
          <a:prstGeom prst="rect">
            <a:avLst/>
          </a:prstGeom>
        </p:spPr>
        <p:txBody>
          <a:bodyPr wrap="square">
            <a:spAutoFit/>
          </a:bodyPr>
          <a:lstStyle/>
          <a:p>
            <a:pPr indent="449580" algn="just">
              <a:spcAft>
                <a:spcPts val="0"/>
              </a:spcAft>
            </a:pPr>
            <a:r>
              <a:rPr lang="uk-UA" sz="1600" b="1" dirty="0">
                <a:latin typeface="Times New Roman"/>
                <a:ea typeface="Calibri"/>
                <a:cs typeface="Times New Roman"/>
              </a:rPr>
              <a:t>2000 рік можна назвати другим роком народження станції </a:t>
            </a:r>
            <a:r>
              <a:rPr lang="uk-UA" sz="1600" b="1" dirty="0" smtClean="0">
                <a:latin typeface="Times New Roman"/>
                <a:ea typeface="Calibri"/>
                <a:cs typeface="Times New Roman"/>
              </a:rPr>
              <a:t>«Охтирка», </a:t>
            </a:r>
            <a:r>
              <a:rPr lang="uk-UA" sz="1600" b="1" dirty="0">
                <a:latin typeface="Times New Roman"/>
                <a:ea typeface="Calibri"/>
                <a:cs typeface="Times New Roman"/>
              </a:rPr>
              <a:t>оскільки саме з цього року тут розпочались роботи, в результаті яких станція повністю змінилася. Була збудована нова сучасна товарна контора. </a:t>
            </a:r>
            <a:r>
              <a:rPr lang="uk-UA" sz="1600" dirty="0">
                <a:latin typeface="Times New Roman"/>
                <a:ea typeface="Calibri"/>
                <a:cs typeface="Times New Roman"/>
              </a:rPr>
              <a:t>Для забезпечення нормальної роботи працівникам станції для товарних касирів і </a:t>
            </a:r>
            <a:r>
              <a:rPr lang="uk-UA" sz="1600" dirty="0" err="1">
                <a:latin typeface="Times New Roman"/>
                <a:ea typeface="Calibri"/>
                <a:cs typeface="Times New Roman"/>
              </a:rPr>
              <a:t>прийомоздатчиків</a:t>
            </a:r>
            <a:r>
              <a:rPr lang="uk-UA" sz="1600" dirty="0">
                <a:latin typeface="Times New Roman"/>
                <a:ea typeface="Calibri"/>
                <a:cs typeface="Times New Roman"/>
              </a:rPr>
              <a:t>, чергових по станції і сигналістів, білетних касирів обладнані побутові приміщення, для пасажирів обладнаний сучасний зал очікування, оновлений незадовго до початку агресії </a:t>
            </a:r>
            <a:r>
              <a:rPr lang="uk-UA" sz="1600" dirty="0" err="1">
                <a:latin typeface="Times New Roman"/>
                <a:ea typeface="Calibri"/>
                <a:cs typeface="Times New Roman"/>
              </a:rPr>
              <a:t>росії</a:t>
            </a:r>
            <a:r>
              <a:rPr lang="uk-UA" sz="1600" dirty="0">
                <a:latin typeface="Times New Roman"/>
                <a:ea typeface="Calibri"/>
                <a:cs typeface="Times New Roman"/>
              </a:rPr>
              <a:t> в Україні. </a:t>
            </a:r>
            <a:r>
              <a:rPr lang="uk-UA" sz="1600" b="1" dirty="0">
                <a:latin typeface="Times New Roman"/>
                <a:ea typeface="Calibri"/>
                <a:cs typeface="Times New Roman"/>
              </a:rPr>
              <a:t>З 2007 року від станції 5-6 разів на день курсував рейковий автобус. За 2,5 години пасажири могли потрапити із Сум до Охтирки, відвідати місця відпочинку на берегах Ворскли</a:t>
            </a:r>
            <a:r>
              <a:rPr lang="uk-UA" b="1" dirty="0">
                <a:latin typeface="Times New Roman"/>
                <a:ea typeface="Calibri"/>
                <a:cs typeface="Times New Roman"/>
              </a:rPr>
              <a:t>.</a:t>
            </a:r>
            <a:endParaRPr lang="uk-UA" sz="1400" b="1" dirty="0">
              <a:effectLst/>
              <a:latin typeface="Calibri"/>
              <a:ea typeface="Calibri"/>
              <a:cs typeface="Times New Roman"/>
            </a:endParaRPr>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pic>
        <p:nvPicPr>
          <p:cNvPr id="9219" name="Picture 3" descr="C:\Users\Виталий\Desktop\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2132856"/>
            <a:ext cx="5676838" cy="42484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2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186" y="2255328"/>
            <a:ext cx="2276445" cy="18217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922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4404403"/>
            <a:ext cx="3141217" cy="2320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21599" y="3166200"/>
            <a:ext cx="1770063" cy="136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81777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Охтирська залізнична станція – Український інститу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2980" y="476672"/>
            <a:ext cx="7429500" cy="5572126"/>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79512" y="197346"/>
            <a:ext cx="8712968" cy="132343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450215" algn="just">
              <a:spcAft>
                <a:spcPts val="0"/>
              </a:spcAft>
            </a:pPr>
            <a:r>
              <a:rPr lang="uk-UA" sz="1600" dirty="0">
                <a:latin typeface="Times New Roman" pitchFamily="18" charset="0"/>
                <a:ea typeface="Times New Roman"/>
                <a:cs typeface="Times New Roman" pitchFamily="18" charset="0"/>
              </a:rPr>
              <a:t>З 1 до 8  березня 2022 року російські літаки тричі бомбардували  Охтирську залізничну станцію та прилеглі до неї території, будівлі, склади, підприємства. За ці 8 днів були пошкоджені товарна контора, колії, цистерни, магазини, 4 багатоквартирні будинки залізничників, лінії та стовпи електромереж, житлові приватні будинки в радіусі 500 метрів від вокзалу, частково цвинтар. </a:t>
            </a:r>
            <a:endParaRPr lang="uk-UA" sz="1600" dirty="0" smtClean="0">
              <a:latin typeface="Times New Roman" pitchFamily="18" charset="0"/>
              <a:ea typeface="Times New Roman"/>
              <a:cs typeface="Times New Roman" pitchFamily="18" charset="0"/>
            </a:endParaRPr>
          </a:p>
        </p:txBody>
      </p:sp>
      <p:sp>
        <p:nvSpPr>
          <p:cNvPr id="5" name="Прямоугольник 4"/>
          <p:cNvSpPr/>
          <p:nvPr/>
        </p:nvSpPr>
        <p:spPr>
          <a:xfrm>
            <a:off x="214282" y="4786322"/>
            <a:ext cx="3839118" cy="1815882"/>
          </a:xfrm>
          <a:prstGeom prst="rect">
            <a:avLst/>
          </a:prstGeom>
          <a:solidFill>
            <a:schemeClr val="accent2">
              <a:lumMod val="20000"/>
              <a:lumOff val="80000"/>
            </a:schemeClr>
          </a:solidFill>
          <a:ln w="76200">
            <a:solidFill>
              <a:schemeClr val="accent1"/>
            </a:solidFill>
            <a:prstDash val="dash"/>
          </a:ln>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uk-UA" sz="1600" b="1" dirty="0">
                <a:solidFill>
                  <a:prstClr val="black"/>
                </a:solidFill>
                <a:latin typeface="Times New Roman" pitchFamily="18" charset="0"/>
                <a:ea typeface="Times New Roman"/>
                <a:cs typeface="Times New Roman" pitchFamily="18" charset="0"/>
              </a:rPr>
              <a:t>8 березня в результаті двогодинного бомбардування міста повністю було знищено 127-річну будівлю Охтирської залізничної станції. Після руйнувань, здійснених російськими окупантами, приміщення станції не підлягає відновленню. </a:t>
            </a:r>
            <a:endParaRPr lang="uk-UA" b="1" dirty="0"/>
          </a:p>
        </p:txBody>
      </p:sp>
      <p:sp>
        <p:nvSpPr>
          <p:cNvPr id="6" name="Прямоугольник 5"/>
          <p:cNvSpPr/>
          <p:nvPr/>
        </p:nvSpPr>
        <p:spPr>
          <a:xfrm rot="302672">
            <a:off x="4211960" y="4653136"/>
            <a:ext cx="4572000" cy="1815882"/>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lvl="0" indent="450215" algn="just"/>
            <a:r>
              <a:rPr lang="uk-UA" sz="1600" dirty="0">
                <a:solidFill>
                  <a:prstClr val="black"/>
                </a:solidFill>
                <a:latin typeface="Times New Roman" pitchFamily="18" charset="0"/>
                <a:ea typeface="Times New Roman"/>
                <a:cs typeface="Times New Roman" pitchFamily="18" charset="0"/>
              </a:rPr>
              <a:t>У</a:t>
            </a:r>
            <a:r>
              <a:rPr lang="uk-UA" sz="1600" dirty="0" smtClean="0">
                <a:solidFill>
                  <a:prstClr val="black"/>
                </a:solidFill>
                <a:latin typeface="Times New Roman" pitchFamily="18" charset="0"/>
                <a:ea typeface="Times New Roman"/>
                <a:cs typeface="Times New Roman" pitchFamily="18" charset="0"/>
              </a:rPr>
              <a:t> </a:t>
            </a:r>
            <a:r>
              <a:rPr lang="uk-UA" sz="1600" dirty="0">
                <a:solidFill>
                  <a:prstClr val="black"/>
                </a:solidFill>
                <a:latin typeface="Times New Roman" pitchFamily="18" charset="0"/>
                <a:ea typeface="Times New Roman"/>
                <a:cs typeface="Times New Roman" pitchFamily="18" charset="0"/>
              </a:rPr>
              <a:t>березні-квітні місцеві жителі проводили посильне прибирання прилеглої території, в травні силами Укрзалізниці та Охтирської залізничної станції було повністю демонтовано будівлю вокзалу, полагоджено колії та приведено в порядок територію, після чого відновлено сполучення з містами та селами.</a:t>
            </a: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30" y="1565867"/>
            <a:ext cx="3483883" cy="2058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pic>
        <p:nvPicPr>
          <p:cNvPr id="102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3245796"/>
            <a:ext cx="2742034" cy="143564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275856" y="1340768"/>
            <a:ext cx="4224426"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algn="ctr"/>
            <a:r>
              <a:rPr lang="uk-UA" b="1" dirty="0" smtClean="0">
                <a:latin typeface="Times New Roman"/>
                <a:ea typeface="Calibri"/>
              </a:rPr>
              <a:t>5.Доля Охтирської станції під час </a:t>
            </a:r>
          </a:p>
          <a:p>
            <a:pPr algn="ctr"/>
            <a:r>
              <a:rPr lang="uk-UA" b="1" dirty="0" smtClean="0">
                <a:latin typeface="Times New Roman"/>
                <a:ea typeface="Calibri"/>
              </a:rPr>
              <a:t>російсько-українського протистояння.</a:t>
            </a:r>
          </a:p>
          <a:p>
            <a:pPr algn="ctr"/>
            <a:r>
              <a:rPr lang="uk-UA" b="1" dirty="0" smtClean="0">
                <a:latin typeface="Times New Roman"/>
                <a:ea typeface="Calibri"/>
              </a:rPr>
              <a:t>Друга руйнація</a:t>
            </a:r>
            <a:endParaRPr lang="uk-UA" dirty="0"/>
          </a:p>
        </p:txBody>
      </p:sp>
    </p:spTree>
    <p:extLst>
      <p:ext uri="{BB962C8B-B14F-4D97-AF65-F5344CB8AC3E}">
        <p14:creationId xmlns:p14="http://schemas.microsoft.com/office/powerpoint/2010/main" val="29274088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Охтирська залізнична станція – Український інститу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69269" cy="47019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3" cstate="print"/>
          <a:srcRect/>
          <a:stretch>
            <a:fillRect/>
          </a:stretch>
        </p:blipFill>
        <p:spPr bwMode="auto">
          <a:xfrm>
            <a:off x="6215074" y="0"/>
            <a:ext cx="2928926" cy="2196618"/>
          </a:xfrm>
          <a:prstGeom prst="rect">
            <a:avLst/>
          </a:prstGeom>
          <a:ln>
            <a:no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a:blip r:embed="rId4" cstate="print"/>
          <a:srcRect/>
          <a:stretch>
            <a:fillRect/>
          </a:stretch>
        </p:blipFill>
        <p:spPr bwMode="auto">
          <a:xfrm>
            <a:off x="6215074" y="2161076"/>
            <a:ext cx="2928926" cy="2196618"/>
          </a:xfrm>
          <a:prstGeom prst="rect">
            <a:avLst/>
          </a:prstGeom>
          <a:ln>
            <a:noFill/>
          </a:ln>
          <a:effectLst>
            <a:outerShdw blurRad="292100" dist="139700" dir="2700000" algn="tl" rotWithShape="0">
              <a:srgbClr val="333333">
                <a:alpha val="65000"/>
              </a:srgbClr>
            </a:outerShdw>
          </a:effectLst>
        </p:spPr>
      </p:pic>
      <p:pic>
        <p:nvPicPr>
          <p:cNvPr id="1029" name="Picture 5"/>
          <p:cNvPicPr>
            <a:picLocks noChangeAspect="1" noChangeArrowheads="1"/>
          </p:cNvPicPr>
          <p:nvPr/>
        </p:nvPicPr>
        <p:blipFill>
          <a:blip r:embed="rId5" cstate="print"/>
          <a:srcRect/>
          <a:stretch>
            <a:fillRect/>
          </a:stretch>
        </p:blipFill>
        <p:spPr bwMode="auto">
          <a:xfrm>
            <a:off x="2214546" y="3857708"/>
            <a:ext cx="4000529" cy="3000292"/>
          </a:xfrm>
          <a:prstGeom prst="rect">
            <a:avLst/>
          </a:prstGeom>
          <a:ln>
            <a:noFill/>
          </a:ln>
          <a:effectLst>
            <a:outerShdw blurRad="292100" dist="139700" dir="2700000" algn="tl" rotWithShape="0">
              <a:srgbClr val="333333">
                <a:alpha val="65000"/>
              </a:srgbClr>
            </a:outerShdw>
          </a:effectLst>
        </p:spPr>
      </p:pic>
      <p:pic>
        <p:nvPicPr>
          <p:cNvPr id="1030" name="Picture 6"/>
          <p:cNvPicPr>
            <a:picLocks noChangeAspect="1" noChangeArrowheads="1"/>
          </p:cNvPicPr>
          <p:nvPr/>
        </p:nvPicPr>
        <p:blipFill>
          <a:blip r:embed="rId6" cstate="print"/>
          <a:srcRect/>
          <a:stretch>
            <a:fillRect/>
          </a:stretch>
        </p:blipFill>
        <p:spPr bwMode="auto">
          <a:xfrm>
            <a:off x="6095905" y="4357694"/>
            <a:ext cx="3048095" cy="2500306"/>
          </a:xfrm>
          <a:prstGeom prst="rect">
            <a:avLst/>
          </a:prstGeom>
          <a:ln>
            <a:noFill/>
          </a:ln>
          <a:effectLst>
            <a:outerShdw blurRad="292100" dist="139700" dir="2700000" algn="tl" rotWithShape="0">
              <a:srgbClr val="333333">
                <a:alpha val="65000"/>
              </a:srgbClr>
            </a:outerShdw>
          </a:effectLst>
        </p:spPr>
      </p:pic>
      <p:pic>
        <p:nvPicPr>
          <p:cNvPr id="1031" name="Picture 7"/>
          <p:cNvPicPr>
            <a:picLocks noChangeAspect="1" noChangeArrowheads="1"/>
          </p:cNvPicPr>
          <p:nvPr/>
        </p:nvPicPr>
        <p:blipFill>
          <a:blip r:embed="rId7" cstate="print"/>
          <a:srcRect/>
          <a:stretch>
            <a:fillRect/>
          </a:stretch>
        </p:blipFill>
        <p:spPr bwMode="auto">
          <a:xfrm>
            <a:off x="0" y="3859446"/>
            <a:ext cx="2248838" cy="2998554"/>
          </a:xfrm>
          <a:prstGeom prst="rect">
            <a:avLst/>
          </a:prstGeom>
          <a:ln>
            <a:noFill/>
          </a:ln>
          <a:effectLst>
            <a:outerShdw blurRad="292100" dist="139700" dir="2700000" algn="tl" rotWithShape="0">
              <a:srgbClr val="333333">
                <a:alpha val="65000"/>
              </a:srgbClr>
            </a:outerShdw>
          </a:effectLst>
        </p:spPr>
      </p:pic>
      <p:sp>
        <p:nvSpPr>
          <p:cNvPr id="2" name="Прямоугольник 1"/>
          <p:cNvSpPr/>
          <p:nvPr/>
        </p:nvSpPr>
        <p:spPr>
          <a:xfrm>
            <a:off x="3635896" y="6349970"/>
            <a:ext cx="5464829"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uk-UA" b="1" dirty="0" err="1">
                <a:latin typeface="Times New Roman"/>
                <a:ea typeface="Calibri"/>
              </a:rPr>
              <a:t>Ф</a:t>
            </a:r>
            <a:r>
              <a:rPr lang="uk-UA" b="1" dirty="0" err="1" smtClean="0">
                <a:latin typeface="Times New Roman"/>
                <a:ea typeface="Calibri"/>
              </a:rPr>
              <a:t>отофіксація</a:t>
            </a:r>
            <a:r>
              <a:rPr lang="uk-UA" b="1" dirty="0" smtClean="0">
                <a:latin typeface="Times New Roman"/>
                <a:ea typeface="Calibri"/>
              </a:rPr>
              <a:t> руйнувань на привокзальній площі </a:t>
            </a:r>
            <a:endParaRPr lang="uk-UA" b="1" dirty="0"/>
          </a:p>
        </p:txBody>
      </p:sp>
    </p:spTree>
    <p:extLst>
      <p:ext uri="{BB962C8B-B14F-4D97-AF65-F5344CB8AC3E}">
        <p14:creationId xmlns:p14="http://schemas.microsoft.com/office/powerpoint/2010/main" val="25408476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285720" y="214290"/>
            <a:ext cx="3522613" cy="2641868"/>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cstate="print"/>
          <a:srcRect/>
          <a:stretch>
            <a:fillRect/>
          </a:stretch>
        </p:blipFill>
        <p:spPr bwMode="auto">
          <a:xfrm>
            <a:off x="5000628" y="285728"/>
            <a:ext cx="3450839" cy="2588040"/>
          </a:xfrm>
          <a:prstGeom prst="rect">
            <a:avLst/>
          </a:prstGeom>
          <a:noFill/>
          <a:ln w="9525">
            <a:noFill/>
            <a:miter lim="800000"/>
            <a:headEnd/>
            <a:tailEnd/>
          </a:ln>
          <a:effectLst/>
        </p:spPr>
      </p:pic>
      <p:pic>
        <p:nvPicPr>
          <p:cNvPr id="4101" name="Picture 5"/>
          <p:cNvPicPr>
            <a:picLocks noChangeAspect="1" noChangeArrowheads="1"/>
          </p:cNvPicPr>
          <p:nvPr/>
        </p:nvPicPr>
        <p:blipFill>
          <a:blip r:embed="rId4" cstate="print"/>
          <a:srcRect/>
          <a:stretch>
            <a:fillRect/>
          </a:stretch>
        </p:blipFill>
        <p:spPr bwMode="auto">
          <a:xfrm rot="720021">
            <a:off x="404660" y="3302928"/>
            <a:ext cx="3905379" cy="2928933"/>
          </a:xfrm>
          <a:prstGeom prst="rect">
            <a:avLst/>
          </a:prstGeom>
          <a:noFill/>
          <a:ln w="9525">
            <a:noFill/>
            <a:miter lim="800000"/>
            <a:headEnd/>
            <a:tailEnd/>
          </a:ln>
          <a:effectLst/>
        </p:spPr>
      </p:pic>
      <p:pic>
        <p:nvPicPr>
          <p:cNvPr id="4102" name="Picture 6"/>
          <p:cNvPicPr>
            <a:picLocks noChangeAspect="1" noChangeArrowheads="1"/>
          </p:cNvPicPr>
          <p:nvPr/>
        </p:nvPicPr>
        <p:blipFill>
          <a:blip r:embed="rId5" cstate="print"/>
          <a:srcRect/>
          <a:stretch>
            <a:fillRect/>
          </a:stretch>
        </p:blipFill>
        <p:spPr bwMode="auto">
          <a:xfrm>
            <a:off x="4643438" y="3786190"/>
            <a:ext cx="3619652" cy="2714644"/>
          </a:xfrm>
          <a:prstGeom prst="rect">
            <a:avLst/>
          </a:prstGeom>
          <a:noFill/>
          <a:ln w="9525">
            <a:noFill/>
            <a:miter lim="800000"/>
            <a:headEnd/>
            <a:tailEnd/>
          </a:ln>
          <a:effectLst/>
        </p:spPr>
      </p:pic>
      <p:pic>
        <p:nvPicPr>
          <p:cNvPr id="4100" name="Picture 4"/>
          <p:cNvPicPr>
            <a:picLocks noChangeAspect="1" noChangeArrowheads="1"/>
          </p:cNvPicPr>
          <p:nvPr/>
        </p:nvPicPr>
        <p:blipFill>
          <a:blip r:embed="rId6" cstate="print"/>
          <a:srcRect/>
          <a:stretch>
            <a:fillRect/>
          </a:stretch>
        </p:blipFill>
        <p:spPr bwMode="auto">
          <a:xfrm rot="564253">
            <a:off x="3214678" y="714356"/>
            <a:ext cx="2089489" cy="2786082"/>
          </a:xfrm>
          <a:prstGeom prst="rect">
            <a:avLst/>
          </a:prstGeom>
          <a:noFill/>
          <a:ln w="9525">
            <a:noFill/>
            <a:miter lim="800000"/>
            <a:headEnd/>
            <a:tailEnd/>
          </a:ln>
          <a:effectLst/>
        </p:spPr>
      </p:pic>
      <p:pic>
        <p:nvPicPr>
          <p:cNvPr id="10" name="Picture 4"/>
          <p:cNvPicPr>
            <a:picLocks noChangeAspect="1" noChangeArrowheads="1"/>
          </p:cNvPicPr>
          <p:nvPr/>
        </p:nvPicPr>
        <p:blipFill>
          <a:blip r:embed="rId7" cstate="print"/>
          <a:srcRect/>
          <a:stretch>
            <a:fillRect/>
          </a:stretch>
        </p:blipFill>
        <p:spPr bwMode="auto">
          <a:xfrm rot="318137">
            <a:off x="6851598" y="2304153"/>
            <a:ext cx="2008633" cy="1500198"/>
          </a:xfrm>
          <a:prstGeom prst="rect">
            <a:avLst/>
          </a:prstGeom>
          <a:noFill/>
          <a:ln w="9525">
            <a:noFill/>
            <a:miter lim="800000"/>
            <a:headEnd/>
            <a:tailEnd/>
          </a:ln>
          <a:effectLst/>
        </p:spPr>
      </p:pic>
      <p:sp>
        <p:nvSpPr>
          <p:cNvPr id="2" name="Прямоугольник 1"/>
          <p:cNvSpPr/>
          <p:nvPr/>
        </p:nvSpPr>
        <p:spPr>
          <a:xfrm>
            <a:off x="156097" y="6316168"/>
            <a:ext cx="45720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lvl="0"/>
            <a:r>
              <a:rPr lang="uk-UA" b="1" dirty="0" smtClean="0">
                <a:solidFill>
                  <a:prstClr val="white"/>
                </a:solidFill>
                <a:latin typeface="Times New Roman"/>
              </a:rPr>
              <a:t>Сучасний стан будівель довкола станції</a:t>
            </a:r>
            <a:endParaRPr lang="uk-UA" b="1" dirty="0">
              <a:solidFill>
                <a:prstClr val="white"/>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srcRect/>
          <a:stretch>
            <a:fillRect/>
          </a:stretch>
        </p:blipFill>
        <p:spPr bwMode="auto">
          <a:xfrm>
            <a:off x="142844" y="214290"/>
            <a:ext cx="8643998" cy="6357958"/>
          </a:xfrm>
          <a:prstGeom prst="rect">
            <a:avLst/>
          </a:prstGeom>
          <a:noFill/>
          <a:ln w="9525">
            <a:noFill/>
            <a:miter lim="800000"/>
            <a:headEnd/>
            <a:tailEnd/>
          </a:ln>
          <a:effectLst/>
        </p:spPr>
      </p:pic>
      <p:sp>
        <p:nvSpPr>
          <p:cNvPr id="4" name="Прямоугольник 3"/>
          <p:cNvSpPr/>
          <p:nvPr/>
        </p:nvSpPr>
        <p:spPr>
          <a:xfrm>
            <a:off x="5300854" y="2636912"/>
            <a:ext cx="3462654" cy="4031873"/>
          </a:xfrm>
          <a:prstGeom prst="rect">
            <a:avLst/>
          </a:prstGeom>
          <a:solidFill>
            <a:schemeClr val="accent4">
              <a:lumMod val="20000"/>
              <a:lumOff val="80000"/>
            </a:schemeClr>
          </a:solidFill>
          <a:ln w="76200">
            <a:solidFill>
              <a:schemeClr val="tx1">
                <a:lumMod val="50000"/>
                <a:lumOff val="50000"/>
              </a:schemeClr>
            </a:solidFill>
            <a:prstDash val="dash"/>
          </a:ln>
        </p:spPr>
        <p:txBody>
          <a:bodyPr wrap="square">
            <a:spAutoFit/>
          </a:bodyPr>
          <a:lstStyle/>
          <a:p>
            <a:pPr indent="449580" algn="just">
              <a:spcAft>
                <a:spcPts val="0"/>
              </a:spcAft>
            </a:pPr>
            <a:r>
              <a:rPr lang="uk-UA" sz="1600" b="1" dirty="0">
                <a:latin typeface="Times New Roman"/>
                <a:ea typeface="Calibri"/>
                <a:cs typeface="Times New Roman"/>
              </a:rPr>
              <a:t>Висновки. Охтирська залізнична станція з кінця ХІХ століття виконувала важливу функцію місцевого транспортного сполучення в регіоні. В різні історичні періоди відігравала значну роль у розвитку промисловості й сільського господарства, розширенні торгово-економічних зв’язків між окремими районами і областями України. Незважаючи на руйнування, </a:t>
            </a:r>
            <a:r>
              <a:rPr lang="uk-UA" sz="1600" b="1" dirty="0" smtClean="0">
                <a:latin typeface="Times New Roman"/>
                <a:ea typeface="Calibri"/>
                <a:cs typeface="Times New Roman"/>
              </a:rPr>
              <a:t> </a:t>
            </a:r>
            <a:r>
              <a:rPr lang="uk-UA" sz="1600" b="1" dirty="0">
                <a:latin typeface="Times New Roman"/>
                <a:ea typeface="Calibri"/>
                <a:cs typeface="Times New Roman"/>
              </a:rPr>
              <a:t>залізнична станція продовжує стабільно працювати та обов’язково буде відбудована у мирний час.</a:t>
            </a:r>
            <a:endParaRPr lang="uk-UA" sz="1600" b="1" dirty="0">
              <a:effectLst/>
              <a:latin typeface="Calibri"/>
              <a:ea typeface="Calibri"/>
              <a:cs typeface="Times New Roman"/>
            </a:endParaRPr>
          </a:p>
        </p:txBody>
      </p:sp>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8184" y="404664"/>
            <a:ext cx="2018854" cy="1332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75" y="2197108"/>
            <a:ext cx="3376345" cy="2774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42844" y="4763911"/>
            <a:ext cx="3468214" cy="181588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indent="450215" algn="just">
              <a:spcAft>
                <a:spcPts val="0"/>
              </a:spcAft>
            </a:pPr>
            <a:r>
              <a:rPr lang="uk-UA" sz="1400" b="1" dirty="0">
                <a:latin typeface="Times New Roman"/>
                <a:ea typeface="Calibri"/>
                <a:cs typeface="Times New Roman"/>
              </a:rPr>
              <a:t>Особистий внесок автора. </a:t>
            </a:r>
            <a:r>
              <a:rPr lang="uk-UA" sz="1400" dirty="0">
                <a:latin typeface="Times New Roman"/>
                <a:ea typeface="Calibri"/>
                <a:cs typeface="Times New Roman"/>
              </a:rPr>
              <a:t>Проведено інтерв’ю з працівниками Охтирської залізничної станції,  </a:t>
            </a:r>
            <a:r>
              <a:rPr lang="uk-UA" sz="1400" dirty="0" smtClean="0">
                <a:latin typeface="Times New Roman"/>
                <a:ea typeface="Calibri"/>
                <a:cs typeface="Times New Roman"/>
              </a:rPr>
              <a:t>жителями міста, свідками подій, </a:t>
            </a:r>
            <a:r>
              <a:rPr lang="uk-UA" sz="1400" dirty="0" err="1" smtClean="0">
                <a:latin typeface="Times New Roman"/>
                <a:ea typeface="Calibri"/>
                <a:cs typeface="Times New Roman"/>
              </a:rPr>
              <a:t>фотофіксацію</a:t>
            </a:r>
            <a:r>
              <a:rPr lang="uk-UA" sz="1400" dirty="0" smtClean="0">
                <a:latin typeface="Times New Roman"/>
                <a:ea typeface="Calibri"/>
                <a:cs typeface="Times New Roman"/>
              </a:rPr>
              <a:t> </a:t>
            </a:r>
            <a:r>
              <a:rPr lang="uk-UA" sz="1400" dirty="0">
                <a:latin typeface="Times New Roman"/>
                <a:ea typeface="Calibri"/>
                <a:cs typeface="Times New Roman"/>
              </a:rPr>
              <a:t>руйнувань,  підготовлено </a:t>
            </a:r>
            <a:r>
              <a:rPr lang="uk-UA" sz="1400" dirty="0" smtClean="0">
                <a:latin typeface="Times New Roman"/>
                <a:ea typeface="Calibri"/>
                <a:cs typeface="Times New Roman"/>
              </a:rPr>
              <a:t>екскурсію. </a:t>
            </a:r>
            <a:r>
              <a:rPr lang="uk-UA" sz="1400" b="1" dirty="0">
                <a:latin typeface="Times New Roman"/>
                <a:ea typeface="Calibri"/>
                <a:cs typeface="Times New Roman"/>
              </a:rPr>
              <a:t>Елементи новизни. </a:t>
            </a:r>
            <a:r>
              <a:rPr lang="uk-UA" sz="1400" dirty="0">
                <a:latin typeface="Times New Roman"/>
                <a:ea typeface="Calibri"/>
                <a:cs typeface="Times New Roman"/>
              </a:rPr>
              <a:t>Уперше здійснено комплексне дослідження історії</a:t>
            </a:r>
            <a:r>
              <a:rPr lang="uk-UA" sz="1400" b="1" dirty="0">
                <a:latin typeface="Times New Roman"/>
                <a:ea typeface="Calibri"/>
                <a:cs typeface="Times New Roman"/>
              </a:rPr>
              <a:t> </a:t>
            </a:r>
            <a:r>
              <a:rPr lang="uk-UA" sz="1400" dirty="0">
                <a:latin typeface="Times New Roman"/>
                <a:ea typeface="Calibri"/>
                <a:cs typeface="Times New Roman"/>
              </a:rPr>
              <a:t>Охтирської залізничної станції.</a:t>
            </a:r>
            <a:endParaRPr lang="uk-UA" sz="1400" dirty="0">
              <a:effectLst/>
              <a:latin typeface="Calibri"/>
              <a:ea typeface="Calibri"/>
              <a:cs typeface="Times New Roman"/>
            </a:endParaRPr>
          </a:p>
        </p:txBody>
      </p:sp>
    </p:spTree>
    <p:extLst>
      <p:ext uri="{BB962C8B-B14F-4D97-AF65-F5344CB8AC3E}">
        <p14:creationId xmlns:p14="http://schemas.microsoft.com/office/powerpoint/2010/main" val="1309025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187624" y="989871"/>
            <a:ext cx="6696744" cy="3785652"/>
          </a:xfrm>
          <a:prstGeom prst="rect">
            <a:avLst/>
          </a:prstGeom>
        </p:spPr>
        <p:txBody>
          <a:bodyPr wrap="square">
            <a:spAutoFit/>
          </a:bodyPr>
          <a:lstStyle/>
          <a:p>
            <a:pPr lvl="0" algn="ctr">
              <a:spcAft>
                <a:spcPts val="0"/>
              </a:spcAft>
            </a:pPr>
            <a:r>
              <a:rPr lang="uk-UA" sz="1600" dirty="0" smtClean="0">
                <a:latin typeface="Times New Roman"/>
                <a:ea typeface="Times New Roman"/>
                <a:cs typeface="Times New Roman"/>
              </a:rPr>
              <a:t>СПИСОК ВИКОРИСТАНИХ ДЖЕРЕЛ</a:t>
            </a:r>
          </a:p>
          <a:p>
            <a:pPr lvl="0" algn="ctr">
              <a:spcAft>
                <a:spcPts val="0"/>
              </a:spcAft>
            </a:pPr>
            <a:endParaRPr lang="uk-UA" sz="1600" dirty="0" smtClean="0">
              <a:latin typeface="Times New Roman"/>
              <a:ea typeface="Times New Roman"/>
              <a:cs typeface="Times New Roman"/>
            </a:endParaRPr>
          </a:p>
          <a:p>
            <a:r>
              <a:rPr lang="uk-UA" sz="1600" dirty="0" smtClean="0">
                <a:latin typeface="Times New Roman"/>
                <a:ea typeface="Times New Roman"/>
                <a:cs typeface="Times New Roman"/>
              </a:rPr>
              <a:t>1</a:t>
            </a:r>
            <a:r>
              <a:rPr lang="uk-UA" sz="1600" dirty="0" smtClean="0">
                <a:latin typeface="Times New Roman" pitchFamily="18" charset="0"/>
                <a:ea typeface="Times New Roman"/>
                <a:cs typeface="Times New Roman" pitchFamily="18" charset="0"/>
              </a:rPr>
              <a:t>.</a:t>
            </a:r>
            <a:r>
              <a:rPr lang="ru-RU" sz="1600" dirty="0">
                <a:solidFill>
                  <a:srgbClr val="000000"/>
                </a:solidFill>
                <a:latin typeface="Times New Roman" pitchFamily="18" charset="0"/>
                <a:cs typeface="Times New Roman" pitchFamily="18" charset="0"/>
              </a:rPr>
              <a:t> </a:t>
            </a:r>
            <a:r>
              <a:rPr lang="ru-RU" sz="1600" dirty="0" err="1">
                <a:solidFill>
                  <a:srgbClr val="000000"/>
                </a:solidFill>
                <a:latin typeface="Times New Roman" pitchFamily="18" charset="0"/>
                <a:cs typeface="Times New Roman" pitchFamily="18" charset="0"/>
              </a:rPr>
              <a:t>Втрати</a:t>
            </a:r>
            <a:r>
              <a:rPr lang="ru-RU" sz="1600" dirty="0">
                <a:solidFill>
                  <a:srgbClr val="000000"/>
                </a:solidFill>
                <a:latin typeface="Times New Roman" pitchFamily="18" charset="0"/>
                <a:cs typeface="Times New Roman" pitchFamily="18" charset="0"/>
              </a:rPr>
              <a:t> </a:t>
            </a:r>
            <a:r>
              <a:rPr lang="ru-RU" sz="1600" dirty="0" err="1">
                <a:solidFill>
                  <a:srgbClr val="000000"/>
                </a:solidFill>
                <a:latin typeface="Times New Roman" pitchFamily="18" charset="0"/>
                <a:cs typeface="Times New Roman" pitchFamily="18" charset="0"/>
              </a:rPr>
              <a:t>історичної</a:t>
            </a:r>
            <a:r>
              <a:rPr lang="ru-RU" sz="1600" dirty="0">
                <a:solidFill>
                  <a:srgbClr val="000000"/>
                </a:solidFill>
                <a:latin typeface="Times New Roman" pitchFamily="18" charset="0"/>
                <a:cs typeface="Times New Roman" pitchFamily="18" charset="0"/>
              </a:rPr>
              <a:t> та </a:t>
            </a:r>
            <a:r>
              <a:rPr lang="ru-RU" sz="1600" dirty="0" err="1">
                <a:solidFill>
                  <a:srgbClr val="000000"/>
                </a:solidFill>
                <a:latin typeface="Times New Roman" pitchFamily="18" charset="0"/>
                <a:cs typeface="Times New Roman" pitchFamily="18" charset="0"/>
              </a:rPr>
              <a:t>культурної</a:t>
            </a:r>
            <a:r>
              <a:rPr lang="ru-RU" sz="1600" dirty="0">
                <a:solidFill>
                  <a:srgbClr val="000000"/>
                </a:solidFill>
                <a:latin typeface="Times New Roman" pitchFamily="18" charset="0"/>
                <a:cs typeface="Times New Roman" pitchFamily="18" charset="0"/>
              </a:rPr>
              <a:t> </a:t>
            </a:r>
            <a:r>
              <a:rPr lang="ru-RU" sz="1600" dirty="0" err="1">
                <a:solidFill>
                  <a:srgbClr val="000000"/>
                </a:solidFill>
                <a:latin typeface="Times New Roman" pitchFamily="18" charset="0"/>
                <a:cs typeface="Times New Roman" pitchFamily="18" charset="0"/>
              </a:rPr>
              <a:t>спадщини</a:t>
            </a:r>
            <a:r>
              <a:rPr lang="ru-RU" sz="1600" dirty="0">
                <a:solidFill>
                  <a:srgbClr val="000000"/>
                </a:solidFill>
                <a:latin typeface="Times New Roman" pitchFamily="18" charset="0"/>
                <a:cs typeface="Times New Roman" pitchFamily="18" charset="0"/>
              </a:rPr>
              <a:t> </a:t>
            </a:r>
            <a:r>
              <a:rPr lang="ru-RU" sz="1600" dirty="0" err="1">
                <a:solidFill>
                  <a:srgbClr val="000000"/>
                </a:solidFill>
                <a:latin typeface="Times New Roman" pitchFamily="18" charset="0"/>
                <a:cs typeface="Times New Roman" pitchFamily="18" charset="0"/>
              </a:rPr>
              <a:t>України</a:t>
            </a:r>
            <a:r>
              <a:rPr lang="ru-RU" sz="1600" dirty="0">
                <a:solidFill>
                  <a:srgbClr val="000000"/>
                </a:solidFill>
                <a:latin typeface="Times New Roman" pitchFamily="18" charset="0"/>
                <a:cs typeface="Times New Roman" pitchFamily="18" charset="0"/>
              </a:rPr>
              <a:t> </a:t>
            </a:r>
            <a:r>
              <a:rPr lang="ru-RU" sz="1600" dirty="0" err="1">
                <a:solidFill>
                  <a:srgbClr val="000000"/>
                </a:solidFill>
                <a:latin typeface="Times New Roman" pitchFamily="18" charset="0"/>
                <a:cs typeface="Times New Roman" pitchFamily="18" charset="0"/>
              </a:rPr>
              <a:t>під</a:t>
            </a:r>
            <a:r>
              <a:rPr lang="ru-RU" sz="1600" dirty="0">
                <a:solidFill>
                  <a:srgbClr val="000000"/>
                </a:solidFill>
                <a:latin typeface="Times New Roman" pitchFamily="18" charset="0"/>
                <a:cs typeface="Times New Roman" pitchFamily="18" charset="0"/>
              </a:rPr>
              <a:t> час </a:t>
            </a:r>
            <a:r>
              <a:rPr lang="ru-RU" sz="1600" dirty="0" err="1" smtClean="0">
                <a:solidFill>
                  <a:srgbClr val="000000"/>
                </a:solidFill>
                <a:latin typeface="Times New Roman" pitchFamily="18" charset="0"/>
                <a:cs typeface="Times New Roman" pitchFamily="18" charset="0"/>
              </a:rPr>
              <a:t>війни</a:t>
            </a:r>
            <a:r>
              <a:rPr lang="ru-RU" sz="1600" dirty="0" smtClean="0">
                <a:solidFill>
                  <a:srgbClr val="000000"/>
                </a:solidFill>
                <a:latin typeface="Times New Roman" pitchFamily="18" charset="0"/>
                <a:cs typeface="Times New Roman" pitchFamily="18" charset="0"/>
              </a:rPr>
              <a:t>.</a:t>
            </a:r>
            <a:r>
              <a:rPr lang="uk-UA" sz="1600" dirty="0">
                <a:latin typeface="Times New Roman"/>
                <a:ea typeface="Times New Roman"/>
              </a:rPr>
              <a:t> URL: </a:t>
            </a:r>
            <a:r>
              <a:rPr lang="ru-RU" sz="1600" dirty="0" smtClean="0">
                <a:solidFill>
                  <a:srgbClr val="000000"/>
                </a:solidFill>
                <a:latin typeface="Times New Roman" pitchFamily="18" charset="0"/>
                <a:cs typeface="Times New Roman" pitchFamily="18" charset="0"/>
              </a:rPr>
              <a:t> </a:t>
            </a:r>
            <a:endParaRPr lang="ru-RU" sz="1600" dirty="0">
              <a:solidFill>
                <a:srgbClr val="000000"/>
              </a:solidFill>
              <a:latin typeface="Times New Roman" pitchFamily="18" charset="0"/>
              <a:cs typeface="Times New Roman" pitchFamily="18" charset="0"/>
            </a:endParaRPr>
          </a:p>
          <a:p>
            <a:pPr lvl="0">
              <a:spcAft>
                <a:spcPts val="0"/>
              </a:spcAft>
            </a:pPr>
            <a:r>
              <a:rPr lang="en-US" sz="1600" dirty="0">
                <a:latin typeface="Times New Roman"/>
                <a:ea typeface="Times New Roman"/>
                <a:cs typeface="Times New Roman"/>
              </a:rPr>
              <a:t>https://</a:t>
            </a:r>
            <a:r>
              <a:rPr lang="en-US" sz="1600" dirty="0" smtClean="0">
                <a:latin typeface="Times New Roman"/>
                <a:ea typeface="Times New Roman"/>
                <a:cs typeface="Times New Roman"/>
              </a:rPr>
              <a:t>history.rayon.in.ua/news/</a:t>
            </a:r>
            <a:r>
              <a:rPr lang="uk-UA" sz="1600" dirty="0" smtClean="0">
                <a:latin typeface="Times New Roman"/>
                <a:ea typeface="Times New Roman"/>
                <a:cs typeface="Times New Roman"/>
              </a:rPr>
              <a:t>.</a:t>
            </a:r>
          </a:p>
          <a:p>
            <a:pPr lvl="0">
              <a:spcAft>
                <a:spcPts val="0"/>
              </a:spcAft>
            </a:pPr>
            <a:r>
              <a:rPr lang="uk-UA" sz="1600" dirty="0" smtClean="0">
                <a:latin typeface="Times New Roman"/>
                <a:ea typeface="Times New Roman"/>
                <a:cs typeface="Times New Roman"/>
              </a:rPr>
              <a:t>2.Паспорт залізничної станції. Охтирка, 2010. 21 с.</a:t>
            </a:r>
          </a:p>
          <a:p>
            <a:pPr lvl="0" algn="just">
              <a:spcAft>
                <a:spcPts val="0"/>
              </a:spcAft>
            </a:pPr>
            <a:r>
              <a:rPr lang="uk-UA" sz="1600" dirty="0">
                <a:latin typeface="Times New Roman"/>
                <a:ea typeface="Times New Roman"/>
                <a:cs typeface="Times New Roman"/>
              </a:rPr>
              <a:t>3</a:t>
            </a:r>
            <a:r>
              <a:rPr lang="uk-UA" sz="1600" dirty="0" smtClean="0">
                <a:latin typeface="Times New Roman"/>
                <a:ea typeface="Times New Roman"/>
                <a:cs typeface="Times New Roman"/>
              </a:rPr>
              <a:t>.</a:t>
            </a:r>
            <a:r>
              <a:rPr lang="uk-UA" sz="1600" dirty="0" smtClean="0">
                <a:solidFill>
                  <a:srgbClr val="000000"/>
                </a:solidFill>
                <a:latin typeface="Times New Roman"/>
                <a:ea typeface="Times New Roman"/>
              </a:rPr>
              <a:t>Розповідь про основні віхи історії залізничної станції «Охтирка»  </a:t>
            </a:r>
            <a:r>
              <a:rPr lang="uk-UA" sz="1600" dirty="0">
                <a:solidFill>
                  <a:srgbClr val="000000"/>
                </a:solidFill>
                <a:latin typeface="Times New Roman"/>
                <a:ea typeface="Times New Roman"/>
              </a:rPr>
              <a:t>[бесіда з </a:t>
            </a:r>
            <a:r>
              <a:rPr lang="uk-UA" sz="1600" dirty="0" smtClean="0">
                <a:solidFill>
                  <a:srgbClr val="000000"/>
                </a:solidFill>
                <a:latin typeface="Times New Roman"/>
                <a:ea typeface="Times New Roman"/>
              </a:rPr>
              <a:t>начальником станції Юрієм </a:t>
            </a:r>
            <a:r>
              <a:rPr lang="uk-UA" sz="1600" dirty="0" err="1" smtClean="0">
                <a:solidFill>
                  <a:srgbClr val="000000"/>
                </a:solidFill>
                <a:latin typeface="Times New Roman"/>
                <a:ea typeface="Times New Roman"/>
              </a:rPr>
              <a:t>Сталинським</a:t>
            </a:r>
            <a:r>
              <a:rPr lang="uk-UA" sz="1600" dirty="0" smtClean="0">
                <a:solidFill>
                  <a:srgbClr val="000000"/>
                </a:solidFill>
                <a:latin typeface="Times New Roman"/>
                <a:ea typeface="Times New Roman"/>
              </a:rPr>
              <a:t>]. </a:t>
            </a:r>
            <a:r>
              <a:rPr lang="uk-UA" sz="1600" dirty="0" err="1" smtClean="0">
                <a:solidFill>
                  <a:srgbClr val="000000"/>
                </a:solidFill>
                <a:latin typeface="Times New Roman"/>
                <a:ea typeface="Times New Roman"/>
              </a:rPr>
              <a:t>м.Охтирка</a:t>
            </a:r>
            <a:r>
              <a:rPr lang="uk-UA" sz="1600" dirty="0" smtClean="0">
                <a:solidFill>
                  <a:srgbClr val="000000"/>
                </a:solidFill>
                <a:latin typeface="Times New Roman"/>
                <a:ea typeface="Times New Roman"/>
              </a:rPr>
              <a:t>. </a:t>
            </a:r>
            <a:r>
              <a:rPr lang="uk-UA" sz="1600" dirty="0">
                <a:solidFill>
                  <a:srgbClr val="000000"/>
                </a:solidFill>
                <a:latin typeface="Times New Roman"/>
                <a:ea typeface="Times New Roman"/>
              </a:rPr>
              <a:t>2023. 09 </a:t>
            </a:r>
            <a:r>
              <a:rPr lang="uk-UA" sz="1600" dirty="0" smtClean="0">
                <a:solidFill>
                  <a:srgbClr val="000000"/>
                </a:solidFill>
                <a:latin typeface="Times New Roman"/>
                <a:ea typeface="Times New Roman"/>
              </a:rPr>
              <a:t>жовтня. С.1-4.</a:t>
            </a:r>
            <a:endParaRPr lang="uk-UA" sz="1600" dirty="0">
              <a:latin typeface="Times New Roman"/>
              <a:ea typeface="Times New Roman"/>
              <a:cs typeface="Times New Roman"/>
            </a:endParaRPr>
          </a:p>
          <a:p>
            <a:pPr lvl="0" algn="just">
              <a:spcAft>
                <a:spcPts val="0"/>
              </a:spcAft>
            </a:pPr>
            <a:r>
              <a:rPr lang="uk-UA" sz="1600" dirty="0">
                <a:latin typeface="Times New Roman"/>
                <a:ea typeface="Times New Roman"/>
                <a:cs typeface="Times New Roman"/>
              </a:rPr>
              <a:t>4</a:t>
            </a:r>
            <a:r>
              <a:rPr lang="uk-UA" sz="1600" dirty="0" smtClean="0">
                <a:latin typeface="Times New Roman"/>
                <a:ea typeface="Times New Roman"/>
                <a:cs typeface="Times New Roman"/>
              </a:rPr>
              <a:t>.Ружинський </a:t>
            </a:r>
            <a:r>
              <a:rPr lang="uk-UA" sz="1600" dirty="0">
                <a:latin typeface="Times New Roman"/>
                <a:ea typeface="Times New Roman"/>
                <a:cs typeface="Times New Roman"/>
              </a:rPr>
              <a:t>М.М., Ситник Ю.В. </a:t>
            </a:r>
            <a:r>
              <a:rPr lang="uk-UA" sz="1600" dirty="0" err="1">
                <a:latin typeface="Times New Roman"/>
                <a:ea typeface="Times New Roman"/>
                <a:cs typeface="Times New Roman"/>
              </a:rPr>
              <a:t>Охтирщина</a:t>
            </a:r>
            <a:r>
              <a:rPr lang="uk-UA" sz="1600" dirty="0">
                <a:latin typeface="Times New Roman"/>
                <a:ea typeface="Times New Roman"/>
                <a:cs typeface="Times New Roman"/>
              </a:rPr>
              <a:t>. Історія економічного розвитку. </a:t>
            </a:r>
            <a:r>
              <a:rPr lang="uk-UA" sz="1600" dirty="0" smtClean="0">
                <a:latin typeface="Times New Roman"/>
                <a:ea typeface="Times New Roman"/>
                <a:cs typeface="Times New Roman"/>
              </a:rPr>
              <a:t>  </a:t>
            </a:r>
            <a:r>
              <a:rPr lang="uk-UA" sz="1600" dirty="0">
                <a:latin typeface="Times New Roman"/>
                <a:ea typeface="Times New Roman"/>
                <a:cs typeface="Times New Roman"/>
              </a:rPr>
              <a:t>Суми, 2009. </a:t>
            </a:r>
            <a:r>
              <a:rPr lang="uk-UA" sz="1600" dirty="0" smtClean="0">
                <a:latin typeface="Times New Roman"/>
                <a:ea typeface="Times New Roman"/>
                <a:cs typeface="Times New Roman"/>
              </a:rPr>
              <a:t> </a:t>
            </a:r>
            <a:r>
              <a:rPr lang="uk-UA" sz="1600" dirty="0">
                <a:latin typeface="Times New Roman"/>
                <a:ea typeface="Times New Roman"/>
                <a:cs typeface="Times New Roman"/>
              </a:rPr>
              <a:t>216 с</a:t>
            </a:r>
            <a:r>
              <a:rPr lang="uk-UA" sz="1600" dirty="0" smtClean="0">
                <a:latin typeface="Times New Roman"/>
                <a:ea typeface="Times New Roman"/>
                <a:cs typeface="Times New Roman"/>
              </a:rPr>
              <a:t>.</a:t>
            </a:r>
          </a:p>
          <a:p>
            <a:pPr lvl="0" algn="just"/>
            <a:r>
              <a:rPr lang="uk-UA" sz="1600" dirty="0" smtClean="0">
                <a:effectLst/>
                <a:latin typeface="Times New Roman"/>
                <a:ea typeface="Times New Roman"/>
                <a:cs typeface="Times New Roman"/>
              </a:rPr>
              <a:t>5.Спогади про бої за Охтирку та бомбардування російськими літаками залізничної станції і прилеглої території в березні 2022 року </a:t>
            </a:r>
            <a:r>
              <a:rPr lang="uk-UA" sz="1600" dirty="0" smtClean="0">
                <a:solidFill>
                  <a:srgbClr val="000000"/>
                </a:solidFill>
                <a:latin typeface="Times New Roman"/>
                <a:ea typeface="Times New Roman"/>
              </a:rPr>
              <a:t>[</a:t>
            </a:r>
            <a:r>
              <a:rPr lang="uk-UA" sz="1600" dirty="0">
                <a:solidFill>
                  <a:srgbClr val="000000"/>
                </a:solidFill>
                <a:latin typeface="Times New Roman"/>
                <a:ea typeface="Times New Roman"/>
              </a:rPr>
              <a:t>бесіда з </a:t>
            </a:r>
            <a:r>
              <a:rPr lang="uk-UA" sz="1600" dirty="0" smtClean="0">
                <a:solidFill>
                  <a:srgbClr val="000000"/>
                </a:solidFill>
                <a:latin typeface="Times New Roman"/>
                <a:ea typeface="Times New Roman"/>
              </a:rPr>
              <a:t>свідком історичних подій, жителькою вул. Вокзальна Ольгою </a:t>
            </a:r>
            <a:r>
              <a:rPr lang="uk-UA" sz="1600" dirty="0" err="1" smtClean="0">
                <a:solidFill>
                  <a:srgbClr val="000000"/>
                </a:solidFill>
                <a:latin typeface="Times New Roman"/>
                <a:ea typeface="Times New Roman"/>
              </a:rPr>
              <a:t>Литовченко</a:t>
            </a:r>
            <a:r>
              <a:rPr lang="uk-UA" sz="1600" dirty="0" smtClean="0">
                <a:solidFill>
                  <a:srgbClr val="000000"/>
                </a:solidFill>
                <a:latin typeface="Times New Roman"/>
                <a:ea typeface="Times New Roman"/>
              </a:rPr>
              <a:t>]. </a:t>
            </a:r>
            <a:r>
              <a:rPr lang="uk-UA" sz="1600" dirty="0" err="1">
                <a:solidFill>
                  <a:srgbClr val="000000"/>
                </a:solidFill>
                <a:latin typeface="Times New Roman"/>
                <a:ea typeface="Times New Roman"/>
              </a:rPr>
              <a:t>м.Охтирка</a:t>
            </a:r>
            <a:r>
              <a:rPr lang="uk-UA" sz="1600" dirty="0">
                <a:solidFill>
                  <a:srgbClr val="000000"/>
                </a:solidFill>
                <a:latin typeface="Times New Roman"/>
                <a:ea typeface="Times New Roman"/>
              </a:rPr>
              <a:t>. </a:t>
            </a:r>
            <a:r>
              <a:rPr lang="uk-UA" sz="1600" dirty="0" smtClean="0">
                <a:solidFill>
                  <a:srgbClr val="000000"/>
                </a:solidFill>
                <a:latin typeface="Times New Roman"/>
                <a:ea typeface="Times New Roman"/>
              </a:rPr>
              <a:t>ОМЦПО-МАН. 2023. 15 </a:t>
            </a:r>
            <a:r>
              <a:rPr lang="uk-UA" sz="1600" dirty="0">
                <a:solidFill>
                  <a:srgbClr val="000000"/>
                </a:solidFill>
                <a:latin typeface="Times New Roman"/>
                <a:ea typeface="Times New Roman"/>
              </a:rPr>
              <a:t>жовтня. </a:t>
            </a:r>
            <a:r>
              <a:rPr lang="uk-UA" sz="1600" dirty="0" smtClean="0">
                <a:solidFill>
                  <a:srgbClr val="000000"/>
                </a:solidFill>
                <a:latin typeface="Times New Roman"/>
                <a:ea typeface="Times New Roman"/>
              </a:rPr>
              <a:t>С.1-3.</a:t>
            </a:r>
            <a:endParaRPr lang="uk-UA" sz="1600" dirty="0">
              <a:solidFill>
                <a:srgbClr val="000000"/>
              </a:solidFill>
              <a:latin typeface="Times New Roman"/>
              <a:ea typeface="Times New Roman"/>
            </a:endParaRPr>
          </a:p>
          <a:p>
            <a:pPr lvl="0" algn="just">
              <a:spcAft>
                <a:spcPts val="0"/>
              </a:spcAft>
            </a:pPr>
            <a:endParaRPr lang="uk-UA" sz="1600" dirty="0">
              <a:effectLst/>
              <a:latin typeface="Times New Roman"/>
              <a:ea typeface="Times New Roman"/>
              <a:cs typeface="Times New Roman"/>
            </a:endParaRPr>
          </a:p>
        </p:txBody>
      </p:sp>
    </p:spTree>
    <p:extLst>
      <p:ext uri="{BB962C8B-B14F-4D97-AF65-F5344CB8AC3E}">
        <p14:creationId xmlns:p14="http://schemas.microsoft.com/office/powerpoint/2010/main" val="36576326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OME\Desktop\Роботи 2017\Кварта 2017\1330463588.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66000"/>
                    </a14:imgEffect>
                    <a14:imgEffect>
                      <a14:brightnessContrast bright="40000" contrast="40000"/>
                    </a14:imgEffect>
                  </a14:imgLayer>
                </a14:imgProps>
              </a:ext>
              <a:ext uri="{28A0092B-C50C-407E-A947-70E740481C1C}">
                <a14:useLocalDpi xmlns:a14="http://schemas.microsoft.com/office/drawing/2010/main" val="0"/>
              </a:ext>
            </a:extLst>
          </a:blip>
          <a:srcRect t="5405" r="1094"/>
          <a:stretch/>
        </p:blipFill>
        <p:spPr bwMode="auto">
          <a:xfrm>
            <a:off x="163630" y="548680"/>
            <a:ext cx="8800858" cy="612068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133046343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8233" y="4888369"/>
            <a:ext cx="2756255" cy="20642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502137" y="548680"/>
            <a:ext cx="8136904" cy="1578894"/>
          </a:xfrm>
          <a:prstGeom prst="rect">
            <a:avLst/>
          </a:prstGeom>
        </p:spPr>
        <p:style>
          <a:lnRef idx="0">
            <a:scrgbClr r="0" g="0" b="0"/>
          </a:lnRef>
          <a:fillRef idx="1003">
            <a:schemeClr val="lt2"/>
          </a:fillRef>
          <a:effectRef idx="0">
            <a:scrgbClr r="0" g="0" b="0"/>
          </a:effectRef>
          <a:fontRef idx="major"/>
        </p:style>
        <p:txBody>
          <a:bodyPr wrap="square">
            <a:spAutoFit/>
          </a:bodyPr>
          <a:lstStyle/>
          <a:p>
            <a:pPr indent="449580" algn="just">
              <a:lnSpc>
                <a:spcPct val="115000"/>
              </a:lnSpc>
              <a:spcAft>
                <a:spcPts val="0"/>
              </a:spcAft>
            </a:pPr>
            <a:r>
              <a:rPr lang="uk-UA" sz="1400" b="1" dirty="0">
                <a:solidFill>
                  <a:srgbClr val="333333"/>
                </a:solidFill>
                <a:latin typeface="Times New Roman" pitchFamily="18" charset="0"/>
                <a:ea typeface="Calibri"/>
                <a:cs typeface="Times New Roman" pitchFamily="18" charset="0"/>
              </a:rPr>
              <a:t>Залізнична станція </a:t>
            </a:r>
            <a:r>
              <a:rPr lang="uk-UA" sz="1400" b="1" dirty="0" smtClean="0">
                <a:solidFill>
                  <a:srgbClr val="333333"/>
                </a:solidFill>
                <a:latin typeface="Times New Roman" pitchFamily="18" charset="0"/>
                <a:ea typeface="Calibri"/>
                <a:cs typeface="Times New Roman" pitchFamily="18" charset="0"/>
              </a:rPr>
              <a:t>«Охтирка» </a:t>
            </a:r>
            <a:r>
              <a:rPr lang="uk-UA" sz="1400" b="1" dirty="0">
                <a:solidFill>
                  <a:srgbClr val="333333"/>
                </a:solidFill>
                <a:latin typeface="Times New Roman" pitchFamily="18" charset="0"/>
                <a:ea typeface="Calibri"/>
                <a:cs typeface="Times New Roman" pitchFamily="18" charset="0"/>
              </a:rPr>
              <a:t>знаходиться в північній частині </a:t>
            </a:r>
            <a:r>
              <a:rPr lang="uk-UA" sz="1400" b="1" dirty="0" smtClean="0">
                <a:solidFill>
                  <a:srgbClr val="333333"/>
                </a:solidFill>
                <a:latin typeface="Times New Roman" pitchFamily="18" charset="0"/>
                <a:ea typeface="Calibri"/>
                <a:cs typeface="Times New Roman" pitchFamily="18" charset="0"/>
              </a:rPr>
              <a:t>міста. </a:t>
            </a:r>
            <a:r>
              <a:rPr lang="uk-UA" sz="1400" b="1" dirty="0">
                <a:solidFill>
                  <a:srgbClr val="333333"/>
                </a:solidFill>
                <a:latin typeface="Times New Roman" pitchFamily="18" charset="0"/>
                <a:ea typeface="Calibri"/>
                <a:cs typeface="Times New Roman" pitchFamily="18" charset="0"/>
              </a:rPr>
              <a:t>Розташована на лінії </a:t>
            </a:r>
            <a:r>
              <a:rPr lang="uk-UA" sz="1400" b="1" dirty="0" err="1">
                <a:solidFill>
                  <a:srgbClr val="333333"/>
                </a:solidFill>
                <a:latin typeface="Times New Roman" pitchFamily="18" charset="0"/>
                <a:ea typeface="Calibri"/>
                <a:cs typeface="Times New Roman" pitchFamily="18" charset="0"/>
              </a:rPr>
              <a:t>Кириківка</a:t>
            </a:r>
            <a:r>
              <a:rPr lang="uk-UA" sz="1400" b="1" dirty="0">
                <a:solidFill>
                  <a:srgbClr val="333333"/>
                </a:solidFill>
                <a:latin typeface="Times New Roman" pitchFamily="18" charset="0"/>
                <a:ea typeface="Calibri"/>
                <a:cs typeface="Times New Roman" pitchFamily="18" charset="0"/>
              </a:rPr>
              <a:t> – Охтирка та відноситься до Сумської дирекції Південної залізниці.</a:t>
            </a:r>
            <a:r>
              <a:rPr lang="uk-UA" sz="1400" b="1" dirty="0">
                <a:solidFill>
                  <a:srgbClr val="000000"/>
                </a:solidFill>
                <a:latin typeface="Times New Roman" pitchFamily="18" charset="0"/>
                <a:ea typeface="Times New Roman"/>
                <a:cs typeface="Times New Roman" pitchFamily="18" charset="0"/>
              </a:rPr>
              <a:t> </a:t>
            </a:r>
            <a:r>
              <a:rPr lang="uk-UA" sz="1400" b="1" dirty="0">
                <a:latin typeface="Times New Roman" pitchFamily="18" charset="0"/>
                <a:ea typeface="Calibri"/>
                <a:cs typeface="Times New Roman" pitchFamily="18" charset="0"/>
              </a:rPr>
              <a:t>З 1957 року </a:t>
            </a:r>
            <a:r>
              <a:rPr lang="uk-UA" sz="1400" b="1" dirty="0" smtClean="0">
                <a:latin typeface="Times New Roman" pitchFamily="18" charset="0"/>
                <a:ea typeface="Calibri"/>
                <a:cs typeface="Times New Roman" pitchFamily="18" charset="0"/>
              </a:rPr>
              <a:t>«Охтирка» </a:t>
            </a:r>
            <a:r>
              <a:rPr lang="uk-UA" sz="1400" b="1" dirty="0">
                <a:latin typeface="Times New Roman" pitchFamily="18" charset="0"/>
                <a:ea typeface="Calibri"/>
                <a:cs typeface="Times New Roman" pitchFamily="18" charset="0"/>
              </a:rPr>
              <a:t>стає найважливішою станцією Південної залізниці з транспортування нафтоналивних продуктів. </a:t>
            </a:r>
            <a:r>
              <a:rPr lang="uk-UA" sz="1400" b="1" dirty="0" smtClean="0">
                <a:latin typeface="Times New Roman" pitchFamily="18" charset="0"/>
                <a:ea typeface="Calibri"/>
                <a:cs typeface="Times New Roman" pitchFamily="18" charset="0"/>
              </a:rPr>
              <a:t>У </a:t>
            </a:r>
            <a:r>
              <a:rPr lang="uk-UA" sz="1400" b="1" dirty="0">
                <a:latin typeface="Times New Roman" pitchFamily="18" charset="0"/>
                <a:ea typeface="Calibri"/>
                <a:cs typeface="Times New Roman" pitchFamily="18" charset="0"/>
              </a:rPr>
              <a:t>2000-х рр</a:t>
            </a:r>
            <a:r>
              <a:rPr lang="uk-UA" sz="1400" b="1" dirty="0" smtClean="0">
                <a:latin typeface="Times New Roman" pitchFamily="18" charset="0"/>
                <a:ea typeface="Calibri"/>
                <a:cs typeface="Times New Roman" pitchFamily="18" charset="0"/>
              </a:rPr>
              <a:t>. </a:t>
            </a:r>
            <a:r>
              <a:rPr lang="uk-UA" sz="1400" b="1" dirty="0">
                <a:latin typeface="Times New Roman" pitchFamily="18" charset="0"/>
                <a:ea typeface="Calibri"/>
                <a:cs typeface="Times New Roman" pitchFamily="18" charset="0"/>
              </a:rPr>
              <a:t>Охтирська станція оновлюється, стає сучасним транспортним підприємством. На початку березня 2022 року Охтирська залізнична станція через російське бомбардування зазнала значних пошкоджень, а будівля вокзалу знищена.</a:t>
            </a:r>
            <a:endParaRPr lang="uk-UA" sz="1400" b="1" dirty="0">
              <a:effectLst/>
              <a:latin typeface="Times New Roman" pitchFamily="18" charset="0"/>
              <a:ea typeface="Calibri"/>
              <a:cs typeface="Times New Roman" pitchFamily="18" charset="0"/>
            </a:endParaRPr>
          </a:p>
        </p:txBody>
      </p:sp>
      <p:pic>
        <p:nvPicPr>
          <p:cNvPr id="717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592" y="2204864"/>
            <a:ext cx="1620868" cy="115212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136" y="4939923"/>
            <a:ext cx="4501911" cy="2003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90633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60986" y="421503"/>
            <a:ext cx="3302902" cy="132343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spcAft>
                <a:spcPts val="0"/>
              </a:spcAft>
            </a:pPr>
            <a:r>
              <a:rPr lang="uk-UA" sz="1600" b="1" dirty="0" smtClean="0">
                <a:solidFill>
                  <a:srgbClr val="000000"/>
                </a:solidFill>
                <a:latin typeface="Times New Roman"/>
                <a:ea typeface="Times New Roman"/>
                <a:cs typeface="Times New Roman"/>
              </a:rPr>
              <a:t>Мета роботи  - </a:t>
            </a:r>
            <a:r>
              <a:rPr lang="uk-UA" sz="1600" dirty="0" smtClean="0">
                <a:solidFill>
                  <a:srgbClr val="000000"/>
                </a:solidFill>
                <a:latin typeface="Times New Roman"/>
                <a:ea typeface="Times New Roman"/>
                <a:cs typeface="Times New Roman"/>
              </a:rPr>
              <a:t>висвітлити </a:t>
            </a:r>
            <a:r>
              <a:rPr lang="uk-UA" sz="1600" dirty="0">
                <a:solidFill>
                  <a:srgbClr val="000000"/>
                </a:solidFill>
                <a:latin typeface="Times New Roman"/>
                <a:ea typeface="Times New Roman"/>
                <a:cs typeface="Times New Roman"/>
              </a:rPr>
              <a:t>історію Охтирської залізничної станції, яка зазнала руйнувань під час повномасштабного російського вторгнення, підготувати  </a:t>
            </a:r>
            <a:r>
              <a:rPr lang="uk-UA" sz="1600" dirty="0" smtClean="0">
                <a:solidFill>
                  <a:srgbClr val="000000"/>
                </a:solidFill>
                <a:latin typeface="Times New Roman"/>
                <a:ea typeface="Times New Roman"/>
                <a:cs typeface="Times New Roman"/>
              </a:rPr>
              <a:t>екскурсію.</a:t>
            </a:r>
            <a:endParaRPr lang="uk-UA" sz="1200" dirty="0">
              <a:latin typeface="Calibri"/>
              <a:ea typeface="Calibri"/>
              <a:cs typeface="Times New Roman"/>
            </a:endParaRPr>
          </a:p>
        </p:txBody>
      </p:sp>
      <p:sp>
        <p:nvSpPr>
          <p:cNvPr id="6" name="Прямоугольник 5"/>
          <p:cNvSpPr/>
          <p:nvPr/>
        </p:nvSpPr>
        <p:spPr>
          <a:xfrm rot="251563">
            <a:off x="5250530" y="3933930"/>
            <a:ext cx="3302902" cy="954107"/>
          </a:xfrm>
          <a:prstGeom prst="rect">
            <a:avLst/>
          </a:prstGeom>
          <a:ln w="76200">
            <a:prstDash val="dash"/>
          </a:ln>
        </p:spPr>
        <p:style>
          <a:lnRef idx="1">
            <a:schemeClr val="accent4"/>
          </a:lnRef>
          <a:fillRef idx="2">
            <a:schemeClr val="accent4"/>
          </a:fillRef>
          <a:effectRef idx="1">
            <a:schemeClr val="accent4"/>
          </a:effectRef>
          <a:fontRef idx="minor">
            <a:schemeClr val="dk1"/>
          </a:fontRef>
        </p:style>
        <p:txBody>
          <a:bodyPr wrap="square">
            <a:spAutoFit/>
          </a:bodyPr>
          <a:lstStyle/>
          <a:p>
            <a:pPr algn="just">
              <a:spcAft>
                <a:spcPts val="0"/>
              </a:spcAft>
            </a:pPr>
            <a:endParaRPr lang="uk-UA" sz="1400" dirty="0" smtClean="0">
              <a:solidFill>
                <a:srgbClr val="000000"/>
              </a:solidFill>
              <a:latin typeface="Times New Roman"/>
              <a:ea typeface="Times New Roman"/>
              <a:cs typeface="Times New Roman"/>
            </a:endParaRPr>
          </a:p>
          <a:p>
            <a:pPr algn="just">
              <a:spcAft>
                <a:spcPts val="0"/>
              </a:spcAft>
            </a:pPr>
            <a:r>
              <a:rPr lang="uk-UA" sz="1400" i="1" dirty="0" smtClean="0">
                <a:solidFill>
                  <a:srgbClr val="000000"/>
                </a:solidFill>
                <a:latin typeface="Times New Roman"/>
                <a:ea typeface="Times New Roman"/>
                <a:cs typeface="Times New Roman"/>
              </a:rPr>
              <a:t>При </a:t>
            </a:r>
            <a:r>
              <a:rPr lang="uk-UA" sz="1400" i="1" dirty="0">
                <a:solidFill>
                  <a:srgbClr val="000000"/>
                </a:solidFill>
                <a:latin typeface="Times New Roman"/>
                <a:ea typeface="Times New Roman"/>
                <a:cs typeface="Times New Roman"/>
              </a:rPr>
              <a:t>дослідженні використано методи: літературний, історичний, інтерв’ю, описовий.</a:t>
            </a:r>
            <a:endParaRPr lang="uk-UA" sz="1400" i="1" dirty="0">
              <a:effectLst/>
              <a:latin typeface="Calibri"/>
              <a:ea typeface="Calibri"/>
              <a:cs typeface="Times New Roman"/>
            </a:endParaRPr>
          </a:p>
        </p:txBody>
      </p:sp>
      <p:pic>
        <p:nvPicPr>
          <p:cNvPr id="1026" name="Picture 2" descr="C:\Users\Виталий\Desktop\Зруйнований.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6292" y="188640"/>
            <a:ext cx="5190063" cy="34563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79512" y="2348880"/>
            <a:ext cx="3592612" cy="2062103"/>
          </a:xfrm>
          <a:prstGeom prst="rect">
            <a:avLst/>
          </a:prstGeom>
        </p:spPr>
        <p:txBody>
          <a:bodyPr wrap="square">
            <a:spAutoFit/>
          </a:bodyPr>
          <a:lstStyle/>
          <a:p>
            <a:pPr algn="just">
              <a:spcAft>
                <a:spcPts val="0"/>
              </a:spcAft>
            </a:pPr>
            <a:r>
              <a:rPr lang="uk-UA" sz="1600" b="1" dirty="0">
                <a:solidFill>
                  <a:srgbClr val="000000"/>
                </a:solidFill>
                <a:latin typeface="Times New Roman" pitchFamily="18" charset="0"/>
                <a:ea typeface="Times New Roman"/>
                <a:cs typeface="Times New Roman" pitchFamily="18" charset="0"/>
              </a:rPr>
              <a:t>Завдання:</a:t>
            </a:r>
            <a:endParaRPr lang="uk-UA" sz="1600" dirty="0">
              <a:latin typeface="Times New Roman" pitchFamily="18" charset="0"/>
              <a:ea typeface="Calibri"/>
              <a:cs typeface="Times New Roman" pitchFamily="18" charset="0"/>
            </a:endParaRPr>
          </a:p>
          <a:p>
            <a:pPr algn="just">
              <a:spcAft>
                <a:spcPts val="0"/>
              </a:spcAft>
            </a:pPr>
            <a:r>
              <a:rPr lang="uk-UA" sz="1600" dirty="0" smtClean="0">
                <a:solidFill>
                  <a:srgbClr val="000000"/>
                </a:solidFill>
                <a:latin typeface="Times New Roman" pitchFamily="18" charset="0"/>
                <a:ea typeface="Times New Roman"/>
                <a:cs typeface="Times New Roman" pitchFamily="18" charset="0"/>
              </a:rPr>
              <a:t>- охарактеризувати </a:t>
            </a:r>
            <a:r>
              <a:rPr lang="uk-UA" sz="1600" dirty="0">
                <a:solidFill>
                  <a:srgbClr val="000000"/>
                </a:solidFill>
                <a:latin typeface="Times New Roman" pitchFamily="18" charset="0"/>
                <a:ea typeface="Times New Roman"/>
                <a:cs typeface="Times New Roman" pitchFamily="18" charset="0"/>
              </a:rPr>
              <a:t>стан джерельної бази;</a:t>
            </a:r>
            <a:endParaRPr lang="uk-UA" sz="1600" dirty="0">
              <a:latin typeface="Times New Roman" pitchFamily="18" charset="0"/>
              <a:ea typeface="Calibri"/>
              <a:cs typeface="Times New Roman" pitchFamily="18" charset="0"/>
            </a:endParaRPr>
          </a:p>
          <a:p>
            <a:pPr algn="just">
              <a:spcAft>
                <a:spcPts val="0"/>
              </a:spcAft>
            </a:pPr>
            <a:r>
              <a:rPr lang="uk-UA" sz="1600" dirty="0" smtClean="0">
                <a:solidFill>
                  <a:srgbClr val="000000"/>
                </a:solidFill>
                <a:latin typeface="Times New Roman" pitchFamily="18" charset="0"/>
                <a:ea typeface="Times New Roman"/>
                <a:cs typeface="Times New Roman" pitchFamily="18" charset="0"/>
              </a:rPr>
              <a:t>- з’ясувати </a:t>
            </a:r>
            <a:r>
              <a:rPr lang="uk-UA" sz="1600" dirty="0">
                <a:solidFill>
                  <a:srgbClr val="000000"/>
                </a:solidFill>
                <a:latin typeface="Times New Roman" pitchFamily="18" charset="0"/>
                <a:ea typeface="Times New Roman"/>
                <a:cs typeface="Times New Roman" pitchFamily="18" charset="0"/>
              </a:rPr>
              <a:t>основні віхи історії Охтирської залізничної станції;</a:t>
            </a:r>
            <a:endParaRPr lang="uk-UA" sz="1600" dirty="0">
              <a:latin typeface="Times New Roman" pitchFamily="18" charset="0"/>
              <a:ea typeface="Calibri"/>
              <a:cs typeface="Times New Roman" pitchFamily="18" charset="0"/>
            </a:endParaRPr>
          </a:p>
          <a:p>
            <a:pPr algn="just">
              <a:spcAft>
                <a:spcPts val="0"/>
              </a:spcAft>
            </a:pPr>
            <a:r>
              <a:rPr lang="uk-UA" sz="1600" dirty="0" smtClean="0">
                <a:solidFill>
                  <a:srgbClr val="000000"/>
                </a:solidFill>
                <a:latin typeface="Times New Roman" pitchFamily="18" charset="0"/>
                <a:ea typeface="Times New Roman"/>
                <a:cs typeface="Times New Roman" pitchFamily="18" charset="0"/>
              </a:rPr>
              <a:t>- визначити </a:t>
            </a:r>
            <a:r>
              <a:rPr lang="uk-UA" sz="1600" dirty="0">
                <a:solidFill>
                  <a:srgbClr val="000000"/>
                </a:solidFill>
                <a:latin typeface="Times New Roman" pitchFamily="18" charset="0"/>
                <a:ea typeface="Times New Roman"/>
                <a:cs typeface="Times New Roman" pitchFamily="18" charset="0"/>
              </a:rPr>
              <a:t>значення Охтирської залізничної станції в соціально-економічному житті краю.</a:t>
            </a:r>
            <a:endParaRPr lang="uk-UA" sz="1600" dirty="0">
              <a:effectLst/>
              <a:latin typeface="Times New Roman" pitchFamily="18" charset="0"/>
              <a:ea typeface="Calibri"/>
              <a:cs typeface="Times New Roman" pitchFamily="18" charset="0"/>
            </a:endParaRPr>
          </a:p>
        </p:txBody>
      </p:sp>
      <p:sp>
        <p:nvSpPr>
          <p:cNvPr id="3" name="Прямоугольник 2"/>
          <p:cNvSpPr/>
          <p:nvPr/>
        </p:nvSpPr>
        <p:spPr>
          <a:xfrm>
            <a:off x="179512" y="4582868"/>
            <a:ext cx="3592612" cy="584775"/>
          </a:xfrm>
          <a:prstGeom prst="rect">
            <a:avLst/>
          </a:prstGeom>
        </p:spPr>
        <p:txBody>
          <a:bodyPr wrap="square">
            <a:spAutoFit/>
          </a:bodyPr>
          <a:lstStyle/>
          <a:p>
            <a:r>
              <a:rPr lang="uk-UA" sz="1600" b="1" dirty="0">
                <a:solidFill>
                  <a:srgbClr val="000000"/>
                </a:solidFill>
                <a:latin typeface="Times New Roman"/>
                <a:ea typeface="Times New Roman"/>
              </a:rPr>
              <a:t>Об’єкт дослідження</a:t>
            </a:r>
            <a:r>
              <a:rPr lang="uk-UA" sz="1600" dirty="0">
                <a:solidFill>
                  <a:srgbClr val="000000"/>
                </a:solidFill>
                <a:latin typeface="Times New Roman"/>
                <a:ea typeface="Times New Roman"/>
              </a:rPr>
              <a:t>: Охтирська залізнична станція.</a:t>
            </a:r>
            <a:r>
              <a:rPr lang="uk-UA" sz="1600" b="1" dirty="0">
                <a:solidFill>
                  <a:srgbClr val="000000"/>
                </a:solidFill>
                <a:latin typeface="Times New Roman"/>
                <a:ea typeface="Calibri"/>
              </a:rPr>
              <a:t> </a:t>
            </a:r>
            <a:endParaRPr lang="uk-UA" sz="1600" dirty="0"/>
          </a:p>
        </p:txBody>
      </p:sp>
      <p:sp>
        <p:nvSpPr>
          <p:cNvPr id="8" name="Прямоугольник 7"/>
          <p:cNvSpPr/>
          <p:nvPr/>
        </p:nvSpPr>
        <p:spPr>
          <a:xfrm>
            <a:off x="260986" y="5461001"/>
            <a:ext cx="3525306" cy="584775"/>
          </a:xfrm>
          <a:prstGeom prst="rect">
            <a:avLst/>
          </a:prstGeom>
        </p:spPr>
        <p:txBody>
          <a:bodyPr wrap="square">
            <a:spAutoFit/>
          </a:bodyPr>
          <a:lstStyle/>
          <a:p>
            <a:pPr algn="just">
              <a:spcAft>
                <a:spcPts val="0"/>
              </a:spcAft>
            </a:pPr>
            <a:r>
              <a:rPr lang="uk-UA" sz="1600" b="1" dirty="0">
                <a:solidFill>
                  <a:srgbClr val="000000"/>
                </a:solidFill>
                <a:latin typeface="Times New Roman"/>
                <a:ea typeface="Times New Roman"/>
                <a:cs typeface="Times New Roman"/>
              </a:rPr>
              <a:t>Предмет дослідження</a:t>
            </a:r>
            <a:r>
              <a:rPr lang="uk-UA" sz="1600" dirty="0">
                <a:solidFill>
                  <a:srgbClr val="000000"/>
                </a:solidFill>
                <a:latin typeface="Times New Roman"/>
                <a:ea typeface="Times New Roman"/>
                <a:cs typeface="Times New Roman"/>
              </a:rPr>
              <a:t>: </a:t>
            </a:r>
            <a:r>
              <a:rPr lang="uk-UA" sz="1600" dirty="0">
                <a:solidFill>
                  <a:srgbClr val="000000"/>
                </a:solidFill>
                <a:latin typeface="Times New Roman"/>
                <a:ea typeface="Calibri"/>
                <a:cs typeface="Times New Roman"/>
              </a:rPr>
              <a:t> залізничний</a:t>
            </a:r>
            <a:r>
              <a:rPr lang="uk-UA" sz="1600" dirty="0">
                <a:solidFill>
                  <a:srgbClr val="000000"/>
                </a:solidFill>
                <a:latin typeface="Times New Roman"/>
                <a:ea typeface="Times New Roman"/>
                <a:cs typeface="Times New Roman"/>
              </a:rPr>
              <a:t> транспорт </a:t>
            </a:r>
            <a:r>
              <a:rPr lang="uk-UA" sz="1600" dirty="0">
                <a:solidFill>
                  <a:srgbClr val="000000"/>
                </a:solidFill>
                <a:latin typeface="Times New Roman"/>
                <a:ea typeface="Calibri"/>
                <a:cs typeface="Times New Roman"/>
              </a:rPr>
              <a:t>України </a:t>
            </a:r>
            <a:r>
              <a:rPr lang="uk-UA" sz="1600" dirty="0">
                <a:solidFill>
                  <a:srgbClr val="000000"/>
                </a:solidFill>
                <a:latin typeface="Times New Roman"/>
                <a:ea typeface="Times New Roman"/>
                <a:cs typeface="Times New Roman"/>
              </a:rPr>
              <a:t>у ХІХ – ХХ</a:t>
            </a:r>
            <a:r>
              <a:rPr lang="uk-UA" sz="1600" dirty="0">
                <a:solidFill>
                  <a:srgbClr val="000000"/>
                </a:solidFill>
                <a:latin typeface="Times New Roman"/>
                <a:ea typeface="Calibri"/>
                <a:cs typeface="Times New Roman"/>
              </a:rPr>
              <a:t>І</a:t>
            </a:r>
            <a:r>
              <a:rPr lang="uk-UA" sz="1600" dirty="0">
                <a:solidFill>
                  <a:srgbClr val="000000"/>
                </a:solidFill>
                <a:latin typeface="Times New Roman"/>
                <a:ea typeface="Times New Roman"/>
                <a:cs typeface="Times New Roman"/>
              </a:rPr>
              <a:t> ст.</a:t>
            </a:r>
            <a:endParaRPr lang="uk-UA" sz="1600" dirty="0">
              <a:effectLst/>
              <a:latin typeface="Calibri"/>
              <a:ea typeface="Calibri"/>
              <a:cs typeface="Times New Roman"/>
            </a:endParaRPr>
          </a:p>
        </p:txBody>
      </p:sp>
      <p:sp>
        <p:nvSpPr>
          <p:cNvPr id="9" name="Прямоугольник 8"/>
          <p:cNvSpPr/>
          <p:nvPr/>
        </p:nvSpPr>
        <p:spPr>
          <a:xfrm>
            <a:off x="4355976" y="5171823"/>
            <a:ext cx="4572000" cy="1224951"/>
          </a:xfrm>
          <a:prstGeom prst="rect">
            <a:avLst/>
          </a:prstGeom>
        </p:spPr>
        <p:txBody>
          <a:bodyPr>
            <a:spAutoFit/>
          </a:bodyPr>
          <a:lstStyle/>
          <a:p>
            <a:pPr algn="just">
              <a:lnSpc>
                <a:spcPct val="115000"/>
              </a:lnSpc>
              <a:spcAft>
                <a:spcPts val="0"/>
              </a:spcAft>
            </a:pPr>
            <a:r>
              <a:rPr lang="uk-UA" sz="1600" b="1" dirty="0">
                <a:solidFill>
                  <a:srgbClr val="000000"/>
                </a:solidFill>
                <a:latin typeface="Times New Roman"/>
                <a:ea typeface="Times New Roman"/>
                <a:cs typeface="Times New Roman"/>
              </a:rPr>
              <a:t>Джерельну базу дослідження</a:t>
            </a:r>
            <a:r>
              <a:rPr lang="uk-UA" sz="1600" dirty="0">
                <a:solidFill>
                  <a:srgbClr val="000000"/>
                </a:solidFill>
                <a:latin typeface="Times New Roman"/>
                <a:ea typeface="Times New Roman"/>
                <a:cs typeface="Times New Roman"/>
              </a:rPr>
              <a:t> становлять архівні документи, статті з ЗМІ різних років, матеріали спогадів працівників Охтирської залізничної станції.</a:t>
            </a:r>
            <a:endParaRPr lang="uk-UA" sz="1600" dirty="0">
              <a:effectLst/>
              <a:latin typeface="Calibri"/>
              <a:ea typeface="Calibri"/>
              <a:cs typeface="Times New Roman"/>
            </a:endParaRPr>
          </a:p>
        </p:txBody>
      </p:sp>
    </p:spTree>
    <p:extLst>
      <p:ext uri="{BB962C8B-B14F-4D97-AF65-F5344CB8AC3E}">
        <p14:creationId xmlns:p14="http://schemas.microsoft.com/office/powerpoint/2010/main" val="32698902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23528" y="260648"/>
            <a:ext cx="4572000" cy="3046988"/>
          </a:xfrm>
          <a:prstGeom prst="rect">
            <a:avLst/>
          </a:prstGeom>
        </p:spPr>
        <p:txBody>
          <a:bodyPr>
            <a:spAutoFit/>
          </a:bodyPr>
          <a:lstStyle/>
          <a:p>
            <a:pPr indent="449580" algn="just">
              <a:spcAft>
                <a:spcPts val="0"/>
              </a:spcAft>
            </a:pPr>
            <a:r>
              <a:rPr lang="uk-UA" sz="1600" dirty="0">
                <a:latin typeface="Times New Roman"/>
                <a:ea typeface="Calibri"/>
                <a:cs typeface="Times New Roman"/>
              </a:rPr>
              <a:t>Історія станції «Охтирка» розпочинається в 1893 році, коли було видано Указ про будівництво залізничної дороги до міста Охтирка. В 1894 році почалось спорудження ширококолійного залізничного шляху до населеного пункту. В цей же час повітові Земські збори надсилають прохання про продовження залізничного шляху до міста Гадяч. Пізніше до питання продовження будівництва залізничної колії повертались неодноразово в 1900 р., а також в 30-х, 50-х, 80-х рр. ХХ ст., але через різні обставини цю ділянку залізниці так і не добудували.</a:t>
            </a:r>
            <a:endParaRPr lang="uk-UA" sz="1600" dirty="0">
              <a:effectLst/>
              <a:latin typeface="Calibri"/>
              <a:ea typeface="Calibri"/>
              <a:cs typeface="Times New Roman"/>
            </a:endParaRPr>
          </a:p>
        </p:txBody>
      </p:sp>
      <p:sp>
        <p:nvSpPr>
          <p:cNvPr id="5" name="Прямоугольник 4"/>
          <p:cNvSpPr/>
          <p:nvPr/>
        </p:nvSpPr>
        <p:spPr>
          <a:xfrm rot="21128118">
            <a:off x="341833" y="3592039"/>
            <a:ext cx="3978121" cy="2062103"/>
          </a:xfrm>
          <a:prstGeom prst="rect">
            <a:avLst/>
          </a:prstGeom>
          <a:ln w="76200">
            <a:solidFill>
              <a:schemeClr val="accent1">
                <a:lumMod val="60000"/>
                <a:lumOff val="40000"/>
              </a:schemeClr>
            </a:solidFill>
            <a:prstDash val="dashDot"/>
          </a:ln>
        </p:spPr>
        <p:txBody>
          <a:bodyPr wrap="square">
            <a:spAutoFit/>
          </a:bodyPr>
          <a:lstStyle/>
          <a:p>
            <a:pPr indent="449580" algn="just">
              <a:spcAft>
                <a:spcPts val="0"/>
              </a:spcAft>
            </a:pPr>
            <a:r>
              <a:rPr lang="uk-UA" sz="1600" dirty="0">
                <a:latin typeface="Times New Roman"/>
                <a:ea typeface="Calibri"/>
                <a:cs typeface="Times New Roman"/>
              </a:rPr>
              <a:t>Охтирський повіт на кінець ХІХ ст. охоплював західну частину Харківської губернії. Він мав достатню кількість лісових угідь для того, щоб заготовляти шпали і дрова для залізничниці. Будівництво дороги давало постійний стабільний заробіток місцевому населенню. </a:t>
            </a:r>
            <a:endParaRPr lang="uk-UA" sz="1600" dirty="0">
              <a:effectLst/>
              <a:latin typeface="Calibri"/>
              <a:ea typeface="Calibri"/>
              <a:cs typeface="Times New Roman"/>
            </a:endParaRPr>
          </a:p>
        </p:txBody>
      </p:sp>
      <p:sp>
        <p:nvSpPr>
          <p:cNvPr id="6" name="Прямоугольник 5"/>
          <p:cNvSpPr/>
          <p:nvPr/>
        </p:nvSpPr>
        <p:spPr>
          <a:xfrm>
            <a:off x="4424536" y="5251049"/>
            <a:ext cx="4572000" cy="1331134"/>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indent="449580" algn="just">
              <a:lnSpc>
                <a:spcPct val="115000"/>
              </a:lnSpc>
              <a:spcAft>
                <a:spcPts val="0"/>
              </a:spcAft>
            </a:pPr>
            <a:r>
              <a:rPr lang="uk-UA" sz="1400" b="1" dirty="0">
                <a:latin typeface="Times New Roman"/>
                <a:ea typeface="Calibri"/>
                <a:cs typeface="Times New Roman"/>
              </a:rPr>
              <a:t>1895 рік вважається датою заснування станції </a:t>
            </a:r>
            <a:r>
              <a:rPr lang="uk-UA" sz="1400" b="1" dirty="0" smtClean="0">
                <a:latin typeface="Times New Roman"/>
                <a:ea typeface="Calibri"/>
                <a:cs typeface="Times New Roman"/>
              </a:rPr>
              <a:t>«Охтирка». </a:t>
            </a:r>
            <a:r>
              <a:rPr lang="uk-UA" sz="1400" b="1" dirty="0">
                <a:latin typeface="Times New Roman"/>
                <a:ea typeface="Calibri"/>
                <a:cs typeface="Times New Roman"/>
              </a:rPr>
              <a:t>Саме в цей рік перегоном </a:t>
            </a:r>
            <a:r>
              <a:rPr lang="uk-UA" sz="1400" b="1" dirty="0" err="1">
                <a:latin typeface="Times New Roman"/>
                <a:ea typeface="Calibri"/>
                <a:cs typeface="Times New Roman"/>
              </a:rPr>
              <a:t>Кириківка</a:t>
            </a:r>
            <a:r>
              <a:rPr lang="uk-UA" sz="1400" b="1" dirty="0">
                <a:latin typeface="Times New Roman"/>
                <a:ea typeface="Calibri"/>
                <a:cs typeface="Times New Roman"/>
              </a:rPr>
              <a:t> – Охтирка пройшов перший потяг. Робота станції була налаштована на перевезення сільськогосподарської продукції та її переробки: зерна, муки, буряків, цукру. </a:t>
            </a:r>
            <a:endParaRPr lang="uk-UA" sz="1400" b="1" dirty="0">
              <a:effectLst/>
              <a:latin typeface="Calibri"/>
              <a:ea typeface="Calibri"/>
              <a:cs typeface="Times New Roman"/>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318" t="18107" r="48329" b="11199"/>
          <a:stretch/>
        </p:blipFill>
        <p:spPr bwMode="auto">
          <a:xfrm>
            <a:off x="5508103" y="116632"/>
            <a:ext cx="2987373" cy="44966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1210" y="5417880"/>
            <a:ext cx="2189163" cy="1420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442328" y="4509120"/>
            <a:ext cx="45720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r>
              <a:rPr lang="uk-UA" b="1" dirty="0">
                <a:latin typeface="Times New Roman"/>
                <a:ea typeface="Calibri"/>
              </a:rPr>
              <a:t>1.Заснування Охтирської залізничної </a:t>
            </a:r>
            <a:r>
              <a:rPr lang="uk-UA" b="1" dirty="0" smtClean="0">
                <a:latin typeface="Times New Roman"/>
                <a:ea typeface="Calibri"/>
              </a:rPr>
              <a:t>станції</a:t>
            </a:r>
            <a:endParaRPr lang="uk-UA" dirty="0"/>
          </a:p>
        </p:txBody>
      </p:sp>
    </p:spTree>
    <p:extLst>
      <p:ext uri="{BB962C8B-B14F-4D97-AF65-F5344CB8AC3E}">
        <p14:creationId xmlns:p14="http://schemas.microsoft.com/office/powerpoint/2010/main" val="30061948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23528" y="101824"/>
            <a:ext cx="5580112"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У 1932 році розпочалось будівництво ширококолійного під’їзного шляху від станції «Охтирка» до </a:t>
            </a:r>
            <a:r>
              <a:rPr kumimoji="0" lang="uk-UA" sz="16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Чупахівського</a:t>
            </a: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цукрового заводу. Через різні технічні проблеми, неширокий міст через річку Ворскла під’їзний шлях до </a:t>
            </a:r>
            <a:r>
              <a:rPr kumimoji="0" lang="uk-UA" sz="16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Чупахівського</a:t>
            </a: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цукрового заводу став вузькоколійним. Пізніше його продовжили до Зінькова. З 1934 року Охтирським районом проходило 44 км ширококолійного залізничного шляху та 40 км – вузькоколійного. </a:t>
            </a:r>
            <a:endParaRPr kumimoji="0" lang="uk-UA"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2050" name="Picture 2" descr="C:\Users\Виталий\Desktop\Залізниця\24174193_174448446474752_6747254588245042747_n.jpg"/>
          <p:cNvPicPr>
            <a:picLocks noChangeAspect="1" noChangeArrowheads="1"/>
          </p:cNvPicPr>
          <p:nvPr/>
        </p:nvPicPr>
        <p:blipFill rotWithShape="1">
          <a:blip r:embed="rId2">
            <a:extLst>
              <a:ext uri="{28A0092B-C50C-407E-A947-70E740481C1C}">
                <a14:useLocalDpi xmlns:a14="http://schemas.microsoft.com/office/drawing/2010/main" val="0"/>
              </a:ext>
            </a:extLst>
          </a:blip>
          <a:srcRect t="5287" b="9414"/>
          <a:stretch/>
        </p:blipFill>
        <p:spPr bwMode="auto">
          <a:xfrm>
            <a:off x="395536" y="2163927"/>
            <a:ext cx="5734652" cy="30963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0"/>
            <a:ext cx="2704801"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C:\Users\Виталий\Desktop\Залізниця\26804941_190319024887694_5892457955796572539_n.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049" b="22787"/>
          <a:stretch/>
        </p:blipFill>
        <p:spPr bwMode="auto">
          <a:xfrm>
            <a:off x="5652120" y="4869160"/>
            <a:ext cx="2689627" cy="15312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053" name="Picture 5" descr="C:\Users\Виталий\Desktop\Залізниця\18835759_118714165381514_2231081567414262683_n.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456" b="9832"/>
          <a:stretch/>
        </p:blipFill>
        <p:spPr bwMode="auto">
          <a:xfrm>
            <a:off x="6500826" y="3071810"/>
            <a:ext cx="1959914" cy="149450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129" y="4597174"/>
            <a:ext cx="2932113" cy="18288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2" name="Прямоугольник 1"/>
          <p:cNvSpPr/>
          <p:nvPr/>
        </p:nvSpPr>
        <p:spPr>
          <a:xfrm>
            <a:off x="2307019" y="6241308"/>
            <a:ext cx="3347007"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uk-UA" b="1" dirty="0">
                <a:latin typeface="Times New Roman"/>
                <a:ea typeface="Calibri"/>
              </a:rPr>
              <a:t>2.Будівництво </a:t>
            </a:r>
            <a:r>
              <a:rPr lang="uk-UA" b="1" dirty="0" smtClean="0">
                <a:latin typeface="Times New Roman"/>
                <a:ea typeface="Calibri"/>
              </a:rPr>
              <a:t>вузькоколійок</a:t>
            </a:r>
            <a:r>
              <a:rPr lang="uk-UA" dirty="0" smtClean="0">
                <a:latin typeface="Times New Roman"/>
                <a:ea typeface="Calibri"/>
              </a:rPr>
              <a:t> </a:t>
            </a:r>
            <a:endParaRPr lang="uk-UA" dirty="0"/>
          </a:p>
        </p:txBody>
      </p:sp>
    </p:spTree>
    <p:extLst>
      <p:ext uri="{BB962C8B-B14F-4D97-AF65-F5344CB8AC3E}">
        <p14:creationId xmlns:p14="http://schemas.microsoft.com/office/powerpoint/2010/main" val="28623518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Виталий\Desktop\Залізниця\20046618_136293153623615_7669087798562283836_n.jpg"/>
          <p:cNvPicPr>
            <a:picLocks noChangeAspect="1" noChangeArrowheads="1"/>
          </p:cNvPicPr>
          <p:nvPr/>
        </p:nvPicPr>
        <p:blipFill>
          <a:blip r:embed="rId2">
            <a:extLst>
              <a:ext uri="{28A0092B-C50C-407E-A947-70E740481C1C}">
                <a14:useLocalDpi xmlns:a14="http://schemas.microsoft.com/office/drawing/2010/main" val="0"/>
              </a:ext>
            </a:extLst>
          </a:blip>
          <a:srcRect b="9197"/>
          <a:stretch>
            <a:fillRect/>
          </a:stretch>
        </p:blipFill>
        <p:spPr bwMode="auto">
          <a:xfrm>
            <a:off x="5000628" y="3929066"/>
            <a:ext cx="3623300" cy="23574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6" name="Picture 3" descr="C:\Users\Виталий\Desktop\Залізниця\18893315_118714168714847_3512156406022657690_n.jpg"/>
          <p:cNvPicPr>
            <a:picLocks noChangeAspect="1" noChangeArrowheads="1"/>
          </p:cNvPicPr>
          <p:nvPr/>
        </p:nvPicPr>
        <p:blipFill>
          <a:blip r:embed="rId3">
            <a:extLst>
              <a:ext uri="{28A0092B-C50C-407E-A947-70E740481C1C}">
                <a14:useLocalDpi xmlns:a14="http://schemas.microsoft.com/office/drawing/2010/main" val="0"/>
              </a:ext>
            </a:extLst>
          </a:blip>
          <a:srcRect r="-203" b="9168"/>
          <a:stretch>
            <a:fillRect/>
          </a:stretch>
        </p:blipFill>
        <p:spPr bwMode="auto">
          <a:xfrm>
            <a:off x="571472" y="428604"/>
            <a:ext cx="3643338" cy="236078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7" name="Picture 4" descr="C:\Users\Виталий\Desktop\Залізниця\22528021_161878117731785_662275369083244548_n.jpg"/>
          <p:cNvPicPr>
            <a:picLocks noChangeAspect="1" noChangeArrowheads="1"/>
          </p:cNvPicPr>
          <p:nvPr/>
        </p:nvPicPr>
        <p:blipFill>
          <a:blip r:embed="rId4">
            <a:extLst>
              <a:ext uri="{28A0092B-C50C-407E-A947-70E740481C1C}">
                <a14:useLocalDpi xmlns:a14="http://schemas.microsoft.com/office/drawing/2010/main" val="0"/>
              </a:ext>
            </a:extLst>
          </a:blip>
          <a:srcRect r="857" b="7117"/>
          <a:stretch>
            <a:fillRect/>
          </a:stretch>
        </p:blipFill>
        <p:spPr bwMode="auto">
          <a:xfrm>
            <a:off x="500034" y="3786190"/>
            <a:ext cx="3447069" cy="27519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2066" y="285728"/>
            <a:ext cx="3860906" cy="3071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1571604" y="3071810"/>
            <a:ext cx="6755504" cy="646331"/>
          </a:xfrm>
          <a:prstGeom prst="rect">
            <a:avLst/>
          </a:prstGeom>
        </p:spPr>
        <p:txBody>
          <a:bodyPr wrap="none">
            <a:spAutoFit/>
          </a:bodyPr>
          <a:lstStyle/>
          <a:p>
            <a:pPr algn="ctr"/>
            <a:r>
              <a:rPr lang="uk-UA" dirty="0" smtClean="0">
                <a:latin typeface="Times New Roman" pitchFamily="18" charset="0"/>
                <a:ea typeface="Calibri" pitchFamily="34" charset="0"/>
                <a:cs typeface="Times New Roman" pitchFamily="18" charset="0"/>
              </a:rPr>
              <a:t>Транспортний парк  вузькоколійного перегону </a:t>
            </a:r>
            <a:r>
              <a:rPr lang="uk-UA" dirty="0" err="1" smtClean="0">
                <a:latin typeface="Times New Roman" pitchFamily="18" charset="0"/>
                <a:ea typeface="Calibri" pitchFamily="34" charset="0"/>
                <a:cs typeface="Times New Roman" pitchFamily="18" charset="0"/>
              </a:rPr>
              <a:t>Охтирка-Чупахівка</a:t>
            </a:r>
            <a:r>
              <a:rPr lang="uk-UA" dirty="0" smtClean="0">
                <a:latin typeface="Times New Roman" pitchFamily="18" charset="0"/>
                <a:ea typeface="Calibri" pitchFamily="34" charset="0"/>
                <a:cs typeface="Times New Roman" pitchFamily="18" charset="0"/>
              </a:rPr>
              <a:t> </a:t>
            </a:r>
          </a:p>
          <a:p>
            <a:pPr algn="ctr"/>
            <a:r>
              <a:rPr lang="uk-UA" dirty="0" smtClean="0">
                <a:latin typeface="Times New Roman" pitchFamily="18" charset="0"/>
                <a:ea typeface="Calibri" pitchFamily="34" charset="0"/>
                <a:cs typeface="Times New Roman" pitchFamily="18" charset="0"/>
              </a:rPr>
              <a:t>                 в другій половині ХХ століття</a:t>
            </a:r>
            <a:endParaRPr lang="ru-RU"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24030" y="224826"/>
            <a:ext cx="8856984" cy="1569660"/>
          </a:xfrm>
          <a:prstGeom prst="rect">
            <a:avLst/>
          </a:prstGeom>
        </p:spPr>
        <p:txBody>
          <a:bodyPr wrap="square">
            <a:spAutoFit/>
          </a:bodyPr>
          <a:lstStyle/>
          <a:p>
            <a:pPr indent="449580" algn="just">
              <a:spcAft>
                <a:spcPts val="0"/>
              </a:spcAft>
            </a:pPr>
            <a:r>
              <a:rPr lang="uk-UA" sz="1600" dirty="0">
                <a:latin typeface="Times New Roman"/>
                <a:ea typeface="Calibri"/>
                <a:cs typeface="Times New Roman"/>
              </a:rPr>
              <a:t>У роки Другої світової війни станція </a:t>
            </a:r>
            <a:r>
              <a:rPr lang="uk-UA" sz="1600" dirty="0" smtClean="0">
                <a:latin typeface="Times New Roman"/>
                <a:ea typeface="Calibri"/>
                <a:cs typeface="Times New Roman"/>
              </a:rPr>
              <a:t>«Охтирка» </a:t>
            </a:r>
            <a:r>
              <a:rPr lang="uk-UA" sz="1600" dirty="0">
                <a:latin typeface="Times New Roman"/>
                <a:ea typeface="Calibri"/>
                <a:cs typeface="Times New Roman"/>
              </a:rPr>
              <a:t>була значно пошкоджена. Місто було звільнене 25 серпня 1943 року. Під Охтиркою відбулась остання битва військової операції на Курській дузі. Звільнення міста розпочалось саме зі сторони станції. Через залізничний шлях перегону </a:t>
            </a:r>
            <a:r>
              <a:rPr lang="uk-UA" sz="1600" dirty="0" err="1">
                <a:latin typeface="Times New Roman"/>
                <a:ea typeface="Calibri"/>
                <a:cs typeface="Times New Roman"/>
              </a:rPr>
              <a:t>Кириківка</a:t>
            </a:r>
            <a:r>
              <a:rPr lang="uk-UA" sz="1600" dirty="0">
                <a:latin typeface="Times New Roman"/>
                <a:ea typeface="Calibri"/>
                <a:cs typeface="Times New Roman"/>
              </a:rPr>
              <a:t> – Охтирка, в обхід оборонних ворожих позицій, у місто ввійшли танки. Після війни залізничні колії та будівлю станції відбудували досить швидко. Після відбудови станція стала частиною магістральної лінії Харків – Суми.</a:t>
            </a:r>
            <a:endParaRPr lang="uk-UA" sz="1600" dirty="0">
              <a:effectLst/>
              <a:latin typeface="Calibri"/>
              <a:ea typeface="Calibri"/>
              <a:cs typeface="Times New Roman"/>
            </a:endParaRPr>
          </a:p>
        </p:txBody>
      </p:sp>
      <p:sp>
        <p:nvSpPr>
          <p:cNvPr id="5"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pic>
        <p:nvPicPr>
          <p:cNvPr id="614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389" y="4476887"/>
            <a:ext cx="4392488" cy="209233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pic>
        <p:nvPicPr>
          <p:cNvPr id="615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2149629"/>
            <a:ext cx="5204580" cy="3075347"/>
          </a:xfrm>
          <a:prstGeom prst="rect">
            <a:avLst/>
          </a:prstGeom>
          <a:solidFill>
            <a:srgbClr val="FFFFFF">
              <a:shade val="85000"/>
            </a:srgbClr>
          </a:solidFill>
          <a:ln w="190500" cap="rnd">
            <a:solidFill>
              <a:schemeClr val="accent1"/>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pic>
        <p:nvPicPr>
          <p:cNvPr id="615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389" y="2256151"/>
            <a:ext cx="3286489" cy="210326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pic>
        <p:nvPicPr>
          <p:cNvPr id="6152" name="Picture 8"/>
          <p:cNvPicPr>
            <a:picLocks noChangeAspect="1" noChangeArrowheads="1"/>
          </p:cNvPicPr>
          <p:nvPr/>
        </p:nvPicPr>
        <p:blipFill rotWithShape="1">
          <a:blip r:embed="rId6">
            <a:extLst>
              <a:ext uri="{28A0092B-C50C-407E-A947-70E740481C1C}">
                <a14:useLocalDpi xmlns:a14="http://schemas.microsoft.com/office/drawing/2010/main" val="0"/>
              </a:ext>
            </a:extLst>
          </a:blip>
          <a:srcRect b="9404"/>
          <a:stretch/>
        </p:blipFill>
        <p:spPr bwMode="auto">
          <a:xfrm>
            <a:off x="4548666" y="5122009"/>
            <a:ext cx="2205928" cy="144721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2" name="Прямоугольник 1"/>
          <p:cNvSpPr/>
          <p:nvPr/>
        </p:nvSpPr>
        <p:spPr>
          <a:xfrm>
            <a:off x="2622461" y="1780297"/>
            <a:ext cx="6218015"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uk-UA" b="1" dirty="0">
                <a:latin typeface="Times New Roman"/>
                <a:ea typeface="Calibri"/>
              </a:rPr>
              <a:t>3.Перше руйнування станції під </a:t>
            </a:r>
            <a:r>
              <a:rPr lang="uk-UA" b="1" dirty="0" smtClean="0">
                <a:latin typeface="Times New Roman"/>
                <a:ea typeface="Calibri"/>
              </a:rPr>
              <a:t>час </a:t>
            </a:r>
            <a:r>
              <a:rPr lang="uk-UA" b="1" dirty="0">
                <a:latin typeface="Times New Roman"/>
                <a:ea typeface="Calibri"/>
              </a:rPr>
              <a:t>Другої світової </a:t>
            </a:r>
            <a:r>
              <a:rPr lang="uk-UA" b="1" dirty="0" smtClean="0">
                <a:latin typeface="Times New Roman"/>
                <a:ea typeface="Calibri"/>
              </a:rPr>
              <a:t>війни</a:t>
            </a:r>
            <a:endParaRPr lang="uk-UA" dirty="0"/>
          </a:p>
        </p:txBody>
      </p:sp>
    </p:spTree>
    <p:extLst>
      <p:ext uri="{BB962C8B-B14F-4D97-AF65-F5344CB8AC3E}">
        <p14:creationId xmlns:p14="http://schemas.microsoft.com/office/powerpoint/2010/main" val="42280534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772816"/>
            <a:ext cx="5184577" cy="3093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1"/>
          <p:cNvSpPr>
            <a:spLocks noChangeArrowheads="1"/>
          </p:cNvSpPr>
          <p:nvPr/>
        </p:nvSpPr>
        <p:spPr bwMode="auto">
          <a:xfrm>
            <a:off x="251520" y="131884"/>
            <a:ext cx="8460432" cy="1569660"/>
          </a:xfrm>
          <a:prstGeom prst="rect">
            <a:avLst/>
          </a:prstGeom>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pPr>
            <a:r>
              <a:rPr kumimoji="0" lang="uk-UA"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У 1957 році була видобута перша нафта (</a:t>
            </a:r>
            <a:r>
              <a:rPr kumimoji="0" lang="uk-UA" sz="16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Качанівське</a:t>
            </a:r>
            <a:r>
              <a:rPr kumimoji="0" lang="uk-UA"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родовище) на </a:t>
            </a:r>
            <a:r>
              <a:rPr kumimoji="0" lang="uk-UA" sz="16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Охтирщині</a:t>
            </a:r>
            <a:r>
              <a:rPr kumimoji="0" lang="uk-UA"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Ця подія сприяла розвитку Охтирської залізничної станції,  докорінно змінивши характер і значення її роботи. За короткий термін вона стає найважливішою вантажною станцією Південної залізниці з транспортування нафтоналивних вантажів.</a:t>
            </a: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Менше ніж за 1 рік були побудовані нафтоналивна естакада та під’їзний шлях нафтоналивної ділянки підприємства «</a:t>
            </a:r>
            <a:r>
              <a:rPr kumimoji="0" lang="uk-UA" sz="16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Охтирканафтогаз</a:t>
            </a: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довжиною більше 9 км в обидві сторони, які експлуатуються і сьогодні. </a:t>
            </a:r>
            <a:endParaRPr kumimoji="0" lang="uk-UA"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5" name="Прямоугольник 4"/>
          <p:cNvSpPr/>
          <p:nvPr/>
        </p:nvSpPr>
        <p:spPr>
          <a:xfrm>
            <a:off x="323528" y="5013176"/>
            <a:ext cx="8388424" cy="132343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449580" algn="just">
              <a:spcAft>
                <a:spcPts val="0"/>
              </a:spcAft>
            </a:pPr>
            <a:r>
              <a:rPr lang="uk-UA" sz="1600" dirty="0">
                <a:latin typeface="Times New Roman"/>
                <a:ea typeface="Calibri"/>
                <a:cs typeface="Times New Roman"/>
              </a:rPr>
              <a:t>У кінці 60-х років відвантаження сирої нафти із станції </a:t>
            </a:r>
            <a:r>
              <a:rPr lang="uk-UA" sz="1600" dirty="0" smtClean="0">
                <a:latin typeface="Times New Roman"/>
                <a:ea typeface="Calibri"/>
                <a:cs typeface="Times New Roman"/>
              </a:rPr>
              <a:t>«Охтирка» </a:t>
            </a:r>
            <a:r>
              <a:rPr lang="uk-UA" sz="1600" dirty="0">
                <a:latin typeface="Times New Roman"/>
                <a:ea typeface="Calibri"/>
                <a:cs typeface="Times New Roman"/>
              </a:rPr>
              <a:t>становило більше 1млн. тонн в рік. Такий об’єм перевезень вантажів продовжувався до середини 90-х років ХХ ст. Завдяки тісній співпраці з колективами підприємств «</a:t>
            </a:r>
            <a:r>
              <a:rPr lang="uk-UA" sz="1600" dirty="0" err="1">
                <a:latin typeface="Times New Roman"/>
                <a:ea typeface="Calibri"/>
                <a:cs typeface="Times New Roman"/>
              </a:rPr>
              <a:t>Промзв’язок</a:t>
            </a:r>
            <a:r>
              <a:rPr lang="uk-UA" sz="1600" dirty="0">
                <a:latin typeface="Times New Roman"/>
                <a:ea typeface="Calibri"/>
                <a:cs typeface="Times New Roman"/>
              </a:rPr>
              <a:t>», «</a:t>
            </a:r>
            <a:r>
              <a:rPr lang="uk-UA" sz="1600" dirty="0" err="1">
                <a:latin typeface="Times New Roman"/>
                <a:ea typeface="Calibri"/>
                <a:cs typeface="Times New Roman"/>
              </a:rPr>
              <a:t>Сільгоспмаш</a:t>
            </a:r>
            <a:r>
              <a:rPr lang="uk-UA" sz="1600" dirty="0">
                <a:latin typeface="Times New Roman"/>
                <a:ea typeface="Calibri"/>
                <a:cs typeface="Times New Roman"/>
              </a:rPr>
              <a:t>», «</a:t>
            </a:r>
            <a:r>
              <a:rPr lang="uk-UA" sz="1600" dirty="0" err="1">
                <a:latin typeface="Times New Roman"/>
                <a:ea typeface="Calibri"/>
                <a:cs typeface="Times New Roman"/>
              </a:rPr>
              <a:t>Сільгостехніка</a:t>
            </a:r>
            <a:r>
              <a:rPr lang="uk-UA" sz="1600" dirty="0">
                <a:latin typeface="Times New Roman"/>
                <a:ea typeface="Calibri"/>
                <a:cs typeface="Times New Roman"/>
              </a:rPr>
              <a:t>», нафтобази залізничники змогли забезпечити своєчасну доставку важливих господарських вантажів. </a:t>
            </a:r>
            <a:endParaRPr lang="uk-UA" sz="1600" dirty="0">
              <a:effectLst/>
              <a:latin typeface="Calibri"/>
              <a:ea typeface="Calibri"/>
              <a:cs typeface="Times New Roman"/>
            </a:endParaRPr>
          </a:p>
        </p:txBody>
      </p:sp>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7116" y="1777129"/>
            <a:ext cx="3856884" cy="2877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692903" y="4496524"/>
            <a:ext cx="4019049"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uk-UA" b="1" dirty="0">
                <a:latin typeface="Times New Roman"/>
                <a:ea typeface="Calibri"/>
              </a:rPr>
              <a:t>4.Важливий пункт транспортування</a:t>
            </a:r>
            <a:endParaRPr lang="uk-UA" dirty="0"/>
          </a:p>
        </p:txBody>
      </p:sp>
    </p:spTree>
    <p:extLst>
      <p:ext uri="{BB962C8B-B14F-4D97-AF65-F5344CB8AC3E}">
        <p14:creationId xmlns:p14="http://schemas.microsoft.com/office/powerpoint/2010/main" val="528700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671" y="548680"/>
            <a:ext cx="8180288" cy="6135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81141" y="5764481"/>
            <a:ext cx="8657699" cy="108337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449580" algn="just">
              <a:lnSpc>
                <a:spcPct val="115000"/>
              </a:lnSpc>
              <a:spcAft>
                <a:spcPts val="0"/>
              </a:spcAft>
            </a:pPr>
            <a:r>
              <a:rPr lang="uk-UA" sz="1400" b="1" dirty="0">
                <a:latin typeface="Times New Roman"/>
                <a:ea typeface="Calibri"/>
                <a:cs typeface="Times New Roman"/>
              </a:rPr>
              <a:t>Після 2010 року, у </a:t>
            </a:r>
            <a:r>
              <a:rPr lang="uk-UA" sz="1400" b="1" dirty="0" err="1">
                <a:latin typeface="Times New Roman"/>
                <a:ea typeface="Calibri"/>
                <a:cs typeface="Times New Roman"/>
              </a:rPr>
              <a:t>зв</a:t>
            </a:r>
            <a:r>
              <a:rPr lang="ru-RU" sz="1400" b="1" dirty="0">
                <a:latin typeface="Times New Roman"/>
                <a:ea typeface="Calibri"/>
                <a:cs typeface="Times New Roman"/>
              </a:rPr>
              <a:t>`</a:t>
            </a:r>
            <a:r>
              <a:rPr lang="uk-UA" sz="1400" b="1" dirty="0" err="1">
                <a:latin typeface="Times New Roman"/>
                <a:ea typeface="Calibri"/>
                <a:cs typeface="Times New Roman"/>
              </a:rPr>
              <a:t>язку</a:t>
            </a:r>
            <a:r>
              <a:rPr lang="uk-UA" sz="1400" b="1" dirty="0">
                <a:latin typeface="Times New Roman"/>
                <a:ea typeface="Calibri"/>
                <a:cs typeface="Times New Roman"/>
              </a:rPr>
              <a:t> з побудовою трубопроводів, перевезення нафти залізничним транспортом припинилося. До початку 2022 року охтирським нафтовикам через залізницю надходили інші вантажі: цемент, щебінь, будівельні матеріали. </a:t>
            </a:r>
            <a:r>
              <a:rPr lang="uk-UA" sz="1400" dirty="0">
                <a:latin typeface="Times New Roman"/>
                <a:ea typeface="Calibri"/>
                <a:cs typeface="Times New Roman"/>
              </a:rPr>
              <a:t>Також через Охтирську залізничну станцію відправляли свої вантажі і інші підприємства, зокрема Охтирський млин.</a:t>
            </a:r>
            <a:endParaRPr lang="uk-UA" sz="1400" dirty="0">
              <a:effectLst/>
              <a:latin typeface="Calibri"/>
              <a:ea typeface="Calibri"/>
              <a:cs typeface="Times New Roman"/>
            </a:endParaRPr>
          </a:p>
        </p:txBody>
      </p:sp>
      <p:sp>
        <p:nvSpPr>
          <p:cNvPr id="5" name="Прямоугольник 4"/>
          <p:cNvSpPr/>
          <p:nvPr/>
        </p:nvSpPr>
        <p:spPr>
          <a:xfrm>
            <a:off x="3929058" y="2857496"/>
            <a:ext cx="4861048" cy="2817694"/>
          </a:xfrm>
          <a:prstGeom prst="rect">
            <a:avLst/>
          </a:prstGeom>
          <a:ln w="76200">
            <a:solidFill>
              <a:schemeClr val="accent1"/>
            </a:solidFill>
            <a:prstDash val="dash"/>
          </a:ln>
        </p:spPr>
        <p:style>
          <a:lnRef idx="1">
            <a:schemeClr val="accent4"/>
          </a:lnRef>
          <a:fillRef idx="2">
            <a:schemeClr val="accent4"/>
          </a:fillRef>
          <a:effectRef idx="1">
            <a:schemeClr val="accent4"/>
          </a:effectRef>
          <a:fontRef idx="minor">
            <a:schemeClr val="dk1"/>
          </a:fontRef>
        </p:style>
        <p:txBody>
          <a:bodyPr wrap="square">
            <a:spAutoFit/>
          </a:bodyPr>
          <a:lstStyle/>
          <a:p>
            <a:pPr indent="449580" algn="just">
              <a:lnSpc>
                <a:spcPct val="115000"/>
              </a:lnSpc>
              <a:spcAft>
                <a:spcPts val="0"/>
              </a:spcAft>
            </a:pPr>
            <a:r>
              <a:rPr lang="uk-UA" sz="1400" b="1" dirty="0">
                <a:latin typeface="Times New Roman"/>
                <a:ea typeface="Calibri"/>
                <a:cs typeface="Times New Roman"/>
              </a:rPr>
              <a:t>В</a:t>
            </a:r>
            <a:r>
              <a:rPr lang="uk-UA" sz="1400" b="1" dirty="0" smtClean="0">
                <a:latin typeface="Times New Roman"/>
                <a:ea typeface="Calibri"/>
                <a:cs typeface="Times New Roman"/>
              </a:rPr>
              <a:t> </a:t>
            </a:r>
            <a:r>
              <a:rPr lang="uk-UA" sz="1400" b="1" dirty="0">
                <a:latin typeface="Times New Roman"/>
                <a:ea typeface="Calibri"/>
                <a:cs typeface="Times New Roman"/>
              </a:rPr>
              <a:t>кінці 80-х рр. ХХ ст. колектив станції становив 120 чоловік, на станції одночасно працювали 2 маневрових локомотива і один вивізний. </a:t>
            </a:r>
            <a:endParaRPr lang="uk-UA" sz="1400" b="1" dirty="0" smtClean="0">
              <a:latin typeface="Times New Roman"/>
              <a:ea typeface="Calibri"/>
              <a:cs typeface="Times New Roman"/>
            </a:endParaRPr>
          </a:p>
          <a:p>
            <a:pPr indent="449580" algn="just">
              <a:lnSpc>
                <a:spcPct val="115000"/>
              </a:lnSpc>
              <a:spcAft>
                <a:spcPts val="0"/>
              </a:spcAft>
            </a:pPr>
            <a:r>
              <a:rPr lang="uk-UA" sz="1400" dirty="0" smtClean="0">
                <a:latin typeface="Times New Roman"/>
                <a:ea typeface="Calibri"/>
                <a:cs typeface="Times New Roman"/>
              </a:rPr>
              <a:t>Загальна </a:t>
            </a:r>
            <a:r>
              <a:rPr lang="uk-UA" sz="1400" dirty="0">
                <a:latin typeface="Times New Roman"/>
                <a:ea typeface="Calibri"/>
                <a:cs typeface="Times New Roman"/>
              </a:rPr>
              <a:t>вантажність становила до 1,5 млн. тонн в рік, річна </a:t>
            </a:r>
            <a:r>
              <a:rPr lang="uk-UA" sz="1400" dirty="0" err="1">
                <a:latin typeface="Times New Roman"/>
                <a:ea typeface="Calibri"/>
                <a:cs typeface="Times New Roman"/>
              </a:rPr>
              <a:t>розвантажуваність</a:t>
            </a:r>
            <a:r>
              <a:rPr lang="uk-UA" sz="1400" dirty="0">
                <a:latin typeface="Times New Roman"/>
                <a:ea typeface="Calibri"/>
                <a:cs typeface="Times New Roman"/>
              </a:rPr>
              <a:t> до 18 тис. вагонів. Н</a:t>
            </a:r>
            <a:r>
              <a:rPr lang="uk-UA" sz="1400" dirty="0" smtClean="0">
                <a:latin typeface="Times New Roman"/>
                <a:ea typeface="Calibri"/>
                <a:cs typeface="Times New Roman"/>
              </a:rPr>
              <a:t>а </a:t>
            </a:r>
            <a:r>
              <a:rPr lang="uk-UA" sz="1400" dirty="0">
                <a:latin typeface="Times New Roman"/>
                <a:ea typeface="Calibri"/>
                <a:cs typeface="Times New Roman"/>
              </a:rPr>
              <a:t>середину 90-х  рр. почався різкий спад роботи, який продовжувався до 2001 року. </a:t>
            </a:r>
            <a:endParaRPr lang="uk-UA" sz="1400" dirty="0" smtClean="0">
              <a:latin typeface="Times New Roman"/>
              <a:ea typeface="Calibri"/>
              <a:cs typeface="Times New Roman"/>
            </a:endParaRPr>
          </a:p>
          <a:p>
            <a:pPr indent="449580" algn="just">
              <a:lnSpc>
                <a:spcPct val="115000"/>
              </a:lnSpc>
              <a:spcAft>
                <a:spcPts val="0"/>
              </a:spcAft>
            </a:pPr>
            <a:r>
              <a:rPr lang="uk-UA" sz="1400" dirty="0" smtClean="0">
                <a:latin typeface="Times New Roman"/>
                <a:ea typeface="Calibri"/>
                <a:cs typeface="Times New Roman"/>
              </a:rPr>
              <a:t>З </a:t>
            </a:r>
            <a:r>
              <a:rPr lang="uk-UA" sz="1400" dirty="0">
                <a:latin typeface="Times New Roman"/>
                <a:ea typeface="Calibri"/>
                <a:cs typeface="Times New Roman"/>
              </a:rPr>
              <a:t>2002 року почався підйом вантажної роботи і уже в 2004 році становив 947 тисяч тонн, що складало 65%, порівнюючи з 1986 роком. В 2006 році колектив станції становив 58 чоловік. </a:t>
            </a:r>
            <a:endParaRPr lang="uk-UA" sz="1400" dirty="0">
              <a:effectLst/>
              <a:latin typeface="Calibri"/>
              <a:ea typeface="Calibri"/>
              <a:cs typeface="Times New Roman"/>
            </a:endParaRPr>
          </a:p>
        </p:txBody>
      </p:sp>
    </p:spTree>
    <p:extLst>
      <p:ext uri="{BB962C8B-B14F-4D97-AF65-F5344CB8AC3E}">
        <p14:creationId xmlns:p14="http://schemas.microsoft.com/office/powerpoint/2010/main" val="3226151748"/>
      </p:ext>
    </p:extLst>
  </p:cSld>
  <p:clrMapOvr>
    <a:masterClrMapping/>
  </p:clrMapOvr>
  <p:timing>
    <p:tnLst>
      <p:par>
        <p:cTn id="1" dur="indefinite" restart="never" nodeType="tmRoot"/>
      </p:par>
    </p:tnLst>
  </p:timing>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745</TotalTime>
  <Words>1280</Words>
  <Application>Microsoft Office PowerPoint</Application>
  <PresentationFormat>Экран (4:3)</PresentationFormat>
  <Paragraphs>53</Paragraphs>
  <Slides>15</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15</vt:i4>
      </vt:variant>
    </vt:vector>
  </HeadingPairs>
  <TitlesOfParts>
    <vt:vector size="16" baseType="lpstr">
      <vt:lpstr>Воздушный поток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Історія  Охтирської залізничної              станції</dc:title>
  <dc:creator>Хозяин</dc:creator>
  <cp:lastModifiedBy>Виталий</cp:lastModifiedBy>
  <cp:revision>182</cp:revision>
  <dcterms:created xsi:type="dcterms:W3CDTF">2016-01-11T15:49:31Z</dcterms:created>
  <dcterms:modified xsi:type="dcterms:W3CDTF">2024-04-14T12:56:37Z</dcterms:modified>
</cp:coreProperties>
</file>