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58" r:id="rId5"/>
    <p:sldId id="257" r:id="rId6"/>
    <p:sldId id="267" r:id="rId7"/>
    <p:sldId id="259" r:id="rId8"/>
    <p:sldId id="261" r:id="rId9"/>
    <p:sldId id="263" r:id="rId10"/>
    <p:sldId id="262"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73" d="100"/>
          <a:sy n="73" d="100"/>
        </p:scale>
        <p:origin x="-1296" y="-144"/>
      </p:cViewPr>
      <p:guideLst>
        <p:guide orient="horz" pos="2198"/>
        <p:guide pos="28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B4C71EC6-210F-42DE-9C53-41977AD35B3D}"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B4C71EC6-210F-42DE-9C53-41977AD35B3D}"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B4C71EC6-210F-42DE-9C53-41977AD35B3D}"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anose="020B0604020202020204"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anose="020B0604020202020204"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anose="020B0604020202020204"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1901825"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2095" y="3141345"/>
            <a:ext cx="1193165" cy="1520190"/>
          </a:xfrm>
          <a:prstGeom prst="rect">
            <a:avLst/>
          </a:prstGeom>
        </p:spPr>
      </p:pic>
      <p:sp>
        <p:nvSpPr>
          <p:cNvPr id="2" name="Заголовок 1"/>
          <p:cNvSpPr>
            <a:spLocks noGrp="1"/>
          </p:cNvSpPr>
          <p:nvPr>
            <p:ph type="ctrTitle"/>
          </p:nvPr>
        </p:nvSpPr>
        <p:spPr>
          <a:xfrm>
            <a:off x="1597660" y="188595"/>
            <a:ext cx="6014085" cy="2567940"/>
          </a:xfrm>
        </p:spPr>
        <p:txBody>
          <a:bodyPr/>
          <a:lstStyle/>
          <a:p>
            <a:pPr algn="ctr"/>
            <a:r>
              <a:rPr lang="ru-RU" sz="48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Цікаві місця мого маленького села</a:t>
            </a:r>
            <a:r>
              <a:rPr lang="ru-RU"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Дмитрівка</a:t>
            </a:r>
            <a:endParaRPr lang="ru-RU" sz="4800" b="1"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475740" y="3429000"/>
            <a:ext cx="7432040" cy="2385695"/>
          </a:xfrm>
        </p:spPr>
        <p:txBody>
          <a:bodyPr>
            <a:normAutofit fontScale="92500" lnSpcReduction="20000"/>
          </a:bodyPr>
          <a:lstStyle/>
          <a:p>
            <a:pPr algn="r"/>
            <a:r>
              <a:rPr lang="uk-UA" sz="2200" b="1" dirty="0">
                <a:solidFill>
                  <a:schemeClr val="tx1"/>
                </a:solidFill>
                <a:latin typeface="Times New Roman" panose="02020603050405020304" pitchFamily="18" charset="0"/>
                <a:cs typeface="Times New Roman" panose="02020603050405020304" pitchFamily="18" charset="0"/>
              </a:rPr>
              <a:t>Автор:</a:t>
            </a:r>
            <a:r>
              <a:rPr lang="uk-UA" sz="2200" dirty="0">
                <a:solidFill>
                  <a:schemeClr val="tx1"/>
                </a:solidFill>
                <a:latin typeface="Times New Roman" panose="02020603050405020304" pitchFamily="18" charset="0"/>
                <a:cs typeface="Times New Roman" panose="02020603050405020304" pitchFamily="18" charset="0"/>
              </a:rPr>
              <a:t> </a:t>
            </a:r>
            <a:r>
              <a:rPr lang="uk-UA" sz="2200" dirty="0" err="1">
                <a:solidFill>
                  <a:schemeClr val="tx1"/>
                </a:solidFill>
                <a:latin typeface="Times New Roman" panose="02020603050405020304" pitchFamily="18" charset="0"/>
                <a:cs typeface="Times New Roman" panose="02020603050405020304" pitchFamily="18" charset="0"/>
              </a:rPr>
              <a:t>Строкотова</a:t>
            </a:r>
            <a:r>
              <a:rPr lang="uk-UA" sz="2200" dirty="0">
                <a:solidFill>
                  <a:schemeClr val="tx1"/>
                </a:solidFill>
                <a:latin typeface="Times New Roman" panose="02020603050405020304" pitchFamily="18" charset="0"/>
                <a:cs typeface="Times New Roman" panose="02020603050405020304" pitchFamily="18" charset="0"/>
              </a:rPr>
              <a:t> Софія Геннадіївна,учениця 9 класу, Опорного закладу «Дмитрівська загальноосвітня школа І-ІІІ ступенів Горішньоплавнівської міської ради Кременчуцького району Полтавської області, село Дмитрівка, Пoлтaвське теритoріaльне відділення МAН Укрaїни».</a:t>
            </a:r>
            <a:endParaRPr lang="ru-RU" sz="2200" dirty="0">
              <a:solidFill>
                <a:schemeClr val="tx1"/>
              </a:solidFill>
              <a:latin typeface="Times New Roman" panose="02020603050405020304" pitchFamily="18" charset="0"/>
              <a:cs typeface="Times New Roman" panose="02020603050405020304" pitchFamily="18" charset="0"/>
            </a:endParaRPr>
          </a:p>
          <a:p>
            <a:pPr algn="r"/>
            <a:r>
              <a:rPr lang="uk-UA" sz="2200" b="1" dirty="0">
                <a:solidFill>
                  <a:schemeClr val="tx1"/>
                </a:solidFill>
                <a:latin typeface="Times New Roman" panose="02020603050405020304" pitchFamily="18" charset="0"/>
                <a:cs typeface="Times New Roman" panose="02020603050405020304" pitchFamily="18" charset="0"/>
              </a:rPr>
              <a:t>Керівник проекту: </a:t>
            </a:r>
            <a:r>
              <a:rPr lang="uk-UA" sz="2200" dirty="0">
                <a:solidFill>
                  <a:schemeClr val="tx1"/>
                </a:solidFill>
                <a:latin typeface="Times New Roman" panose="02020603050405020304" pitchFamily="18" charset="0"/>
                <a:cs typeface="Times New Roman" panose="02020603050405020304" pitchFamily="18" charset="0"/>
              </a:rPr>
              <a:t>Тихоненко Ілона Ігорівна, учитель історії Опорного закладу "Дмитрівська загальноосвітня школа І-ІІІ ступенів Горішньоплавнівської міської ради Кременчуцького району Полтавської області".</a:t>
            </a:r>
            <a:endParaRPr lang="ru-RU" sz="2200" dirty="0">
              <a:solidFill>
                <a:schemeClr val="tx1"/>
              </a:solidFill>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p:txBody>
      </p:sp>
      <p:pic>
        <p:nvPicPr>
          <p:cNvPr id="5" name="Picture 4" descr="4ccefde9f4dff83efcb3de7a635ae34e-623x370"/>
          <p:cNvPicPr>
            <a:picLocks noChangeAspect="1"/>
          </p:cNvPicPr>
          <p:nvPr/>
        </p:nvPicPr>
        <p:blipFill>
          <a:blip r:embed="rId2"/>
          <a:stretch>
            <a:fillRect/>
          </a:stretch>
        </p:blipFill>
        <p:spPr>
          <a:xfrm>
            <a:off x="35560" y="4797425"/>
            <a:ext cx="1898650" cy="1127760"/>
          </a:xfrm>
          <a:prstGeom prst="rect">
            <a:avLst/>
          </a:prstGeom>
        </p:spPr>
      </p:pic>
      <p:pic>
        <p:nvPicPr>
          <p:cNvPr id="6" name="Picture 5" descr="6644643_1"/>
          <p:cNvPicPr>
            <a:picLocks noChangeAspect="1"/>
          </p:cNvPicPr>
          <p:nvPr/>
        </p:nvPicPr>
        <p:blipFill>
          <a:blip r:embed="rId3"/>
          <a:stretch>
            <a:fillRect/>
          </a:stretch>
        </p:blipFill>
        <p:spPr>
          <a:xfrm>
            <a:off x="7380605" y="45085"/>
            <a:ext cx="1724025" cy="1297305"/>
          </a:xfrm>
          <a:prstGeom prst="rect">
            <a:avLst/>
          </a:prstGeom>
        </p:spPr>
      </p:pic>
      <p:pic>
        <p:nvPicPr>
          <p:cNvPr id="7" name="Picture 6" descr="001"/>
          <p:cNvPicPr>
            <a:picLocks noChangeAspect="1"/>
          </p:cNvPicPr>
          <p:nvPr/>
        </p:nvPicPr>
        <p:blipFill>
          <a:blip r:embed="rId4"/>
          <a:stretch>
            <a:fillRect/>
          </a:stretch>
        </p:blipFill>
        <p:spPr>
          <a:xfrm>
            <a:off x="35560" y="116840"/>
            <a:ext cx="1758315" cy="1164590"/>
          </a:xfrm>
          <a:prstGeom prst="rect">
            <a:avLst/>
          </a:prstGeom>
        </p:spPr>
      </p:pic>
      <p:pic>
        <p:nvPicPr>
          <p:cNvPr id="9" name="Picture 8" descr="8fa22a2a3cccf0d6dd699296f306deec"/>
          <p:cNvPicPr>
            <a:picLocks noChangeAspect="1"/>
          </p:cNvPicPr>
          <p:nvPr/>
        </p:nvPicPr>
        <p:blipFill>
          <a:blip r:embed="rId5"/>
          <a:stretch>
            <a:fillRect/>
          </a:stretch>
        </p:blipFill>
        <p:spPr>
          <a:xfrm>
            <a:off x="3131820" y="5589270"/>
            <a:ext cx="2345055" cy="1229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05130" y="685800"/>
            <a:ext cx="8391525" cy="5402580"/>
          </a:xfrm>
          <a:ln>
            <a:gradFill>
              <a:gsLst>
                <a:gs pos="0">
                  <a:srgbClr val="14CD68"/>
                </a:gs>
                <a:gs pos="100000">
                  <a:srgbClr val="0B6E38"/>
                </a:gs>
              </a:gsLst>
            </a:gradFill>
          </a:ln>
        </p:spPr>
        <p:txBody>
          <a:bodyPr>
            <a:normAutofit fontScale="90000" lnSpcReduction="10000"/>
          </a:bodyPr>
          <a:p>
            <a:pPr marL="0" indent="0" algn="ctr">
              <a:buNone/>
            </a:pPr>
            <a:r>
              <a:rPr lang="uk-UA" altLang="en-US" sz="3555" b="1"/>
              <a:t>Висновки</a:t>
            </a:r>
            <a:r>
              <a:rPr lang="uk-UA" altLang="en-US" b="1"/>
              <a:t>:</a:t>
            </a:r>
            <a:endParaRPr lang="uk-UA" altLang="en-US" b="1"/>
          </a:p>
          <a:p>
            <a:pPr marL="0" indent="0" algn="ctr">
              <a:buNone/>
            </a:pPr>
            <a:r>
              <a:rPr lang="uk-UA" altLang="en-US"/>
              <a:t>Україна має багатовікову історію. Кожне покоління залишало своїм нащадкам власні здобутки та пам’ятки. Від покоління до покоління передавалися досвід, традиції, знання, спогади, легенди про історичне минуле народу. Так формувалася історична пам’ять і мого рідного села.</a:t>
            </a:r>
            <a:endParaRPr lang="uk-UA" altLang="en-US"/>
          </a:p>
          <a:p>
            <a:pPr marL="0" indent="0" algn="ctr">
              <a:buNone/>
            </a:pPr>
            <a:endParaRPr lang="uk-UA" altLang="en-US" b="1"/>
          </a:p>
          <a:p>
            <a:pPr marL="0" indent="0" algn="ctr">
              <a:buNone/>
            </a:pPr>
            <a:endParaRPr lang="uk-UA" altLang="en-US" b="1"/>
          </a:p>
          <a:p>
            <a:pPr marL="0" indent="0" algn="ctr">
              <a:buNone/>
            </a:pPr>
            <a:endParaRPr lang="uk-UA" altLang="en-US"/>
          </a:p>
          <a:p>
            <a:pPr marL="0" indent="0">
              <a:buNone/>
            </a:pPr>
            <a:endParaRPr lang="uk-UA" altLang="en-US"/>
          </a:p>
          <a:p>
            <a:pPr marL="0" indent="0" algn="ctr">
              <a:buNone/>
            </a:pPr>
            <a:r>
              <a:rPr lang="uk-UA" altLang="en-US" b="1"/>
              <a:t>СПИСОК ВИКОРИСТАНОЇ ЛІТЕРАТУРИ:</a:t>
            </a:r>
            <a:endParaRPr lang="uk-UA" altLang="en-US" b="1"/>
          </a:p>
          <a:p>
            <a:pPr marL="0" indent="0">
              <a:buNone/>
            </a:pPr>
            <a:r>
              <a:rPr lang="uk-UA" altLang="en-US"/>
              <a:t>1.ЗВІД ПАМ’ЯТОК ІСТОРІЇ ТА КУЛЬТУРИ УКРАЇНИ: ПОЛТАВСЬКА ОБЛАСТЬ Комсомольська міська рада. Упорядн., наук. ред. Супруненко О.Б. – Київ–Полтава: Полтавський літератор, 2008. – 148 с.</a:t>
            </a:r>
            <a:endParaRPr lang="uk-UA" altLang="en-US"/>
          </a:p>
        </p:txBody>
      </p:sp>
      <p:pic>
        <p:nvPicPr>
          <p:cNvPr id="2" name="Picture 1" descr="cityscapes-painting-ukrainian-village-thumb1920"/>
          <p:cNvPicPr>
            <a:picLocks noChangeAspect="1"/>
          </p:cNvPicPr>
          <p:nvPr/>
        </p:nvPicPr>
        <p:blipFill>
          <a:blip r:embed="rId1"/>
          <a:stretch>
            <a:fillRect/>
          </a:stretch>
        </p:blipFill>
        <p:spPr>
          <a:xfrm>
            <a:off x="6444615" y="2586990"/>
            <a:ext cx="2132330" cy="1599565"/>
          </a:xfrm>
          <a:prstGeom prst="rect">
            <a:avLst/>
          </a:prstGeom>
        </p:spPr>
      </p:pic>
      <p:pic>
        <p:nvPicPr>
          <p:cNvPr id="4" name="Picture 3" descr="Українське-село"/>
          <p:cNvPicPr>
            <a:picLocks noChangeAspect="1"/>
          </p:cNvPicPr>
          <p:nvPr/>
        </p:nvPicPr>
        <p:blipFill>
          <a:blip r:embed="rId2"/>
          <a:stretch>
            <a:fillRect/>
          </a:stretch>
        </p:blipFill>
        <p:spPr>
          <a:xfrm>
            <a:off x="612140" y="2565400"/>
            <a:ext cx="2025650" cy="1644015"/>
          </a:xfrm>
          <a:prstGeom prst="rect">
            <a:avLst/>
          </a:prstGeom>
        </p:spPr>
      </p:pic>
      <p:pic>
        <p:nvPicPr>
          <p:cNvPr id="6"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7530" y="548640"/>
            <a:ext cx="8262620" cy="5671185"/>
          </a:xfrm>
        </p:spPr>
        <p:style>
          <a:lnRef idx="1">
            <a:schemeClr val="accent1"/>
          </a:lnRef>
          <a:fillRef idx="2">
            <a:schemeClr val="accent1"/>
          </a:fillRef>
          <a:effectRef idx="1">
            <a:schemeClr val="accent1"/>
          </a:effectRef>
          <a:fontRef idx="minor">
            <a:schemeClr val="dk1"/>
          </a:fontRef>
        </p:style>
        <p:txBody>
          <a:bodyPr>
            <a:normAutofit lnSpcReduction="20000"/>
          </a:bodyPr>
          <a:lstStyle/>
          <a:p>
            <a:pPr marL="0" indent="0" algn="ctr">
              <a:buNone/>
            </a:pPr>
            <a:r>
              <a:rPr lang="ru-RU" b="1" dirty="0" smtClean="0"/>
              <a:t>Тема </a:t>
            </a:r>
            <a:r>
              <a:rPr lang="ru-RU" b="1" dirty="0"/>
              <a:t>про</a:t>
            </a:r>
            <a:r>
              <a:rPr lang="uk-UA" b="1" dirty="0"/>
              <a:t>є</a:t>
            </a:r>
            <a:r>
              <a:rPr lang="ru-RU" b="1" dirty="0" err="1"/>
              <a:t>кту</a:t>
            </a:r>
            <a:r>
              <a:rPr lang="ru-RU" b="1" dirty="0"/>
              <a:t>:</a:t>
            </a:r>
            <a:r>
              <a:rPr lang="ru-RU" dirty="0"/>
              <a:t> </a:t>
            </a:r>
            <a:endParaRPr lang="ru-RU" dirty="0"/>
          </a:p>
          <a:p>
            <a:pPr marL="0" indent="0" algn="ctr">
              <a:buNone/>
            </a:pPr>
            <a:r>
              <a:rPr lang="ru-RU" b="1">
                <a:effectLst>
                  <a:outerShdw blurRad="38100" dist="38100" dir="2700000" algn="tl">
                    <a:srgbClr val="000000">
                      <a:alpha val="43137"/>
                    </a:srgbClr>
                  </a:outerShdw>
                </a:effectLst>
              </a:rPr>
              <a:t>Цікаві місця мого маленького села Дмитрівка.</a:t>
            </a:r>
            <a:endParaRPr lang="ru-RU" dirty="0" smtClean="0"/>
          </a:p>
          <a:p>
            <a:pPr algn="ctr"/>
            <a:r>
              <a:rPr lang="uk-UA" b="1" dirty="0"/>
              <a:t>Мета:</a:t>
            </a:r>
            <a:r>
              <a:rPr lang="uk-UA" dirty="0"/>
              <a:t> дослідити історичні пам’ятки села: Антоніє-Феодосіївський Потоцький чоловічий монастир Кременчуцької єпархії УПЦ, Пам'ятний знак жертвам Голодомору 1932-1933 років, Братська могила партизан громадянської війни, пам'ятник воїнам-землякам, Пам’ятник - трактор «Універсал 1931-1967 рр.», Пам'ятний знак академіку В. І. Вернадському, їх значущість та створити екскурсійний маршрут рідним селом -</a:t>
            </a:r>
            <a:r>
              <a:rPr lang="uk-UA" dirty="0" err="1"/>
              <a:t>Дмитрівкою</a:t>
            </a:r>
            <a:r>
              <a:rPr lang="uk-UA" dirty="0"/>
              <a:t>.</a:t>
            </a:r>
            <a:endParaRPr lang="ru-RU" dirty="0"/>
          </a:p>
          <a:p>
            <a:r>
              <a:rPr lang="ru-RU" b="1" dirty="0"/>
              <a:t>Завдання: </a:t>
            </a:r>
            <a:endParaRPr lang="ru-RU" b="1" dirty="0"/>
          </a:p>
          <a:p>
            <a:r>
              <a:rPr lang="uk-UA" altLang="ru-RU" dirty="0"/>
              <a:t>з</a:t>
            </a:r>
            <a:r>
              <a:rPr lang="ru-RU" dirty="0"/>
              <a:t>ібрати відомості про історичні події на території села;</a:t>
            </a:r>
            <a:endParaRPr lang="ru-RU" dirty="0"/>
          </a:p>
          <a:p>
            <a:pPr lvl="0"/>
            <a:r>
              <a:rPr lang="ru-RU" dirty="0" err="1"/>
              <a:t>дослідити</a:t>
            </a:r>
            <a:r>
              <a:rPr lang="ru-RU" dirty="0"/>
              <a:t> </a:t>
            </a:r>
            <a:r>
              <a:rPr lang="ru-RU" dirty="0" err="1"/>
              <a:t>історичн</a:t>
            </a:r>
            <a:r>
              <a:rPr lang="uk-UA" dirty="0"/>
              <a:t>і</a:t>
            </a:r>
            <a:r>
              <a:rPr lang="ru-RU" dirty="0"/>
              <a:t> </a:t>
            </a:r>
            <a:r>
              <a:rPr lang="ru-RU" dirty="0" err="1"/>
              <a:t>пам’ятк</a:t>
            </a:r>
            <a:r>
              <a:rPr lang="uk-UA" dirty="0"/>
              <a:t>и мого села;</a:t>
            </a:r>
            <a:endParaRPr lang="ru-RU" dirty="0"/>
          </a:p>
          <a:p>
            <a:pPr lvl="0"/>
            <a:r>
              <a:rPr lang="uk-UA" dirty="0"/>
              <a:t>с</a:t>
            </a:r>
            <a:r>
              <a:rPr lang="ru-RU" dirty="0" err="1"/>
              <a:t>творити</a:t>
            </a:r>
            <a:r>
              <a:rPr lang="ru-RU" dirty="0"/>
              <a:t> </a:t>
            </a:r>
            <a:r>
              <a:rPr lang="ru-RU" dirty="0" err="1"/>
              <a:t>екскурсійний</a:t>
            </a:r>
            <a:r>
              <a:rPr lang="ru-RU" dirty="0"/>
              <a:t> маршрут </a:t>
            </a:r>
            <a:r>
              <a:rPr lang="ru-RU" dirty="0" err="1"/>
              <a:t>рідним</a:t>
            </a:r>
            <a:r>
              <a:rPr lang="ru-RU" dirty="0"/>
              <a:t> селом.</a:t>
            </a:r>
            <a:endParaRPr lang="ru-RU" dirty="0"/>
          </a:p>
          <a:p>
            <a:pPr marL="0" indent="0" algn="ctr">
              <a:buNone/>
            </a:pPr>
            <a:endParaRPr lang="ru-RU" dirty="0"/>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29755" y="4797425"/>
            <a:ext cx="1890395" cy="1271905"/>
          </a:xfrm>
          <a:prstGeom prst="rect">
            <a:avLst/>
          </a:prstGeo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9765" y="405107"/>
            <a:ext cx="3888432" cy="1944217"/>
          </a:xfrm>
        </p:spPr>
      </p:pic>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558" y="2205256"/>
            <a:ext cx="2896004" cy="4620270"/>
          </a:xfrm>
          <a:prstGeom prst="rect">
            <a:avLst/>
          </a:prstGeom>
        </p:spPr>
      </p:pic>
      <p:pic>
        <p:nvPicPr>
          <p:cNvPr id="5" name="Picture 4" descr="зображення_viber_2024-04-09_18-27-08-947"/>
          <p:cNvPicPr>
            <a:picLocks noChangeAspect="1"/>
          </p:cNvPicPr>
          <p:nvPr/>
        </p:nvPicPr>
        <p:blipFill>
          <a:blip r:embed="rId3"/>
          <a:stretch>
            <a:fillRect/>
          </a:stretch>
        </p:blipFill>
        <p:spPr>
          <a:xfrm>
            <a:off x="107315" y="2456815"/>
            <a:ext cx="5939790" cy="4316095"/>
          </a:xfrm>
          <a:prstGeom prst="rect">
            <a:avLst/>
          </a:prstGeom>
        </p:spPr>
      </p:pic>
      <p:pic>
        <p:nvPicPr>
          <p:cNvPr id="8" name="Picture 7" descr="зображення_viber_2024-04-11_19-49-21-101"/>
          <p:cNvPicPr>
            <a:picLocks noChangeAspect="1"/>
          </p:cNvPicPr>
          <p:nvPr/>
        </p:nvPicPr>
        <p:blipFill>
          <a:blip r:embed="rId4"/>
          <a:stretch>
            <a:fillRect/>
          </a:stretch>
        </p:blipFill>
        <p:spPr>
          <a:xfrm>
            <a:off x="4284345" y="116840"/>
            <a:ext cx="3694430" cy="23044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Дизайн без названиярррр"/>
          <p:cNvPicPr>
            <a:picLocks noChangeAspect="1"/>
          </p:cNvPicPr>
          <p:nvPr/>
        </p:nvPicPr>
        <p:blipFill>
          <a:blip r:embed="rId1"/>
          <a:stretch>
            <a:fillRect/>
          </a:stretch>
        </p:blipFill>
        <p:spPr>
          <a:xfrm>
            <a:off x="1764030" y="909320"/>
            <a:ext cx="5591175" cy="5800725"/>
          </a:xfrm>
          <a:prstGeom prst="rect">
            <a:avLst/>
          </a:prstGeom>
        </p:spPr>
      </p:pic>
      <p:sp>
        <p:nvSpPr>
          <p:cNvPr id="4" name="Text Box 3"/>
          <p:cNvSpPr txBox="1"/>
          <p:nvPr/>
        </p:nvSpPr>
        <p:spPr>
          <a:xfrm>
            <a:off x="1475740" y="405130"/>
            <a:ext cx="7619365" cy="368300"/>
          </a:xfrm>
          <a:prstGeom prst="rect">
            <a:avLst/>
          </a:prstGeom>
          <a:solidFill>
            <a:srgbClr val="00B0F0"/>
          </a:solidFill>
        </p:spPr>
        <p:txBody>
          <a:bodyPr wrap="square" rtlCol="0">
            <a:spAutoFit/>
          </a:bodyPr>
          <a:p>
            <a:pPr algn="ctr"/>
            <a:r>
              <a:rPr lang="uk-UA" altLang="en-US" b="1">
                <a:effectLst>
                  <a:outerShdw blurRad="38100" dist="38100" dir="2700000" algn="tl">
                    <a:srgbClr val="000000">
                      <a:alpha val="43137"/>
                    </a:srgbClr>
                  </a:outerShdw>
                </a:effectLst>
              </a:rPr>
              <a:t>Маршрут історичними місцями моїм селом</a:t>
            </a:r>
            <a:endParaRPr lang="uk-UA" altLang="en-US" b="1">
              <a:effectLst>
                <a:outerShdw blurRad="38100" dist="38100" dir="2700000" algn="tl">
                  <a:srgbClr val="000000">
                    <a:alpha val="43137"/>
                  </a:srgbClr>
                </a:outerShdw>
              </a:effectLst>
            </a:endParaRPr>
          </a:p>
        </p:txBody>
      </p:sp>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2000" y="4509135"/>
            <a:ext cx="7206615" cy="1663065"/>
          </a:xfrm>
          <a:solidFill>
            <a:schemeClr val="accent3">
              <a:lumMod val="60000"/>
              <a:lumOff val="40000"/>
            </a:schemeClr>
          </a:solidFill>
        </p:spPr>
        <p:txBody>
          <a:bodyPr>
            <a:normAutofit fontScale="90000"/>
          </a:bodyPr>
          <a:p>
            <a:pPr algn="ctr"/>
            <a:r>
              <a:rPr lang="ru-RU" sz="311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1 </a:t>
            </a:r>
            <a:r>
              <a:rPr lang="ru-RU" sz="311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зупинка</a:t>
            </a:r>
            <a:r>
              <a:rPr lang="ru-RU" sz="311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lang="ru-RU" sz="311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lang="uk-UA" sz="311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Антоніє-Феодосіївський Потоцький чоловічий монастир Кременчуцької єпархії УПЦ</a:t>
            </a:r>
            <a:endParaRPr lang="en-US" sz="311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descr="unnamed"/>
          <p:cNvPicPr>
            <a:picLocks noChangeAspect="1"/>
          </p:cNvPicPr>
          <p:nvPr>
            <p:ph idx="1"/>
          </p:nvPr>
        </p:nvPicPr>
        <p:blipFill>
          <a:blip r:embed="rId1"/>
          <a:stretch>
            <a:fillRect/>
          </a:stretch>
        </p:blipFill>
        <p:spPr>
          <a:xfrm>
            <a:off x="1547495" y="476885"/>
            <a:ext cx="6057265" cy="4022725"/>
          </a:xfrm>
          <a:prstGeom prst="rect">
            <a:avLst/>
          </a:prstGeom>
        </p:spPr>
      </p:pic>
      <p:pic>
        <p:nvPicPr>
          <p:cNvPr id="6"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240" y="4797425"/>
            <a:ext cx="8409305" cy="1374775"/>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br>
              <a:rPr lang="uk-UA" sz="1800" b="1" dirty="0" smtClean="0"/>
            </a:br>
            <a:br>
              <a:rPr lang="uk-UA" sz="1800" b="1" dirty="0" smtClean="0"/>
            </a:br>
            <a:br>
              <a:rPr lang="uk-UA" sz="1800" b="1" dirty="0" smtClean="0"/>
            </a:br>
            <a:br>
              <a:rPr lang="uk-UA" sz="1800" b="1" dirty="0" smtClean="0"/>
            </a:br>
            <a:br>
              <a:rPr lang="uk-UA" sz="1800" b="1" dirty="0" smtClean="0"/>
            </a:br>
            <a:br>
              <a:rPr lang="uk-UA" sz="1800" b="1" dirty="0" smtClean="0"/>
            </a:br>
            <a:br>
              <a:rPr lang="uk-UA" sz="1800" b="1" dirty="0" smtClean="0"/>
            </a:br>
            <a:br>
              <a:rPr lang="ru-RU" sz="3100" dirty="0"/>
            </a:br>
            <a:br>
              <a:rPr lang="ru-RU" sz="3100" dirty="0"/>
            </a:br>
            <a:br>
              <a:rPr lang="ru-RU" sz="3100" dirty="0" smtClean="0"/>
            </a:br>
            <a:br>
              <a:rPr lang="ru-RU" sz="3100" dirty="0"/>
            </a:br>
            <a:br>
              <a:rPr lang="ru-RU" sz="3100" dirty="0" smtClean="0"/>
            </a:br>
            <a:br>
              <a:rPr lang="ru-RU" sz="3100" dirty="0"/>
            </a:br>
            <a:br>
              <a:rPr lang="ru-RU" sz="3100" dirty="0" smtClean="0"/>
            </a:br>
            <a:br>
              <a:rPr lang="ru-RU" sz="3100" dirty="0"/>
            </a:br>
            <a:br>
              <a:rPr lang="ru-RU" sz="3100" dirty="0" smtClean="0"/>
            </a:br>
            <a:br>
              <a:rPr lang="ru-RU" sz="3100" dirty="0"/>
            </a:br>
            <a:r>
              <a:rPr lang="uk-UA" altLang="ru-RU"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1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зупинка</a:t>
            </a:r>
            <a: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Братська</a:t>
            </a:r>
            <a: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могила партизан </a:t>
            </a:r>
            <a:r>
              <a:rPr lang="ru-RU" sz="31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громадянської</a:t>
            </a:r>
            <a: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війни, </a:t>
            </a:r>
            <a:r>
              <a:rPr lang="ru-RU" sz="31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пам'ятник</a:t>
            </a:r>
            <a: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1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воїнам</a:t>
            </a:r>
            <a:r>
              <a:rPr lang="ru-RU"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-землякам</a:t>
            </a:r>
            <a:r>
              <a:rPr lang="ru-RU" sz="3100" dirty="0" smtClean="0"/>
              <a:t>.</a:t>
            </a:r>
            <a:endParaRPr lang="ru-RU" sz="3100" dirty="0"/>
          </a:p>
        </p:txBody>
      </p:sp>
      <p:pic>
        <p:nvPicPr>
          <p:cNvPr id="4" name="Рисунок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5536" y="337673"/>
            <a:ext cx="8424936" cy="4248133"/>
          </a:xfrm>
          <a:prstGeom prst="rect">
            <a:avLst/>
          </a:prstGeo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81128"/>
            <a:ext cx="7986464" cy="159107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sz="3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зупинка</a:t>
            </a: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Пам'ятний знак жертвам Голодомору </a:t>
            </a: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1932-1933 </a:t>
            </a:r>
            <a:r>
              <a:rPr lang="uk-UA" sz="31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років</a:t>
            </a:r>
            <a:r>
              <a:rPr lang="uk-UA" sz="31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100" dirty="0">
              <a:solidFill>
                <a:schemeClr val="tx1"/>
              </a:solidFill>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8152" y="116632"/>
            <a:ext cx="7924274" cy="4437112"/>
          </a:xfrm>
          <a:prstGeom prst="rect">
            <a:avLst/>
          </a:prstGeo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851400"/>
            <a:ext cx="7481570" cy="1320800"/>
          </a:xfrm>
          <a:solidFill>
            <a:schemeClr val="accent4">
              <a:lumMod val="60000"/>
              <a:lumOff val="40000"/>
            </a:schemeClr>
          </a:solidFill>
        </p:spPr>
        <p:txBody>
          <a:bodyPr>
            <a:normAutofit fontScale="90000"/>
          </a:bodyPr>
          <a:lstStyle/>
          <a:p>
            <a:pPr algn="ctr"/>
            <a:r>
              <a:rPr lang="uk-UA" sz="311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4 </a:t>
            </a:r>
            <a:r>
              <a:rPr lang="uk-UA" sz="311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зупинка</a:t>
            </a:r>
            <a:r>
              <a:rPr lang="uk-UA" sz="3110" b="1" i="1" dirty="0" smtClean="0">
                <a:solidFill>
                  <a:schemeClr val="tx1"/>
                </a:solidFill>
                <a:effectLst>
                  <a:outerShdw blurRad="38100" dist="38100" dir="2700000" algn="tl">
                    <a:srgbClr val="000000">
                      <a:alpha val="43137"/>
                    </a:srgbClr>
                  </a:outerShdw>
                </a:effectLst>
                <a:latin typeface="+mn-lt"/>
                <a:cs typeface="+mn-lt"/>
                <a:sym typeface="+mn-ea"/>
              </a:rPr>
              <a:t>:</a:t>
            </a:r>
            <a:br>
              <a:rPr lang="uk-UA" sz="3110" b="1" i="1" dirty="0" smtClean="0">
                <a:solidFill>
                  <a:schemeClr val="tx1"/>
                </a:solidFill>
                <a:effectLst>
                  <a:outerShdw blurRad="38100" dist="38100" dir="2700000" algn="tl">
                    <a:srgbClr val="000000">
                      <a:alpha val="43137"/>
                    </a:srgbClr>
                  </a:outerShdw>
                </a:effectLst>
                <a:latin typeface="+mn-lt"/>
                <a:cs typeface="+mn-lt"/>
                <a:sym typeface="+mn-ea"/>
              </a:rPr>
            </a:br>
            <a:r>
              <a:rPr lang="ru-RU" sz="3110" b="1" i="1">
                <a:effectLst>
                  <a:outerShdw blurRad="38100" dist="38100" dir="2700000" algn="tl">
                    <a:srgbClr val="000000">
                      <a:alpha val="43137"/>
                    </a:srgbClr>
                  </a:outerShdw>
                </a:effectLst>
                <a:latin typeface="+mn-lt"/>
                <a:cs typeface="+mn-lt"/>
              </a:rPr>
              <a:t>Пам’ятник – трактор «Універсал</a:t>
            </a:r>
            <a:r>
              <a:rPr lang="uk-UA" altLang="ru-RU" sz="3110" b="1" i="1">
                <a:effectLst>
                  <a:outerShdw blurRad="38100" dist="38100" dir="2700000" algn="tl">
                    <a:srgbClr val="000000">
                      <a:alpha val="43137"/>
                    </a:srgbClr>
                  </a:outerShdw>
                </a:effectLst>
                <a:latin typeface="+mn-lt"/>
                <a:cs typeface="+mn-lt"/>
              </a:rPr>
              <a:t> </a:t>
            </a:r>
            <a:r>
              <a:rPr lang="ru-RU" sz="3110" b="1" i="1">
                <a:effectLst>
                  <a:outerShdw blurRad="38100" dist="38100" dir="2700000" algn="tl">
                    <a:srgbClr val="000000">
                      <a:alpha val="43137"/>
                    </a:srgbClr>
                  </a:outerShdw>
                </a:effectLst>
                <a:latin typeface="+mn-lt"/>
                <a:cs typeface="+mn-lt"/>
              </a:rPr>
              <a:t>1931-1967</a:t>
            </a:r>
            <a:r>
              <a:rPr lang="uk-UA" altLang="ru-RU" sz="3110" b="1" i="1">
                <a:effectLst>
                  <a:outerShdw blurRad="38100" dist="38100" dir="2700000" algn="tl">
                    <a:srgbClr val="000000">
                      <a:alpha val="43137"/>
                    </a:srgbClr>
                  </a:outerShdw>
                </a:effectLst>
                <a:latin typeface="+mn-lt"/>
                <a:cs typeface="+mn-lt"/>
              </a:rPr>
              <a:t> рр.</a:t>
            </a:r>
            <a:r>
              <a:rPr lang="ru-RU" sz="3110" b="1" i="1">
                <a:effectLst>
                  <a:outerShdw blurRad="38100" dist="38100" dir="2700000" algn="tl">
                    <a:srgbClr val="000000">
                      <a:alpha val="43137"/>
                    </a:srgbClr>
                  </a:outerShdw>
                </a:effectLst>
                <a:latin typeface="+mn-lt"/>
                <a:cs typeface="+mn-lt"/>
              </a:rPr>
              <a:t>» </a:t>
            </a:r>
            <a:endParaRPr lang="ru-RU" sz="3110" b="1" i="1">
              <a:effectLst>
                <a:outerShdw blurRad="38100" dist="38100" dir="2700000" algn="tl">
                  <a:srgbClr val="000000">
                    <a:alpha val="43137"/>
                  </a:srgbClr>
                </a:outerShdw>
              </a:effectLst>
              <a:latin typeface="+mn-lt"/>
              <a:cs typeface="+mn-lt"/>
            </a:endParaRPr>
          </a:p>
        </p:txBody>
      </p:sp>
      <p:pic>
        <p:nvPicPr>
          <p:cNvPr id="4" name="Content Placeholder 3" descr="DSC_2594"/>
          <p:cNvPicPr>
            <a:picLocks noChangeAspect="1"/>
          </p:cNvPicPr>
          <p:nvPr>
            <p:ph idx="1"/>
          </p:nvPr>
        </p:nvPicPr>
        <p:blipFill>
          <a:blip r:embed="rId1"/>
          <a:stretch>
            <a:fillRect/>
          </a:stretch>
        </p:blipFill>
        <p:spPr>
          <a:xfrm>
            <a:off x="1403350" y="1124585"/>
            <a:ext cx="6477000" cy="3533775"/>
          </a:xfrm>
          <a:prstGeom prst="rect">
            <a:avLst/>
          </a:prstGeo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085695"/>
            <a:ext cx="7770440" cy="130304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uk-UA"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зупинка: </a:t>
            </a:r>
            <a:b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Пам'ятний знак академіку Володимиру Івановичу Вернадському </a:t>
            </a:r>
            <a:endParaRPr lang="ru-RU"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55776" y="260648"/>
            <a:ext cx="4248472" cy="4536504"/>
          </a:xfr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710" y="45085"/>
            <a:ext cx="747395" cy="9518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0</TotalTime>
  <Words>2041</Words>
  <Application>WPS Presentation</Application>
  <PresentationFormat>Экран (4:3)</PresentationFormat>
  <Paragraphs>36</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Times New Roman</vt:lpstr>
      <vt:lpstr>Impact</vt:lpstr>
      <vt:lpstr>Microsoft YaHei</vt:lpstr>
      <vt:lpstr>Arial Unicode MS</vt:lpstr>
      <vt:lpstr>Calibri</vt:lpstr>
      <vt:lpstr>NewsPrint</vt:lpstr>
      <vt:lpstr>Цікаві місця мого маленького села Дмитрівка</vt:lpstr>
      <vt:lpstr>PowerPoint 演示文稿</vt:lpstr>
      <vt:lpstr>PowerPoint 演示文稿</vt:lpstr>
      <vt:lpstr>PowerPoint 演示文稿</vt:lpstr>
      <vt:lpstr>1 зупинка:  Антоніє-Феодосіївський Потоцький чоловічий монастир Кременчуцької єпархії УПЦ</vt:lpstr>
      <vt:lpstr>                 2 зупинка:  Братська могила партизан громадянської війни, пам'ятник воїнам-землякам.</vt:lpstr>
      <vt:lpstr>         3 зупинка:  Пам'ятний знак жертвам Голодомору 1932-1933 років.</vt:lpstr>
      <vt:lpstr>4 зупинка: Пам’ятник – трактор «Універсал 1931-1967 рр.» </vt:lpstr>
      <vt:lpstr>5 зупинка:   Пам'ятний знак академіку Володимиру Івановичу Вернадському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ilona</dc:creator>
  <cp:lastModifiedBy>tykho</cp:lastModifiedBy>
  <cp:revision>19</cp:revision>
  <dcterms:created xsi:type="dcterms:W3CDTF">2024-03-19T17:36:00Z</dcterms:created>
  <dcterms:modified xsi:type="dcterms:W3CDTF">2024-04-13T18:25:24Z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125047983950427D8CFC046ADD6749A6_12</vt:lpwstr>
  </property>
  <property fmtid="{D5CDD505-2E9C-101B-9397-08002B2CF9AE}" pid="3" name="KSOProductBuildVer">
    <vt:lpwstr>1033-12.2.0.13489</vt:lpwstr>
  </property>
</Properties>
</file>