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154607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b4830777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eb4830777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eb4830777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eb4830777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eb4830777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eb4830777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eb4830777f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eb4830777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eb4830777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eb4830777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c3cab8e1b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c3cab8e1b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eb4830777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eb4830777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eb483077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eb483077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eb4830777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eb4830777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b4830777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eb4830777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eb4830777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eb4830777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eb4830777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eb4830777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eb4830777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eb4830777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eb4830777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eb4830777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eb4830777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eb4830777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facebook.com/profile.php?id=100027859218563" TargetMode="Externa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history.org.ua/?termin=Istorija_mist_i_sil_URS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1709050" y="120525"/>
            <a:ext cx="6437700" cy="58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uk" sz="2800" b="1" i="1" u="sng">
                <a:solidFill>
                  <a:srgbClr val="1155CC"/>
                </a:solidFill>
              </a:rPr>
              <a:t>Що приховує історія села Роги?</a:t>
            </a:r>
            <a:endParaRPr sz="3100" b="1" i="1" u="sng">
              <a:solidFill>
                <a:srgbClr val="1155CC"/>
              </a:solidFill>
            </a:endParaRPr>
          </a:p>
        </p:txBody>
      </p:sp>
      <p:sp>
        <p:nvSpPr>
          <p:cNvPr id="58" name="Google Shape;58;p13"/>
          <p:cNvSpPr txBox="1"/>
          <p:nvPr/>
        </p:nvSpPr>
        <p:spPr>
          <a:xfrm>
            <a:off x="4022825" y="2401375"/>
            <a:ext cx="4646700" cy="2098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uk">
                <a:solidFill>
                  <a:schemeClr val="dk1"/>
                </a:solidFill>
                <a:latin typeface="Times New Roman"/>
                <a:ea typeface="Times New Roman"/>
                <a:cs typeface="Times New Roman"/>
                <a:sym typeface="Times New Roman"/>
              </a:rPr>
              <a:t>Виконала: Стояненко Злата Олегівна, учениця 7 класу Рогівського закладу загальної середньої освіти І-ІІІ ступенів. Мала академія наук Маньківського центру дитячої та юнацької творчості, Мала академія наук учнівської молоді Маньківської селищної ради Черкаської області. </a:t>
            </a:r>
            <a:endParaRPr>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uk">
                <a:solidFill>
                  <a:schemeClr val="dk1"/>
                </a:solidFill>
                <a:latin typeface="Times New Roman"/>
                <a:ea typeface="Times New Roman"/>
                <a:cs typeface="Times New Roman"/>
                <a:sym typeface="Times New Roman"/>
              </a:rPr>
              <a:t>Керівник: Юрченко Ніна Олександрівна, вчитель історії та правознавства  Рогівського ЗЗСО І-ІІІ ступенів, с. Роги, Уманського району, Черкаської області; керівник МАН Маньківського ЦДЮТ, МАН. </a:t>
            </a:r>
            <a:endParaRPr sz="1800">
              <a:solidFill>
                <a:schemeClr val="dk2"/>
              </a:solidFill>
            </a:endParaRPr>
          </a:p>
        </p:txBody>
      </p:sp>
      <p:pic>
        <p:nvPicPr>
          <p:cNvPr id="59" name="Google Shape;59;p13"/>
          <p:cNvPicPr preferRelativeResize="0"/>
          <p:nvPr/>
        </p:nvPicPr>
        <p:blipFill>
          <a:blip r:embed="rId4">
            <a:alphaModFix/>
          </a:blip>
          <a:stretch>
            <a:fillRect/>
          </a:stretch>
        </p:blipFill>
        <p:spPr>
          <a:xfrm>
            <a:off x="311699" y="812725"/>
            <a:ext cx="3572400" cy="2679300"/>
          </a:xfrm>
          <a:prstGeom prst="roundRect">
            <a:avLst>
              <a:gd name="adj" fmla="val 16667"/>
            </a:avLst>
          </a:prstGeom>
          <a:noFill/>
          <a:ln w="9525" cap="rnd" cmpd="sng">
            <a:solidFill>
              <a:schemeClr val="dk2"/>
            </a:solidFill>
            <a:prstDash val="solid"/>
            <a:round/>
            <a:headEnd type="none" w="sm" len="sm"/>
            <a:tailEnd type="none" w="sm" len="sm"/>
          </a:ln>
        </p:spPr>
      </p:pic>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8" name="Google Shape;158;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9" name="Google Shape;15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0" name="Google Shape;160;p22"/>
          <p:cNvSpPr txBox="1"/>
          <p:nvPr/>
        </p:nvSpPr>
        <p:spPr>
          <a:xfrm>
            <a:off x="188048" y="744575"/>
            <a:ext cx="3575891" cy="340551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А далі ми з вами пройдемось чумацьким шляхом і звісно зупинимось біля однієї з  чумацьких “ святинь” - корчми. Це остання чумацька корчма в Україні. Вона збудована у другій половині 18 століття на чумацькому шляху у Крим. Уявіть собі, це було пристанище чумаків понад століття, вони тут їли, пили, балагурили…. Це своєрідне архітектурне спорудження, планова структура якого відноситься до типового житла "хата на дві рівні частини". Ліва частина будівлі належала господарям, інші приміщення – квартирантам.</a:t>
            </a:r>
            <a:endParaRPr dirty="0">
              <a:solidFill>
                <a:schemeClr val="dk1"/>
              </a:solidFill>
              <a:latin typeface="Times New Roman"/>
              <a:ea typeface="Times New Roman"/>
              <a:cs typeface="Times New Roman"/>
              <a:sym typeface="Times New Roman"/>
            </a:endParaRPr>
          </a:p>
        </p:txBody>
      </p:sp>
      <p:pic>
        <p:nvPicPr>
          <p:cNvPr id="161" name="Google Shape;161;p22" descr="C:\Users\leonid\Desktop\історія\Корчма_в_селі_Роги.jpg"/>
          <p:cNvPicPr preferRelativeResize="0"/>
          <p:nvPr/>
        </p:nvPicPr>
        <p:blipFill>
          <a:blip r:embed="rId4">
            <a:alphaModFix/>
          </a:blip>
          <a:stretch>
            <a:fillRect/>
          </a:stretch>
        </p:blipFill>
        <p:spPr>
          <a:xfrm>
            <a:off x="3825765" y="744575"/>
            <a:ext cx="5256409" cy="3291400"/>
          </a:xfrm>
          <a:prstGeom prst="roundRect">
            <a:avLst>
              <a:gd name="adj" fmla="val 16667"/>
            </a:avLst>
          </a:prstGeom>
          <a:noFill/>
          <a:ln>
            <a:noFill/>
          </a:ln>
        </p:spPr>
      </p:pic>
      <p:sp>
        <p:nvSpPr>
          <p:cNvPr id="162" name="Google Shape;16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8" name="Google Shape;168;p23"/>
          <p:cNvSpPr txBox="1"/>
          <p:nvPr/>
        </p:nvSpPr>
        <p:spPr>
          <a:xfrm>
            <a:off x="4001400" y="2700100"/>
            <a:ext cx="5098200" cy="216671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 Сьогодні доступ до погреба та підземного ходу практично неможливий, а сама корчма знаходиться в занедбаному стані.</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До 2009 року будівля вважалася пам’яткою архітектури НАЦІОНАЛЬНОГО значення, адже вона унікальна і єдина збережена. З 2009 по 2023 рік, нажаль, вона в цьому реєстрі була відсутня. Нині у реєстрі пам’яток ( наказ від 7.07.2023 р.) вона знову претендує на охорону держави.</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dirty="0">
              <a:solidFill>
                <a:schemeClr val="dk1"/>
              </a:solidFill>
              <a:latin typeface="Times New Roman"/>
              <a:ea typeface="Times New Roman"/>
              <a:cs typeface="Times New Roman"/>
              <a:sym typeface="Times New Roman"/>
            </a:endParaRPr>
          </a:p>
        </p:txBody>
      </p:sp>
      <p:sp>
        <p:nvSpPr>
          <p:cNvPr id="169" name="Google Shape;169;p23"/>
          <p:cNvSpPr txBox="1"/>
          <p:nvPr/>
        </p:nvSpPr>
        <p:spPr>
          <a:xfrm>
            <a:off x="0" y="0"/>
            <a:ext cx="4001400" cy="266223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Спочатку корчма, зведена з червоної обпаленої цегли з додаванням каменю, мала склепінчастий погріб і підземний хід. Будівля була покрита чотирьохскатним дахом. У центральній частині закладу був облаштований наскрізний проїзд заввишки в 4,7 метрів, через який можна було потрапити на широкий критий двір, обнесений цегляними стінами, що не збереглися до наших днів.</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dirty="0">
              <a:solidFill>
                <a:schemeClr val="dk1"/>
              </a:solidFill>
              <a:latin typeface="Times New Roman"/>
              <a:ea typeface="Times New Roman"/>
              <a:cs typeface="Times New Roman"/>
              <a:sym typeface="Times New Roman"/>
            </a:endParaRPr>
          </a:p>
        </p:txBody>
      </p:sp>
      <p:pic>
        <p:nvPicPr>
          <p:cNvPr id="170" name="Google Shape;170;p23"/>
          <p:cNvPicPr preferRelativeResize="0"/>
          <p:nvPr/>
        </p:nvPicPr>
        <p:blipFill>
          <a:blip r:embed="rId4">
            <a:alphaModFix/>
          </a:blip>
          <a:stretch>
            <a:fillRect/>
          </a:stretch>
        </p:blipFill>
        <p:spPr>
          <a:xfrm>
            <a:off x="4104775" y="-94100"/>
            <a:ext cx="3681600" cy="2577000"/>
          </a:xfrm>
          <a:prstGeom prst="roundRect">
            <a:avLst>
              <a:gd name="adj" fmla="val 16667"/>
            </a:avLst>
          </a:prstGeom>
          <a:noFill/>
          <a:ln>
            <a:noFill/>
          </a:ln>
        </p:spPr>
      </p:pic>
      <p:pic>
        <p:nvPicPr>
          <p:cNvPr id="171" name="Google Shape;171;p23"/>
          <p:cNvPicPr preferRelativeResize="0"/>
          <p:nvPr/>
        </p:nvPicPr>
        <p:blipFill>
          <a:blip r:embed="rId5">
            <a:alphaModFix/>
          </a:blip>
          <a:stretch>
            <a:fillRect/>
          </a:stretch>
        </p:blipFill>
        <p:spPr>
          <a:xfrm>
            <a:off x="304800" y="2630400"/>
            <a:ext cx="2901600" cy="2465400"/>
          </a:xfrm>
          <a:prstGeom prst="roundRect">
            <a:avLst>
              <a:gd name="adj" fmla="val 16667"/>
            </a:avLst>
          </a:prstGeom>
          <a:noFill/>
          <a:ln>
            <a:noFill/>
          </a:ln>
        </p:spPr>
      </p:pic>
      <p:sp>
        <p:nvSpPr>
          <p:cNvPr id="172" name="Google Shape;17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78" name="Google Shape;178;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79" name="Google Shape;179;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0" name="Google Shape;180;p24"/>
          <p:cNvSpPr txBox="1"/>
          <p:nvPr/>
        </p:nvSpPr>
        <p:spPr>
          <a:xfrm>
            <a:off x="392175" y="36425"/>
            <a:ext cx="3483900" cy="3112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Родзинкою нашої з вами подорожі  - буде сучасний витвір мистецтва Дорошенка Сергія Івановича “Український Едем”.Його власник виростив унікальну колекцію квітів, трав, тропічних дерев і фруктових кущів.Тут можна послухати розповідь про рослини, скуштувати трав’яні навари і квіткові десерти. </a:t>
            </a:r>
            <a:endParaRPr dirty="0">
              <a:solidFill>
                <a:schemeClr val="dk1"/>
              </a:solidFill>
              <a:latin typeface="Times New Roman"/>
              <a:ea typeface="Times New Roman"/>
              <a:cs typeface="Times New Roman"/>
              <a:sym typeface="Times New Roman"/>
            </a:endParaRPr>
          </a:p>
        </p:txBody>
      </p:sp>
      <p:pic>
        <p:nvPicPr>
          <p:cNvPr id="181" name="Google Shape;181;p24"/>
          <p:cNvPicPr preferRelativeResize="0"/>
          <p:nvPr/>
        </p:nvPicPr>
        <p:blipFill>
          <a:blip r:embed="rId4">
            <a:alphaModFix/>
          </a:blip>
          <a:stretch>
            <a:fillRect/>
          </a:stretch>
        </p:blipFill>
        <p:spPr>
          <a:xfrm>
            <a:off x="4686775" y="36413"/>
            <a:ext cx="4318200" cy="3316500"/>
          </a:xfrm>
          <a:prstGeom prst="roundRect">
            <a:avLst>
              <a:gd name="adj" fmla="val 16667"/>
            </a:avLst>
          </a:prstGeom>
          <a:noFill/>
          <a:ln>
            <a:noFill/>
          </a:ln>
        </p:spPr>
      </p:pic>
      <p:pic>
        <p:nvPicPr>
          <p:cNvPr id="182" name="Google Shape;182;p24"/>
          <p:cNvPicPr preferRelativeResize="0"/>
          <p:nvPr/>
        </p:nvPicPr>
        <p:blipFill>
          <a:blip r:embed="rId5">
            <a:alphaModFix/>
          </a:blip>
          <a:stretch>
            <a:fillRect/>
          </a:stretch>
        </p:blipFill>
        <p:spPr>
          <a:xfrm>
            <a:off x="131208" y="2144025"/>
            <a:ext cx="3079200" cy="2309400"/>
          </a:xfrm>
          <a:prstGeom prst="roundRect">
            <a:avLst>
              <a:gd name="adj" fmla="val 16667"/>
            </a:avLst>
          </a:prstGeom>
          <a:noFill/>
          <a:ln>
            <a:noFill/>
          </a:ln>
        </p:spPr>
      </p:pic>
      <p:pic>
        <p:nvPicPr>
          <p:cNvPr id="183" name="Google Shape;183;p24"/>
          <p:cNvPicPr preferRelativeResize="0"/>
          <p:nvPr/>
        </p:nvPicPr>
        <p:blipFill>
          <a:blip r:embed="rId6">
            <a:alphaModFix/>
          </a:blip>
          <a:stretch>
            <a:fillRect/>
          </a:stretch>
        </p:blipFill>
        <p:spPr>
          <a:xfrm>
            <a:off x="3116919" y="2314050"/>
            <a:ext cx="2122200" cy="2829600"/>
          </a:xfrm>
          <a:prstGeom prst="roundRect">
            <a:avLst>
              <a:gd name="adj" fmla="val 16667"/>
            </a:avLst>
          </a:prstGeom>
          <a:noFill/>
          <a:ln>
            <a:noFill/>
          </a:ln>
        </p:spPr>
      </p:pic>
      <p:sp>
        <p:nvSpPr>
          <p:cNvPr id="184" name="Google Shape;18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90" name="Google Shape;190;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91" name="Google Shape;191;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25"/>
          <p:cNvSpPr txBox="1"/>
          <p:nvPr/>
        </p:nvSpPr>
        <p:spPr>
          <a:xfrm>
            <a:off x="311700" y="58800"/>
            <a:ext cx="7839000" cy="59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uk">
                <a:solidFill>
                  <a:schemeClr val="dk1"/>
                </a:solidFill>
                <a:latin typeface="Times New Roman"/>
                <a:ea typeface="Times New Roman"/>
                <a:cs typeface="Times New Roman"/>
                <a:sym typeface="Times New Roman"/>
              </a:rPr>
              <a:t>Вам покажуть музей старожитностей; колекції каміння, мушлі, виробів із природніх матеріалів...</a:t>
            </a:r>
            <a:endParaRPr sz="1800">
              <a:solidFill>
                <a:schemeClr val="dk2"/>
              </a:solidFill>
            </a:endParaRPr>
          </a:p>
        </p:txBody>
      </p:sp>
      <p:pic>
        <p:nvPicPr>
          <p:cNvPr id="193" name="Google Shape;193;p25"/>
          <p:cNvPicPr preferRelativeResize="0"/>
          <p:nvPr/>
        </p:nvPicPr>
        <p:blipFill>
          <a:blip r:embed="rId4">
            <a:alphaModFix/>
          </a:blip>
          <a:stretch>
            <a:fillRect/>
          </a:stretch>
        </p:blipFill>
        <p:spPr>
          <a:xfrm>
            <a:off x="104350" y="455850"/>
            <a:ext cx="4699500" cy="3524400"/>
          </a:xfrm>
          <a:prstGeom prst="roundRect">
            <a:avLst>
              <a:gd name="adj" fmla="val 16667"/>
            </a:avLst>
          </a:prstGeom>
          <a:noFill/>
          <a:ln>
            <a:noFill/>
          </a:ln>
        </p:spPr>
      </p:pic>
      <p:pic>
        <p:nvPicPr>
          <p:cNvPr id="194" name="Google Shape;194;p25"/>
          <p:cNvPicPr preferRelativeResize="0"/>
          <p:nvPr/>
        </p:nvPicPr>
        <p:blipFill rotWithShape="1">
          <a:blip r:embed="rId5">
            <a:alphaModFix/>
          </a:blip>
          <a:srcRect t="19000" b="20293"/>
          <a:stretch/>
        </p:blipFill>
        <p:spPr>
          <a:xfrm>
            <a:off x="6646800" y="399950"/>
            <a:ext cx="2373300" cy="3122400"/>
          </a:xfrm>
          <a:prstGeom prst="roundRect">
            <a:avLst>
              <a:gd name="adj" fmla="val 16667"/>
            </a:avLst>
          </a:prstGeom>
          <a:noFill/>
          <a:ln>
            <a:noFill/>
          </a:ln>
        </p:spPr>
      </p:pic>
      <p:pic>
        <p:nvPicPr>
          <p:cNvPr id="195" name="Google Shape;195;p25"/>
          <p:cNvPicPr preferRelativeResize="0"/>
          <p:nvPr/>
        </p:nvPicPr>
        <p:blipFill rotWithShape="1">
          <a:blip r:embed="rId6">
            <a:alphaModFix/>
          </a:blip>
          <a:srcRect t="17759" b="19662"/>
          <a:stretch/>
        </p:blipFill>
        <p:spPr>
          <a:xfrm>
            <a:off x="4572000" y="1924800"/>
            <a:ext cx="2373300" cy="3218700"/>
          </a:xfrm>
          <a:prstGeom prst="roundRect">
            <a:avLst>
              <a:gd name="adj" fmla="val 16667"/>
            </a:avLst>
          </a:prstGeom>
          <a:noFill/>
          <a:ln>
            <a:noFill/>
          </a:ln>
        </p:spPr>
      </p:pic>
      <p:sp>
        <p:nvSpPr>
          <p:cNvPr id="196" name="Google Shape;19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02" name="Google Shape;202;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03" name="Google Shape;203;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4" name="Google Shape;204;p26"/>
          <p:cNvSpPr txBox="1"/>
          <p:nvPr/>
        </p:nvSpPr>
        <p:spPr>
          <a:xfrm>
            <a:off x="1288875" y="251525"/>
            <a:ext cx="6459300" cy="929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uk" dirty="0">
                <a:solidFill>
                  <a:schemeClr val="dk1"/>
                </a:solidFill>
                <a:latin typeface="Times New Roman"/>
                <a:ea typeface="Times New Roman"/>
                <a:cs typeface="Times New Roman"/>
                <a:sym typeface="Times New Roman"/>
              </a:rPr>
              <a:t>У винному погрібку можна продегустувати домашнє вино, в затишній альтанці зайнятися флористикою, а на завершення ще й прикупити матеріал для свого саду-городу.</a:t>
            </a:r>
            <a:endParaRPr dirty="0">
              <a:solidFill>
                <a:schemeClr val="dk1"/>
              </a:solidFill>
              <a:latin typeface="Times New Roman"/>
              <a:ea typeface="Times New Roman"/>
              <a:cs typeface="Times New Roman"/>
              <a:sym typeface="Times New Roman"/>
            </a:endParaRPr>
          </a:p>
        </p:txBody>
      </p:sp>
      <p:pic>
        <p:nvPicPr>
          <p:cNvPr id="205" name="Google Shape;205;p26"/>
          <p:cNvPicPr preferRelativeResize="0"/>
          <p:nvPr/>
        </p:nvPicPr>
        <p:blipFill>
          <a:blip r:embed="rId4">
            <a:alphaModFix/>
          </a:blip>
          <a:stretch>
            <a:fillRect/>
          </a:stretch>
        </p:blipFill>
        <p:spPr>
          <a:xfrm>
            <a:off x="311696" y="1128675"/>
            <a:ext cx="2649000" cy="3532200"/>
          </a:xfrm>
          <a:prstGeom prst="roundRect">
            <a:avLst>
              <a:gd name="adj" fmla="val 16667"/>
            </a:avLst>
          </a:prstGeom>
          <a:noFill/>
          <a:ln>
            <a:noFill/>
          </a:ln>
        </p:spPr>
      </p:pic>
      <p:pic>
        <p:nvPicPr>
          <p:cNvPr id="206" name="Google Shape;206;p26"/>
          <p:cNvPicPr preferRelativeResize="0"/>
          <p:nvPr/>
        </p:nvPicPr>
        <p:blipFill>
          <a:blip r:embed="rId5">
            <a:alphaModFix/>
          </a:blip>
          <a:stretch>
            <a:fillRect/>
          </a:stretch>
        </p:blipFill>
        <p:spPr>
          <a:xfrm>
            <a:off x="6036172" y="988113"/>
            <a:ext cx="2859900" cy="3813300"/>
          </a:xfrm>
          <a:prstGeom prst="roundRect">
            <a:avLst>
              <a:gd name="adj" fmla="val 16667"/>
            </a:avLst>
          </a:prstGeom>
          <a:noFill/>
          <a:ln>
            <a:noFill/>
          </a:ln>
        </p:spPr>
      </p:pic>
      <p:sp>
        <p:nvSpPr>
          <p:cNvPr id="207" name="Google Shape;207;p26"/>
          <p:cNvSpPr txBox="1"/>
          <p:nvPr/>
        </p:nvSpPr>
        <p:spPr>
          <a:xfrm>
            <a:off x="3209938" y="923900"/>
            <a:ext cx="2577000" cy="3621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uk" dirty="0">
                <a:solidFill>
                  <a:schemeClr val="dk1"/>
                </a:solidFill>
                <a:latin typeface="Times New Roman"/>
                <a:ea typeface="Times New Roman"/>
                <a:cs typeface="Times New Roman"/>
                <a:sym typeface="Times New Roman"/>
              </a:rPr>
              <a:t>Всю красу цього живописного куточка села Роги важко описати словами - це потрібно бачити.  За посиланням можна побачити більше світлин цього чарівного місця</a:t>
            </a:r>
            <a:r>
              <a:rPr lang="uk" dirty="0" smtClean="0">
                <a:solidFill>
                  <a:schemeClr val="dk1"/>
                </a:solidFill>
                <a:latin typeface="Times New Roman"/>
                <a:ea typeface="Times New Roman"/>
                <a:cs typeface="Times New Roman"/>
                <a:sym typeface="Times New Roman"/>
              </a:rPr>
              <a:t>.</a:t>
            </a:r>
          </a:p>
          <a:p>
            <a:pPr marL="0" lvl="0" indent="0" algn="just" rtl="0">
              <a:spcBef>
                <a:spcPts val="0"/>
              </a:spcBef>
              <a:spcAft>
                <a:spcPts val="0"/>
              </a:spcAft>
              <a:buNone/>
            </a:pPr>
            <a:r>
              <a:rPr lang="uk" u="sng" dirty="0" smtClean="0">
                <a:solidFill>
                  <a:schemeClr val="hlink"/>
                </a:solidFill>
                <a:latin typeface="Times New Roman"/>
                <a:ea typeface="Times New Roman"/>
                <a:cs typeface="Times New Roman"/>
                <a:sym typeface="Times New Roman"/>
                <a:hlinkClick r:id="rId6"/>
              </a:rPr>
              <a:t>https</a:t>
            </a:r>
            <a:r>
              <a:rPr lang="uk" u="sng" dirty="0">
                <a:solidFill>
                  <a:schemeClr val="hlink"/>
                </a:solidFill>
                <a:latin typeface="Times New Roman"/>
                <a:ea typeface="Times New Roman"/>
                <a:cs typeface="Times New Roman"/>
                <a:sym typeface="Times New Roman"/>
                <a:hlinkClick r:id="rId6"/>
              </a:rPr>
              <a:t>://www.facebook.com/profile.php?id=100027859218563</a:t>
            </a:r>
            <a:r>
              <a:rPr lang="uk" dirty="0">
                <a:solidFill>
                  <a:schemeClr val="dk1"/>
                </a:solidFill>
                <a:latin typeface="Times New Roman"/>
                <a:ea typeface="Times New Roman"/>
                <a:cs typeface="Times New Roman"/>
                <a:sym typeface="Times New Roman"/>
              </a:rPr>
              <a:t> </a:t>
            </a:r>
            <a:endParaRPr dirty="0">
              <a:solidFill>
                <a:schemeClr val="dk1"/>
              </a:solidFill>
              <a:latin typeface="Times New Roman"/>
              <a:ea typeface="Times New Roman"/>
              <a:cs typeface="Times New Roman"/>
              <a:sym typeface="Times New Roman"/>
            </a:endParaRPr>
          </a:p>
        </p:txBody>
      </p:sp>
      <p:pic>
        <p:nvPicPr>
          <p:cNvPr id="208" name="Google Shape;208;p26"/>
          <p:cNvPicPr preferRelativeResize="0"/>
          <p:nvPr/>
        </p:nvPicPr>
        <p:blipFill rotWithShape="1">
          <a:blip r:embed="rId7">
            <a:alphaModFix/>
          </a:blip>
          <a:srcRect t="21944" b="23615"/>
          <a:stretch/>
        </p:blipFill>
        <p:spPr>
          <a:xfrm>
            <a:off x="3582955" y="2894763"/>
            <a:ext cx="1801336" cy="2129737"/>
          </a:xfrm>
          <a:prstGeom prst="roundRect">
            <a:avLst>
              <a:gd name="adj" fmla="val 16667"/>
            </a:avLst>
          </a:prstGeom>
          <a:noFill/>
          <a:ln>
            <a:noFill/>
          </a:ln>
        </p:spPr>
      </p:pic>
      <p:sp>
        <p:nvSpPr>
          <p:cNvPr id="209" name="Google Shape;20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15" name="Google Shape;215;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16" name="Google Shape;216;p27"/>
          <p:cNvPicPr preferRelativeResize="0"/>
          <p:nvPr/>
        </p:nvPicPr>
        <p:blipFill>
          <a:blip r:embed="rId3">
            <a:alphaModFix/>
          </a:blip>
          <a:stretch>
            <a:fillRect/>
          </a:stretch>
        </p:blipFill>
        <p:spPr>
          <a:xfrm>
            <a:off x="0" y="0"/>
            <a:ext cx="9144000" cy="5219701"/>
          </a:xfrm>
          <a:prstGeom prst="rect">
            <a:avLst/>
          </a:prstGeom>
          <a:noFill/>
          <a:ln>
            <a:noFill/>
          </a:ln>
        </p:spPr>
      </p:pic>
      <p:sp>
        <p:nvSpPr>
          <p:cNvPr id="217" name="Google Shape;217;p27"/>
          <p:cNvSpPr txBox="1"/>
          <p:nvPr/>
        </p:nvSpPr>
        <p:spPr>
          <a:xfrm>
            <a:off x="577727" y="187300"/>
            <a:ext cx="7957421" cy="3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uk" sz="1900" b="1" dirty="0">
                <a:solidFill>
                  <a:schemeClr val="dk1"/>
                </a:solidFill>
                <a:latin typeface="Times New Roman"/>
                <a:ea typeface="Times New Roman"/>
                <a:cs typeface="Times New Roman"/>
                <a:sym typeface="Times New Roman"/>
              </a:rPr>
              <a:t>Висновок</a:t>
            </a:r>
            <a:endParaRPr sz="1900" b="1" dirty="0">
              <a:solidFill>
                <a:schemeClr val="dk1"/>
              </a:solidFill>
              <a:latin typeface="Times New Roman"/>
              <a:ea typeface="Times New Roman"/>
              <a:cs typeface="Times New Roman"/>
              <a:sym typeface="Times New Roman"/>
            </a:endParaRPr>
          </a:p>
          <a:p>
            <a:pPr marL="0" lvl="0" indent="0" algn="just" rtl="0">
              <a:lnSpc>
                <a:spcPct val="150000"/>
              </a:lnSpc>
              <a:spcBef>
                <a:spcPts val="0"/>
              </a:spcBef>
              <a:spcAft>
                <a:spcPts val="0"/>
              </a:spcAft>
              <a:buNone/>
            </a:pPr>
            <a:r>
              <a:rPr lang="uk" dirty="0">
                <a:solidFill>
                  <a:schemeClr val="dk1"/>
                </a:solidFill>
                <a:latin typeface="Times New Roman"/>
                <a:ea typeface="Times New Roman"/>
                <a:cs typeface="Times New Roman"/>
                <a:sym typeface="Times New Roman"/>
              </a:rPr>
              <a:t>Отож, досягнувши поставленої мети та виконавши всі завдання нашої дослідної роботи, можемо зробити висновок, що кожен куточок нашої мальовничої України особливий, цікавий, захоплюючий.</a:t>
            </a:r>
            <a:endParaRPr dirty="0">
              <a:solidFill>
                <a:schemeClr val="dk1"/>
              </a:solidFill>
              <a:latin typeface="Times New Roman"/>
              <a:ea typeface="Times New Roman"/>
              <a:cs typeface="Times New Roman"/>
              <a:sym typeface="Times New Roman"/>
            </a:endParaRPr>
          </a:p>
          <a:p>
            <a:pPr marL="0" lvl="0" indent="0" algn="just" rtl="0">
              <a:lnSpc>
                <a:spcPct val="150000"/>
              </a:lnSpc>
              <a:spcBef>
                <a:spcPts val="0"/>
              </a:spcBef>
              <a:spcAft>
                <a:spcPts val="0"/>
              </a:spcAft>
              <a:buNone/>
            </a:pPr>
            <a:r>
              <a:rPr lang="uk" dirty="0">
                <a:solidFill>
                  <a:schemeClr val="dk1"/>
                </a:solidFill>
                <a:latin typeface="Times New Roman"/>
                <a:ea typeface="Times New Roman"/>
                <a:cs typeface="Times New Roman"/>
                <a:sym typeface="Times New Roman"/>
              </a:rPr>
              <a:t>Ми з впевненістю можемо сказати, що навіть маленьке, на перший погляд непримітне село, може приховувати багато цікавих місць, захопливих історій, незвіданих стежок - важливо лише зануритись з головою в минуле і воно обов’язково вам відкриє свої таємниці.  </a:t>
            </a:r>
            <a:endParaRPr dirty="0">
              <a:solidFill>
                <a:schemeClr val="dk1"/>
              </a:solidFill>
              <a:latin typeface="Times New Roman"/>
              <a:ea typeface="Times New Roman"/>
              <a:cs typeface="Times New Roman"/>
              <a:sym typeface="Times New Roman"/>
            </a:endParaRPr>
          </a:p>
        </p:txBody>
      </p:sp>
      <p:pic>
        <p:nvPicPr>
          <p:cNvPr id="218" name="Google Shape;218;p27"/>
          <p:cNvPicPr preferRelativeResize="0"/>
          <p:nvPr/>
        </p:nvPicPr>
        <p:blipFill>
          <a:blip r:embed="rId4">
            <a:alphaModFix/>
          </a:blip>
          <a:stretch>
            <a:fillRect/>
          </a:stretch>
        </p:blipFill>
        <p:spPr>
          <a:xfrm>
            <a:off x="461249" y="2315500"/>
            <a:ext cx="2068500" cy="2758200"/>
          </a:xfrm>
          <a:prstGeom prst="roundRect">
            <a:avLst>
              <a:gd name="adj" fmla="val 16667"/>
            </a:avLst>
          </a:prstGeom>
          <a:noFill/>
          <a:ln>
            <a:noFill/>
          </a:ln>
        </p:spPr>
      </p:pic>
      <p:pic>
        <p:nvPicPr>
          <p:cNvPr id="219" name="Google Shape;219;p27"/>
          <p:cNvPicPr preferRelativeResize="0"/>
          <p:nvPr/>
        </p:nvPicPr>
        <p:blipFill>
          <a:blip r:embed="rId5">
            <a:alphaModFix/>
          </a:blip>
          <a:stretch>
            <a:fillRect/>
          </a:stretch>
        </p:blipFill>
        <p:spPr>
          <a:xfrm>
            <a:off x="2748775" y="2315500"/>
            <a:ext cx="3509700" cy="2632500"/>
          </a:xfrm>
          <a:prstGeom prst="roundRect">
            <a:avLst>
              <a:gd name="adj" fmla="val 16667"/>
            </a:avLst>
          </a:prstGeom>
          <a:noFill/>
          <a:ln>
            <a:noFill/>
          </a:ln>
        </p:spPr>
      </p:pic>
      <p:pic>
        <p:nvPicPr>
          <p:cNvPr id="220" name="Google Shape;220;p27"/>
          <p:cNvPicPr preferRelativeResize="0"/>
          <p:nvPr/>
        </p:nvPicPr>
        <p:blipFill rotWithShape="1">
          <a:blip r:embed="rId6">
            <a:alphaModFix/>
          </a:blip>
          <a:srcRect l="12748" r="12741"/>
          <a:stretch/>
        </p:blipFill>
        <p:spPr>
          <a:xfrm>
            <a:off x="6583125" y="2124450"/>
            <a:ext cx="2138400" cy="3041700"/>
          </a:xfrm>
          <a:prstGeom prst="roundRect">
            <a:avLst>
              <a:gd name="adj" fmla="val 16667"/>
            </a:avLst>
          </a:prstGeom>
          <a:noFill/>
          <a:ln>
            <a:noFill/>
          </a:ln>
        </p:spPr>
      </p:pic>
      <p:sp>
        <p:nvSpPr>
          <p:cNvPr id="221" name="Google Shape;22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27" name="Google Shape;227;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28" name="Google Shape;228;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9" name="Google Shape;229;p28"/>
          <p:cNvSpPr txBox="1"/>
          <p:nvPr/>
        </p:nvSpPr>
        <p:spPr>
          <a:xfrm>
            <a:off x="173225" y="568025"/>
            <a:ext cx="8736600" cy="38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uk" sz="1800" b="1" dirty="0">
                <a:solidFill>
                  <a:schemeClr val="tx1"/>
                </a:solidFill>
                <a:latin typeface="Times New Roman"/>
                <a:ea typeface="Times New Roman"/>
                <a:cs typeface="Times New Roman"/>
                <a:sym typeface="Times New Roman"/>
              </a:rPr>
              <a:t>Список літератури:</a:t>
            </a:r>
            <a:endParaRPr sz="1800" b="1" dirty="0">
              <a:solidFill>
                <a:schemeClr val="tx1"/>
              </a:solidFill>
              <a:latin typeface="Times New Roman"/>
              <a:ea typeface="Times New Roman"/>
              <a:cs typeface="Times New Roman"/>
              <a:sym typeface="Times New Roman"/>
            </a:endParaRPr>
          </a:p>
          <a:p>
            <a:pPr marL="0" lvl="0" indent="0" algn="ctr" rtl="0">
              <a:spcBef>
                <a:spcPts val="0"/>
              </a:spcBef>
              <a:spcAft>
                <a:spcPts val="0"/>
              </a:spcAft>
              <a:buNone/>
            </a:pPr>
            <a:endParaRPr sz="1800" b="1" dirty="0">
              <a:solidFill>
                <a:schemeClr val="dk2"/>
              </a:solidFill>
              <a:latin typeface="Times New Roman"/>
              <a:ea typeface="Times New Roman"/>
              <a:cs typeface="Times New Roman"/>
              <a:sym typeface="Times New Roman"/>
            </a:endParaRPr>
          </a:p>
          <a:p>
            <a:pPr marL="457200" lvl="0" indent="-317500" algn="just" rtl="0">
              <a:lnSpc>
                <a:spcPct val="115000"/>
              </a:lnSpc>
              <a:spcBef>
                <a:spcPts val="300"/>
              </a:spcBef>
              <a:spcAft>
                <a:spcPts val="0"/>
              </a:spcAft>
              <a:buClr>
                <a:srgbClr val="202122"/>
              </a:buClr>
              <a:buSzPts val="1400"/>
              <a:buFont typeface="Times New Roman"/>
              <a:buAutoNum type="arabicPeriod"/>
            </a:pPr>
            <a:r>
              <a:rPr lang="uk" dirty="0">
                <a:solidFill>
                  <a:srgbClr val="202122"/>
                </a:solidFill>
                <a:latin typeface="Times New Roman"/>
                <a:ea typeface="Times New Roman"/>
                <a:cs typeface="Times New Roman"/>
                <a:sym typeface="Times New Roman"/>
              </a:rPr>
              <a:t>Жадько В. Маньківщина. Не забуваймо рідного порогу.-К.,2006.-С.300-3008.</a:t>
            </a:r>
            <a:endParaRPr dirty="0">
              <a:solidFill>
                <a:srgbClr val="202122"/>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2"/>
              </a:buClr>
              <a:buSzPts val="1400"/>
              <a:buFont typeface="Times New Roman"/>
              <a:buAutoNum type="arabicPeriod"/>
            </a:pPr>
            <a:r>
              <a:rPr lang="uk" dirty="0">
                <a:solidFill>
                  <a:schemeClr val="dk1"/>
                </a:solidFill>
                <a:latin typeface="Times New Roman"/>
                <a:ea typeface="Times New Roman"/>
                <a:cs typeface="Times New Roman"/>
                <a:sym typeface="Times New Roman"/>
              </a:rPr>
              <a:t>Похилевич 	Л.И. 	Сказания о населенных местностях 	Киевской губернии/ собрал Л. Похилевич. 	– Киев: в тип. Киево-Печерской лавры, 	1864., 763 с.</a:t>
            </a:r>
            <a:endParaRPr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Т.В. 	Кузнець Православне духовенство 	Уманщини ХІХ – ХХ століття, 2006 р.</a:t>
            </a:r>
            <a:endParaRPr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Черняхівська О.М. </a:t>
            </a:r>
            <a:r>
              <a:rPr lang="uk" b="1" dirty="0">
                <a:solidFill>
                  <a:schemeClr val="dk1"/>
                </a:solidFill>
                <a:latin typeface="Times New Roman"/>
                <a:ea typeface="Times New Roman"/>
                <a:cs typeface="Times New Roman"/>
                <a:sym typeface="Times New Roman"/>
              </a:rPr>
              <a:t>"ІСТОРІЯ МІСТ І СІЛ УКРАЇНСЬКОЇ РСР"</a:t>
            </a:r>
            <a:r>
              <a:rPr lang="uk" dirty="0">
                <a:solidFill>
                  <a:schemeClr val="dk1"/>
                </a:solidFill>
                <a:latin typeface="Times New Roman"/>
                <a:ea typeface="Times New Roman"/>
                <a:cs typeface="Times New Roman"/>
                <a:sym typeface="Times New Roman"/>
              </a:rPr>
              <a:t> [Електронний ресурс] . URL: </a:t>
            </a:r>
            <a:r>
              <a:rPr lang="uk" u="sng" dirty="0">
                <a:solidFill>
                  <a:schemeClr val="dk1"/>
                </a:solidFill>
                <a:latin typeface="Times New Roman"/>
                <a:ea typeface="Times New Roman"/>
                <a:cs typeface="Times New Roman"/>
                <a:sym typeface="Times New Roman"/>
                <a:hlinkClick r:id="rId4"/>
              </a:rPr>
              <a:t>http://www.history.org.ua/?termin=Istorija_mist_i_sil_URSR</a:t>
            </a:r>
            <a:endParaRPr b="1" dirty="0">
              <a:solidFill>
                <a:schemeClr val="dk1"/>
              </a:solidFill>
              <a:latin typeface="Times New Roman"/>
              <a:ea typeface="Times New Roman"/>
              <a:cs typeface="Times New Roman"/>
              <a:sym typeface="Times New Roman"/>
            </a:endParaRPr>
          </a:p>
        </p:txBody>
      </p:sp>
      <p:sp>
        <p:nvSpPr>
          <p:cNvPr id="230" name="Google Shape;23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6" name="Google Shape;6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7" name="Google Shape;67;p14"/>
          <p:cNvPicPr preferRelativeResize="0"/>
          <p:nvPr/>
        </p:nvPicPr>
        <p:blipFill>
          <a:blip r:embed="rId3">
            <a:alphaModFix/>
          </a:blip>
          <a:stretch>
            <a:fillRect/>
          </a:stretch>
        </p:blipFill>
        <p:spPr>
          <a:xfrm>
            <a:off x="0" y="0"/>
            <a:ext cx="9198374" cy="5143500"/>
          </a:xfrm>
          <a:prstGeom prst="rect">
            <a:avLst/>
          </a:prstGeom>
          <a:noFill/>
          <a:ln>
            <a:noFill/>
          </a:ln>
        </p:spPr>
      </p:pic>
      <p:sp>
        <p:nvSpPr>
          <p:cNvPr id="68" name="Google Shape;68;p14"/>
          <p:cNvSpPr txBox="1"/>
          <p:nvPr/>
        </p:nvSpPr>
        <p:spPr>
          <a:xfrm>
            <a:off x="219650" y="167475"/>
            <a:ext cx="3172200" cy="3459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uk" b="1" dirty="0">
                <a:solidFill>
                  <a:schemeClr val="dk1"/>
                </a:solidFill>
                <a:latin typeface="Times New Roman"/>
                <a:ea typeface="Times New Roman"/>
                <a:cs typeface="Times New Roman"/>
                <a:sym typeface="Times New Roman"/>
              </a:rPr>
              <a:t>Мета: </a:t>
            </a:r>
            <a:r>
              <a:rPr lang="uk" dirty="0">
                <a:solidFill>
                  <a:schemeClr val="dk1"/>
                </a:solidFill>
                <a:latin typeface="Times New Roman"/>
                <a:ea typeface="Times New Roman"/>
                <a:cs typeface="Times New Roman"/>
                <a:sym typeface="Times New Roman"/>
              </a:rPr>
              <a:t>створити туристичний маршрут, який допоможе показати потенційним туристам чарівність рідного краю. </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uk" b="1" dirty="0">
                <a:solidFill>
                  <a:schemeClr val="dk1"/>
                </a:solidFill>
                <a:latin typeface="Times New Roman"/>
                <a:ea typeface="Times New Roman"/>
                <a:cs typeface="Times New Roman"/>
                <a:sym typeface="Times New Roman"/>
              </a:rPr>
              <a:t>Завдання: </a:t>
            </a:r>
            <a:endParaRPr b="1"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Поглибити знання про історію свого села.</a:t>
            </a:r>
            <a:endParaRPr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Вибрати серед  місць населеного пункту, найбільш цікаві.</a:t>
            </a:r>
            <a:endParaRPr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Прокласти маршрут селом.</a:t>
            </a:r>
            <a:endParaRPr dirty="0">
              <a:solidFill>
                <a:schemeClr val="dk1"/>
              </a:solidFill>
              <a:latin typeface="Times New Roman"/>
              <a:ea typeface="Times New Roman"/>
              <a:cs typeface="Times New Roman"/>
              <a:sym typeface="Times New Roman"/>
            </a:endParaRPr>
          </a:p>
          <a:p>
            <a:pPr marL="457200" lvl="0" indent="-317500" algn="just" rtl="0">
              <a:lnSpc>
                <a:spcPct val="115000"/>
              </a:lnSpc>
              <a:spcBef>
                <a:spcPts val="0"/>
              </a:spcBef>
              <a:spcAft>
                <a:spcPts val="0"/>
              </a:spcAft>
              <a:buClr>
                <a:schemeClr val="dk1"/>
              </a:buClr>
              <a:buSzPts val="1400"/>
              <a:buFont typeface="Times New Roman"/>
              <a:buAutoNum type="arabicPeriod"/>
            </a:pPr>
            <a:r>
              <a:rPr lang="uk" dirty="0">
                <a:solidFill>
                  <a:schemeClr val="dk1"/>
                </a:solidFill>
                <a:latin typeface="Times New Roman"/>
                <a:ea typeface="Times New Roman"/>
                <a:cs typeface="Times New Roman"/>
                <a:sym typeface="Times New Roman"/>
              </a:rPr>
              <a:t>Скласти короткі інформаційні матеріали до кожної зупинки нашого маршруту.</a:t>
            </a:r>
            <a:endParaRPr dirty="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solidFill>
                <a:schemeClr val="dk2"/>
              </a:solidFill>
              <a:latin typeface="Times New Roman"/>
              <a:ea typeface="Times New Roman"/>
              <a:cs typeface="Times New Roman"/>
              <a:sym typeface="Times New Roman"/>
            </a:endParaRPr>
          </a:p>
        </p:txBody>
      </p:sp>
      <p:pic>
        <p:nvPicPr>
          <p:cNvPr id="69" name="Google Shape;69;p14"/>
          <p:cNvPicPr preferRelativeResize="0"/>
          <p:nvPr/>
        </p:nvPicPr>
        <p:blipFill rotWithShape="1">
          <a:blip r:embed="rId4">
            <a:alphaModFix/>
          </a:blip>
          <a:srcRect/>
          <a:stretch/>
        </p:blipFill>
        <p:spPr>
          <a:xfrm>
            <a:off x="4105550" y="416100"/>
            <a:ext cx="4311300" cy="4311300"/>
          </a:xfrm>
          <a:prstGeom prst="roundRect">
            <a:avLst>
              <a:gd name="adj" fmla="val 16667"/>
            </a:avLst>
          </a:prstGeom>
          <a:noFill/>
          <a:ln>
            <a:noFill/>
          </a:ln>
        </p:spPr>
      </p:pic>
      <p:sp>
        <p:nvSpPr>
          <p:cNvPr id="70" name="Google Shape;7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6" name="Google Shape;76;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7" name="Google Shape;77;p15"/>
          <p:cNvPicPr preferRelativeResize="0"/>
          <p:nvPr/>
        </p:nvPicPr>
        <p:blipFill>
          <a:blip r:embed="rId3">
            <a:alphaModFix/>
          </a:blip>
          <a:stretch>
            <a:fillRect/>
          </a:stretch>
        </p:blipFill>
        <p:spPr>
          <a:xfrm>
            <a:off x="0" y="0"/>
            <a:ext cx="9416999" cy="5394875"/>
          </a:xfrm>
          <a:prstGeom prst="rect">
            <a:avLst/>
          </a:prstGeom>
          <a:noFill/>
          <a:ln>
            <a:noFill/>
          </a:ln>
        </p:spPr>
      </p:pic>
      <p:sp>
        <p:nvSpPr>
          <p:cNvPr id="78" name="Google Shape;78;p15"/>
          <p:cNvSpPr txBox="1"/>
          <p:nvPr/>
        </p:nvSpPr>
        <p:spPr>
          <a:xfrm>
            <a:off x="213415" y="454525"/>
            <a:ext cx="2346600" cy="3479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uk" dirty="0">
                <a:solidFill>
                  <a:schemeClr val="dk1"/>
                </a:solidFill>
                <a:latin typeface="Times New Roman"/>
                <a:ea typeface="Times New Roman"/>
                <a:cs typeface="Times New Roman"/>
                <a:sym typeface="Times New Roman"/>
              </a:rPr>
              <a:t>Отож, сьогодні пропонуємо Вам зануритись в історію села Роги Черкаської області. Наш з вами маршрут буде пролягати повз такі локації: церква Івана Богослова XVIII століття; хата-музей, яка уособлює житло ХІХ століття; цегляна корчма XVIIІ століття та сучасний витвір мистецтва “Український Едем” приватного власника Сергія Дорошенка.</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uk" dirty="0">
                <a:solidFill>
                  <a:schemeClr val="dk1"/>
                </a:solidFill>
                <a:latin typeface="Times New Roman"/>
                <a:ea typeface="Times New Roman"/>
                <a:cs typeface="Times New Roman"/>
                <a:sym typeface="Times New Roman"/>
              </a:rPr>
              <a:t>Ви готові вирушати в путь? Тож рушаймо!</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Times New Roman"/>
              <a:ea typeface="Times New Roman"/>
              <a:cs typeface="Times New Roman"/>
              <a:sym typeface="Times New Roman"/>
            </a:endParaRPr>
          </a:p>
        </p:txBody>
      </p:sp>
      <p:pic>
        <p:nvPicPr>
          <p:cNvPr id="79" name="Google Shape;79;p15"/>
          <p:cNvPicPr preferRelativeResize="0"/>
          <p:nvPr/>
        </p:nvPicPr>
        <p:blipFill>
          <a:blip r:embed="rId4">
            <a:alphaModFix/>
          </a:blip>
          <a:stretch>
            <a:fillRect/>
          </a:stretch>
        </p:blipFill>
        <p:spPr>
          <a:xfrm>
            <a:off x="2819075" y="545350"/>
            <a:ext cx="6324900" cy="4106100"/>
          </a:xfrm>
          <a:prstGeom prst="roundRect">
            <a:avLst>
              <a:gd name="adj" fmla="val 16667"/>
            </a:avLst>
          </a:prstGeom>
          <a:noFill/>
          <a:ln>
            <a:noFill/>
          </a:ln>
        </p:spPr>
      </p:pic>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6" name="Google Shape;86;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7" name="Google Shape;87;p16"/>
          <p:cNvPicPr preferRelativeResize="0"/>
          <p:nvPr/>
        </p:nvPicPr>
        <p:blipFill>
          <a:blip r:embed="rId3">
            <a:alphaModFix/>
          </a:blip>
          <a:stretch>
            <a:fillRect/>
          </a:stretch>
        </p:blipFill>
        <p:spPr>
          <a:xfrm>
            <a:off x="0" y="0"/>
            <a:ext cx="9232124" cy="5143500"/>
          </a:xfrm>
          <a:prstGeom prst="rect">
            <a:avLst/>
          </a:prstGeom>
          <a:noFill/>
          <a:ln>
            <a:noFill/>
          </a:ln>
        </p:spPr>
      </p:pic>
      <p:sp>
        <p:nvSpPr>
          <p:cNvPr id="88" name="Google Shape;88;p16"/>
          <p:cNvSpPr txBox="1"/>
          <p:nvPr/>
        </p:nvSpPr>
        <p:spPr>
          <a:xfrm>
            <a:off x="88275" y="2397475"/>
            <a:ext cx="3656700" cy="2200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uk" dirty="0">
                <a:solidFill>
                  <a:schemeClr val="dk1"/>
                </a:solidFill>
                <a:latin typeface="Times New Roman"/>
                <a:ea typeface="Times New Roman"/>
                <a:cs typeface="Times New Roman"/>
                <a:sym typeface="Times New Roman"/>
              </a:rPr>
              <a:t>Назва самого села має декілька варіантів пояснення: за одними даними село своєю назвою завдячує козакам, адже в козацькому курені, який розташовувався в цій місцевості, перебувало багато легенів з прізвищем Рог, Рогожа, Роговий і т.д.; за іншою оповідкою - назва села походить від козацько – чумацького шляху, який розходився біля корчми посеред села у вигляді ріг. </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50" dirty="0">
              <a:solidFill>
                <a:schemeClr val="dk1"/>
              </a:solidFill>
            </a:endParaRPr>
          </a:p>
        </p:txBody>
      </p:sp>
      <p:pic>
        <p:nvPicPr>
          <p:cNvPr id="89" name="Google Shape;89;p16" descr="C:\Users\111\Desktop\20230117_142526.jpg"/>
          <p:cNvPicPr preferRelativeResize="0"/>
          <p:nvPr/>
        </p:nvPicPr>
        <p:blipFill>
          <a:blip r:embed="rId4">
            <a:alphaModFix/>
          </a:blip>
          <a:stretch>
            <a:fillRect/>
          </a:stretch>
        </p:blipFill>
        <p:spPr>
          <a:xfrm>
            <a:off x="88125" y="0"/>
            <a:ext cx="3656700" cy="2408400"/>
          </a:xfrm>
          <a:prstGeom prst="roundRect">
            <a:avLst>
              <a:gd name="adj" fmla="val 16667"/>
            </a:avLst>
          </a:prstGeom>
          <a:noFill/>
          <a:ln>
            <a:noFill/>
          </a:ln>
        </p:spPr>
      </p:pic>
      <p:pic>
        <p:nvPicPr>
          <p:cNvPr id="90" name="Google Shape;90;p16"/>
          <p:cNvPicPr preferRelativeResize="0"/>
          <p:nvPr/>
        </p:nvPicPr>
        <p:blipFill rotWithShape="1">
          <a:blip r:embed="rId5">
            <a:alphaModFix/>
          </a:blip>
          <a:srcRect l="20257" t="6699" r="22791"/>
          <a:stretch/>
        </p:blipFill>
        <p:spPr>
          <a:xfrm>
            <a:off x="5743500" y="2408400"/>
            <a:ext cx="3400500" cy="2570700"/>
          </a:xfrm>
          <a:prstGeom prst="roundRect">
            <a:avLst>
              <a:gd name="adj" fmla="val 16667"/>
            </a:avLst>
          </a:prstGeom>
          <a:noFill/>
          <a:ln>
            <a:noFill/>
          </a:ln>
        </p:spPr>
      </p:pic>
      <p:sp>
        <p:nvSpPr>
          <p:cNvPr id="91" name="Google Shape;91;p16"/>
          <p:cNvSpPr txBox="1"/>
          <p:nvPr/>
        </p:nvSpPr>
        <p:spPr>
          <a:xfrm>
            <a:off x="6054575" y="117625"/>
            <a:ext cx="3000000" cy="117567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Історія села Роги сягає середини XVII століття. За численними переказами в 1640 році в селі було закладено першу цегляну будівлю. </a:t>
            </a:r>
            <a:endParaRPr dirty="0"/>
          </a:p>
        </p:txBody>
      </p:sp>
      <p:pic>
        <p:nvPicPr>
          <p:cNvPr id="92" name="Google Shape;92;p16"/>
          <p:cNvPicPr preferRelativeResize="0"/>
          <p:nvPr/>
        </p:nvPicPr>
        <p:blipFill rotWithShape="1">
          <a:blip r:embed="rId6">
            <a:alphaModFix/>
          </a:blip>
          <a:srcRect t="27318" b="29490"/>
          <a:stretch/>
        </p:blipFill>
        <p:spPr>
          <a:xfrm>
            <a:off x="3744825" y="1195450"/>
            <a:ext cx="2746500" cy="2570700"/>
          </a:xfrm>
          <a:prstGeom prst="roundRect">
            <a:avLst>
              <a:gd name="adj" fmla="val 16667"/>
            </a:avLst>
          </a:prstGeom>
          <a:noFill/>
          <a:ln>
            <a:noFill/>
          </a:ln>
        </p:spPr>
      </p:pic>
      <p:sp>
        <p:nvSpPr>
          <p:cNvPr id="93" name="Google Shape;9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0" y="0"/>
            <a:ext cx="9198374" cy="5143500"/>
          </a:xfrm>
          <a:prstGeom prst="rect">
            <a:avLst/>
          </a:prstGeom>
          <a:noFill/>
          <a:ln>
            <a:noFill/>
          </a:ln>
        </p:spPr>
      </p:pic>
      <p:sp>
        <p:nvSpPr>
          <p:cNvPr id="99" name="Google Shape;99;p17"/>
          <p:cNvSpPr txBox="1"/>
          <p:nvPr/>
        </p:nvSpPr>
        <p:spPr>
          <a:xfrm>
            <a:off x="-1" y="1887000"/>
            <a:ext cx="2733869" cy="290999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Старожили села пам’ятають вчинок сміливого і дужого Костянтина Кучеренка, який сам встановив на церковній бані хрест. Поки він з неймовірним зусиллям ніс той хрест наверх, довкола все село стояло на колінах і молило Господа вберегти його, щоб не зірвався додолу. </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dirty="0">
              <a:solidFill>
                <a:schemeClr val="dk1"/>
              </a:solidFill>
              <a:latin typeface="Times New Roman"/>
              <a:ea typeface="Times New Roman"/>
              <a:cs typeface="Times New Roman"/>
              <a:sym typeface="Times New Roman"/>
            </a:endParaRPr>
          </a:p>
        </p:txBody>
      </p:sp>
      <p:pic>
        <p:nvPicPr>
          <p:cNvPr id="100" name="Google Shape;100;p17"/>
          <p:cNvPicPr preferRelativeResize="0"/>
          <p:nvPr/>
        </p:nvPicPr>
        <p:blipFill>
          <a:blip r:embed="rId4">
            <a:alphaModFix/>
          </a:blip>
          <a:stretch>
            <a:fillRect/>
          </a:stretch>
        </p:blipFill>
        <p:spPr>
          <a:xfrm>
            <a:off x="4890375" y="0"/>
            <a:ext cx="4308000" cy="2734800"/>
          </a:xfrm>
          <a:prstGeom prst="decagon">
            <a:avLst>
              <a:gd name="vf" fmla="val 105146"/>
            </a:avLst>
          </a:prstGeom>
          <a:noFill/>
          <a:ln>
            <a:noFill/>
          </a:ln>
        </p:spPr>
      </p:pic>
      <p:pic>
        <p:nvPicPr>
          <p:cNvPr id="101" name="Google Shape;101;p17"/>
          <p:cNvPicPr preferRelativeResize="0"/>
          <p:nvPr/>
        </p:nvPicPr>
        <p:blipFill>
          <a:blip r:embed="rId5">
            <a:alphaModFix/>
          </a:blip>
          <a:stretch>
            <a:fillRect/>
          </a:stretch>
        </p:blipFill>
        <p:spPr>
          <a:xfrm>
            <a:off x="2891750" y="2068075"/>
            <a:ext cx="3943800" cy="2957700"/>
          </a:xfrm>
          <a:prstGeom prst="dodecagon">
            <a:avLst/>
          </a:prstGeom>
          <a:noFill/>
          <a:ln>
            <a:noFill/>
          </a:ln>
        </p:spPr>
      </p:pic>
      <p:sp>
        <p:nvSpPr>
          <p:cNvPr id="102" name="Google Shape;102;p17"/>
          <p:cNvSpPr txBox="1"/>
          <p:nvPr/>
        </p:nvSpPr>
        <p:spPr>
          <a:xfrm>
            <a:off x="0" y="0"/>
            <a:ext cx="4450500" cy="191895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Шлях до нашої першої зупинки пролягатиме  центральною вулицею, і в самому серці села ми одразу побачимо, як на височині красується церква Іоанна Богослова. Фундамент дерев’яної церкви Іоанна Богослова закладено в 1765 році, а у 1908 році стара дерев’яна церковна будівля була замінена новою цегляною. </a:t>
            </a:r>
            <a:endParaRPr dirty="0"/>
          </a:p>
        </p:txBody>
      </p:sp>
      <p:sp>
        <p:nvSpPr>
          <p:cNvPr id="103" name="Google Shape;10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0" y="0"/>
            <a:ext cx="9198374" cy="5143500"/>
          </a:xfrm>
          <a:prstGeom prst="rect">
            <a:avLst/>
          </a:prstGeom>
          <a:noFill/>
          <a:ln>
            <a:noFill/>
          </a:ln>
        </p:spPr>
      </p:pic>
      <p:sp>
        <p:nvSpPr>
          <p:cNvPr id="109" name="Google Shape;109;p18"/>
          <p:cNvSpPr txBox="1"/>
          <p:nvPr/>
        </p:nvSpPr>
        <p:spPr>
          <a:xfrm>
            <a:off x="224300" y="158550"/>
            <a:ext cx="6555000" cy="34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50">
              <a:solidFill>
                <a:schemeClr val="dk1"/>
              </a:solidFill>
            </a:endParaRPr>
          </a:p>
        </p:txBody>
      </p:sp>
      <p:sp>
        <p:nvSpPr>
          <p:cNvPr id="110" name="Google Shape;110;p18"/>
          <p:cNvSpPr txBox="1"/>
          <p:nvPr/>
        </p:nvSpPr>
        <p:spPr>
          <a:xfrm>
            <a:off x="128300" y="2760900"/>
            <a:ext cx="3000000" cy="241447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Наприкінці липня 1941 року високий купол церкви прислужився німцям  як спостережний пункт. Під час відступу німецької армії з села, снаряд потрапив в купол церкви і зруйнував його. Перший післявоєнний капітальний ремонт церкви було здійснено в 1982 році. </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dirty="0">
              <a:solidFill>
                <a:schemeClr val="dk1"/>
              </a:solidFill>
              <a:latin typeface="Times New Roman"/>
              <a:ea typeface="Times New Roman"/>
              <a:cs typeface="Times New Roman"/>
              <a:sym typeface="Times New Roman"/>
            </a:endParaRPr>
          </a:p>
        </p:txBody>
      </p:sp>
      <p:sp>
        <p:nvSpPr>
          <p:cNvPr id="111" name="Google Shape;111;p18"/>
          <p:cNvSpPr txBox="1"/>
          <p:nvPr/>
        </p:nvSpPr>
        <p:spPr>
          <a:xfrm>
            <a:off x="3017650" y="158550"/>
            <a:ext cx="6002700" cy="92791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В 30-ті роки ХХ століття, в період радянського гоніння церков храм було зачинено. Так і стояла церква роками, як зерновий </a:t>
            </a:r>
            <a:r>
              <a:rPr lang="uk" dirty="0" smtClean="0">
                <a:solidFill>
                  <a:schemeClr val="dk1"/>
                </a:solidFill>
                <a:latin typeface="Times New Roman"/>
                <a:ea typeface="Times New Roman"/>
                <a:cs typeface="Times New Roman"/>
                <a:sym typeface="Times New Roman"/>
              </a:rPr>
              <a:t>склад.</a:t>
            </a:r>
            <a:r>
              <a:rPr lang="uk" dirty="0">
                <a:solidFill>
                  <a:schemeClr val="dk1"/>
                </a:solidFill>
                <a:latin typeface="Times New Roman"/>
                <a:ea typeface="Times New Roman"/>
                <a:cs typeface="Times New Roman"/>
                <a:sym typeface="Times New Roman"/>
              </a:rPr>
              <a:t> </a:t>
            </a:r>
            <a:r>
              <a:rPr lang="uk" dirty="0" smtClean="0">
                <a:solidFill>
                  <a:schemeClr val="dk1"/>
                </a:solidFill>
                <a:latin typeface="Times New Roman"/>
                <a:ea typeface="Times New Roman"/>
                <a:cs typeface="Times New Roman"/>
                <a:sym typeface="Times New Roman"/>
              </a:rPr>
              <a:t>Вона </a:t>
            </a:r>
            <a:r>
              <a:rPr lang="uk" dirty="0">
                <a:solidFill>
                  <a:schemeClr val="dk1"/>
                </a:solidFill>
                <a:latin typeface="Times New Roman"/>
                <a:ea typeface="Times New Roman"/>
                <a:cs typeface="Times New Roman"/>
                <a:sym typeface="Times New Roman"/>
              </a:rPr>
              <a:t>відновила свою роботу перед Другою світовою війною. </a:t>
            </a:r>
            <a:endParaRPr dirty="0"/>
          </a:p>
        </p:txBody>
      </p:sp>
      <p:pic>
        <p:nvPicPr>
          <p:cNvPr id="112" name="Google Shape;112;p18"/>
          <p:cNvPicPr preferRelativeResize="0"/>
          <p:nvPr/>
        </p:nvPicPr>
        <p:blipFill rotWithShape="1">
          <a:blip r:embed="rId4">
            <a:alphaModFix/>
          </a:blip>
          <a:srcRect l="11801" t="18998" b="8652"/>
          <a:stretch/>
        </p:blipFill>
        <p:spPr>
          <a:xfrm>
            <a:off x="761375" y="0"/>
            <a:ext cx="1828500" cy="2666400"/>
          </a:xfrm>
          <a:prstGeom prst="roundRect">
            <a:avLst>
              <a:gd name="adj" fmla="val 16667"/>
            </a:avLst>
          </a:prstGeom>
          <a:noFill/>
          <a:ln>
            <a:noFill/>
          </a:ln>
        </p:spPr>
      </p:pic>
      <p:pic>
        <p:nvPicPr>
          <p:cNvPr id="113" name="Google Shape;113;p18"/>
          <p:cNvPicPr preferRelativeResize="0"/>
          <p:nvPr/>
        </p:nvPicPr>
        <p:blipFill>
          <a:blip r:embed="rId5">
            <a:alphaModFix/>
          </a:blip>
          <a:stretch>
            <a:fillRect/>
          </a:stretch>
        </p:blipFill>
        <p:spPr>
          <a:xfrm>
            <a:off x="4505400" y="1764026"/>
            <a:ext cx="4638600" cy="3265800"/>
          </a:xfrm>
          <a:prstGeom prst="roundRect">
            <a:avLst>
              <a:gd name="adj" fmla="val 16667"/>
            </a:avLst>
          </a:prstGeom>
          <a:noFill/>
          <a:ln>
            <a:noFill/>
          </a:ln>
        </p:spPr>
      </p:pic>
      <p:pic>
        <p:nvPicPr>
          <p:cNvPr id="114" name="Google Shape;114;p18"/>
          <p:cNvPicPr preferRelativeResize="0"/>
          <p:nvPr/>
        </p:nvPicPr>
        <p:blipFill>
          <a:blip r:embed="rId6">
            <a:alphaModFix/>
          </a:blip>
          <a:stretch>
            <a:fillRect/>
          </a:stretch>
        </p:blipFill>
        <p:spPr>
          <a:xfrm>
            <a:off x="3128301" y="1161300"/>
            <a:ext cx="2657400" cy="3740400"/>
          </a:xfrm>
          <a:prstGeom prst="dodecagon">
            <a:avLst/>
          </a:prstGeom>
          <a:noFill/>
          <a:ln>
            <a:noFill/>
          </a:ln>
        </p:spPr>
      </p:pic>
      <p:sp>
        <p:nvSpPr>
          <p:cNvPr id="115" name="Google Shape;11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1" name="Google Shape;121;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2" name="Google Shape;122;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p19"/>
          <p:cNvSpPr txBox="1"/>
          <p:nvPr/>
        </p:nvSpPr>
        <p:spPr>
          <a:xfrm>
            <a:off x="4482650" y="57900"/>
            <a:ext cx="4300800" cy="79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uk">
                <a:solidFill>
                  <a:schemeClr val="dk1"/>
                </a:solidFill>
                <a:latin typeface="Times New Roman"/>
                <a:ea typeface="Times New Roman"/>
                <a:cs typeface="Times New Roman"/>
                <a:sym typeface="Times New Roman"/>
              </a:rPr>
              <a:t>В 2010 році храм отримав ансамбль із 9 дзвонів.</a:t>
            </a:r>
            <a:endParaRPr>
              <a:solidFill>
                <a:schemeClr val="dk1"/>
              </a:solidFill>
              <a:latin typeface="Times New Roman"/>
              <a:ea typeface="Times New Roman"/>
              <a:cs typeface="Times New Roman"/>
              <a:sym typeface="Times New Roman"/>
            </a:endParaRPr>
          </a:p>
        </p:txBody>
      </p:sp>
      <p:sp>
        <p:nvSpPr>
          <p:cNvPr id="124" name="Google Shape;124;p19"/>
          <p:cNvSpPr txBox="1"/>
          <p:nvPr/>
        </p:nvSpPr>
        <p:spPr>
          <a:xfrm>
            <a:off x="0" y="0"/>
            <a:ext cx="4119000" cy="1423436"/>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2005 року при церкві відкрито Рогівський жіночий монастир.</a:t>
            </a:r>
            <a:endParaRPr dirty="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Церква лише з дзвіницею простояла довгі десятиліття до 2008 року. У 2008-2009 роках були проведені ремонтні та реставраційні роботи. </a:t>
            </a:r>
            <a:endParaRPr dirty="0">
              <a:solidFill>
                <a:schemeClr val="dk1"/>
              </a:solidFill>
              <a:latin typeface="Times New Roman"/>
              <a:ea typeface="Times New Roman"/>
              <a:cs typeface="Times New Roman"/>
              <a:sym typeface="Times New Roman"/>
            </a:endParaRPr>
          </a:p>
        </p:txBody>
      </p:sp>
      <p:pic>
        <p:nvPicPr>
          <p:cNvPr id="125" name="Google Shape;125;p19"/>
          <p:cNvPicPr preferRelativeResize="0"/>
          <p:nvPr/>
        </p:nvPicPr>
        <p:blipFill>
          <a:blip r:embed="rId4">
            <a:alphaModFix/>
          </a:blip>
          <a:stretch>
            <a:fillRect/>
          </a:stretch>
        </p:blipFill>
        <p:spPr>
          <a:xfrm>
            <a:off x="5049300" y="380450"/>
            <a:ext cx="3783000" cy="2127900"/>
          </a:xfrm>
          <a:prstGeom prst="roundRect">
            <a:avLst>
              <a:gd name="adj" fmla="val 16667"/>
            </a:avLst>
          </a:prstGeom>
          <a:noFill/>
          <a:ln>
            <a:noFill/>
          </a:ln>
        </p:spPr>
      </p:pic>
      <p:pic>
        <p:nvPicPr>
          <p:cNvPr id="126" name="Google Shape;126;p19"/>
          <p:cNvPicPr preferRelativeResize="0"/>
          <p:nvPr/>
        </p:nvPicPr>
        <p:blipFill>
          <a:blip r:embed="rId5">
            <a:alphaModFix/>
          </a:blip>
          <a:stretch>
            <a:fillRect/>
          </a:stretch>
        </p:blipFill>
        <p:spPr>
          <a:xfrm>
            <a:off x="106888" y="1391388"/>
            <a:ext cx="3669900" cy="2752500"/>
          </a:xfrm>
          <a:prstGeom prst="roundRect">
            <a:avLst>
              <a:gd name="adj" fmla="val 16667"/>
            </a:avLst>
          </a:prstGeom>
          <a:noFill/>
          <a:ln>
            <a:noFill/>
          </a:ln>
        </p:spPr>
      </p:pic>
      <p:pic>
        <p:nvPicPr>
          <p:cNvPr id="127" name="Google Shape;127;p19"/>
          <p:cNvPicPr preferRelativeResize="0"/>
          <p:nvPr/>
        </p:nvPicPr>
        <p:blipFill>
          <a:blip r:embed="rId6">
            <a:alphaModFix/>
          </a:blip>
          <a:stretch>
            <a:fillRect/>
          </a:stretch>
        </p:blipFill>
        <p:spPr>
          <a:xfrm>
            <a:off x="2844650" y="2390994"/>
            <a:ext cx="3669900" cy="2752500"/>
          </a:xfrm>
          <a:prstGeom prst="roundRect">
            <a:avLst>
              <a:gd name="adj" fmla="val 16667"/>
            </a:avLst>
          </a:prstGeom>
          <a:noFill/>
          <a:ln>
            <a:noFill/>
          </a:ln>
        </p:spPr>
      </p:pic>
      <p:sp>
        <p:nvSpPr>
          <p:cNvPr id="128" name="Google Shape;12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34" name="Google Shape;134;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35" name="Google Shape;135;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20"/>
          <p:cNvSpPr txBox="1"/>
          <p:nvPr/>
        </p:nvSpPr>
        <p:spPr>
          <a:xfrm>
            <a:off x="0" y="0"/>
            <a:ext cx="3787500" cy="241447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Далі наша подорож пролягатиме вздовж ставка і по ліву руку, на підвищенні, ми побачимо звичайну українську хату XІХ століття, яка так і просить нас зазирнути в середину та поглянути на побут наших предків. Ця хатина відноситься до двокамерного житла, яке має одне житлове приміщення та сіни. У народному житлі завжди багато уваги приділяли художньому оздобленню. </a:t>
            </a:r>
            <a:endParaRPr dirty="0">
              <a:solidFill>
                <a:schemeClr val="dk1"/>
              </a:solidFill>
              <a:latin typeface="Times New Roman"/>
              <a:ea typeface="Times New Roman"/>
              <a:cs typeface="Times New Roman"/>
              <a:sym typeface="Times New Roman"/>
            </a:endParaRPr>
          </a:p>
        </p:txBody>
      </p:sp>
      <p:pic>
        <p:nvPicPr>
          <p:cNvPr id="137" name="Google Shape;137;p20"/>
          <p:cNvPicPr preferRelativeResize="0"/>
          <p:nvPr/>
        </p:nvPicPr>
        <p:blipFill>
          <a:blip r:embed="rId4">
            <a:alphaModFix/>
          </a:blip>
          <a:stretch>
            <a:fillRect/>
          </a:stretch>
        </p:blipFill>
        <p:spPr>
          <a:xfrm>
            <a:off x="4031525" y="93300"/>
            <a:ext cx="4886400" cy="3648000"/>
          </a:xfrm>
          <a:prstGeom prst="ellipse">
            <a:avLst/>
          </a:prstGeom>
          <a:noFill/>
          <a:ln>
            <a:noFill/>
          </a:ln>
        </p:spPr>
      </p:pic>
      <p:pic>
        <p:nvPicPr>
          <p:cNvPr id="138" name="Google Shape;138;p20"/>
          <p:cNvPicPr preferRelativeResize="0"/>
          <p:nvPr/>
        </p:nvPicPr>
        <p:blipFill rotWithShape="1">
          <a:blip r:embed="rId5">
            <a:alphaModFix/>
          </a:blip>
          <a:srcRect l="9" r="9"/>
          <a:stretch/>
        </p:blipFill>
        <p:spPr>
          <a:xfrm>
            <a:off x="2655300" y="2571750"/>
            <a:ext cx="2586600" cy="2556000"/>
          </a:xfrm>
          <a:prstGeom prst="roundRect">
            <a:avLst>
              <a:gd name="adj" fmla="val 16667"/>
            </a:avLst>
          </a:prstGeom>
          <a:noFill/>
          <a:ln>
            <a:noFill/>
          </a:ln>
        </p:spPr>
      </p:pic>
      <p:pic>
        <p:nvPicPr>
          <p:cNvPr id="139" name="Google Shape;139;p20"/>
          <p:cNvPicPr preferRelativeResize="0"/>
          <p:nvPr/>
        </p:nvPicPr>
        <p:blipFill>
          <a:blip r:embed="rId6">
            <a:alphaModFix/>
          </a:blip>
          <a:stretch>
            <a:fillRect/>
          </a:stretch>
        </p:blipFill>
        <p:spPr>
          <a:xfrm>
            <a:off x="51010" y="2571750"/>
            <a:ext cx="2506800" cy="2437200"/>
          </a:xfrm>
          <a:prstGeom prst="roundRect">
            <a:avLst>
              <a:gd name="adj" fmla="val 16667"/>
            </a:avLst>
          </a:prstGeom>
          <a:noFill/>
          <a:ln>
            <a:noFill/>
          </a:ln>
        </p:spPr>
      </p:pic>
      <p:sp>
        <p:nvSpPr>
          <p:cNvPr id="140" name="Google Shape;14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6" name="Google Shape;146;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7" name="Google Shape;147;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8" name="Google Shape;148;p21"/>
          <p:cNvSpPr txBox="1"/>
          <p:nvPr/>
        </p:nvSpPr>
        <p:spPr>
          <a:xfrm>
            <a:off x="1413625" y="117625"/>
            <a:ext cx="4330700" cy="191895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У кухонному секторі розташована піч, а також водник – спеціально відведене місце, де стояли відра з водою, яке знаходилось в сінях. Піч знаходиться ліворуч  від входу. Біля протилежної від печі стіни розміщували лавку біля вікон. Саме тут господині займались прядінням та іншими домашніми справами. Лава була досить довгою – найчастіше 4 метри завдовжки.</a:t>
            </a:r>
            <a:endParaRPr dirty="0">
              <a:latin typeface="Times New Roman"/>
              <a:ea typeface="Times New Roman"/>
              <a:cs typeface="Times New Roman"/>
              <a:sym typeface="Times New Roman"/>
            </a:endParaRPr>
          </a:p>
        </p:txBody>
      </p:sp>
      <p:sp>
        <p:nvSpPr>
          <p:cNvPr id="149" name="Google Shape;149;p21"/>
          <p:cNvSpPr txBox="1"/>
          <p:nvPr/>
        </p:nvSpPr>
        <p:spPr>
          <a:xfrm>
            <a:off x="2744325" y="2267918"/>
            <a:ext cx="3000000" cy="216671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dirty="0">
                <a:solidFill>
                  <a:schemeClr val="dk1"/>
                </a:solidFill>
                <a:latin typeface="Times New Roman"/>
                <a:ea typeface="Times New Roman"/>
                <a:cs typeface="Times New Roman"/>
                <a:sym typeface="Times New Roman"/>
              </a:rPr>
              <a:t>Стіна навпроти дверей мала репрезентативну функцію. Тут наші предки найчастіше розміщували ікони, на так званих божницях. Найчастіше це були прибиті до стіни рейки. Ікони як і зараз прикрашали рушниками, на Зелені свята прикрашали гілками.</a:t>
            </a:r>
            <a:endParaRPr dirty="0">
              <a:solidFill>
                <a:schemeClr val="dk1"/>
              </a:solidFill>
              <a:latin typeface="Times New Roman"/>
              <a:ea typeface="Times New Roman"/>
              <a:cs typeface="Times New Roman"/>
              <a:sym typeface="Times New Roman"/>
            </a:endParaRPr>
          </a:p>
        </p:txBody>
      </p:sp>
      <p:pic>
        <p:nvPicPr>
          <p:cNvPr id="150" name="Google Shape;150;p21"/>
          <p:cNvPicPr preferRelativeResize="0"/>
          <p:nvPr/>
        </p:nvPicPr>
        <p:blipFill rotWithShape="1">
          <a:blip r:embed="rId4">
            <a:alphaModFix/>
          </a:blip>
          <a:srcRect/>
          <a:stretch/>
        </p:blipFill>
        <p:spPr>
          <a:xfrm>
            <a:off x="5851198" y="117625"/>
            <a:ext cx="3188700" cy="4251600"/>
          </a:xfrm>
          <a:prstGeom prst="roundRect">
            <a:avLst>
              <a:gd name="adj" fmla="val 16667"/>
            </a:avLst>
          </a:prstGeom>
          <a:noFill/>
          <a:ln>
            <a:noFill/>
          </a:ln>
        </p:spPr>
      </p:pic>
      <p:pic>
        <p:nvPicPr>
          <p:cNvPr id="151" name="Google Shape;151;p21"/>
          <p:cNvPicPr preferRelativeResize="0"/>
          <p:nvPr/>
        </p:nvPicPr>
        <p:blipFill rotWithShape="1">
          <a:blip r:embed="rId5">
            <a:alphaModFix/>
          </a:blip>
          <a:srcRect t="11393" r="36792" b="36841"/>
          <a:stretch/>
        </p:blipFill>
        <p:spPr>
          <a:xfrm>
            <a:off x="194425" y="2435950"/>
            <a:ext cx="2438400" cy="2662500"/>
          </a:xfrm>
          <a:prstGeom prst="snip1Rect">
            <a:avLst>
              <a:gd name="adj" fmla="val 16667"/>
            </a:avLst>
          </a:prstGeom>
          <a:noFill/>
          <a:ln>
            <a:noFill/>
          </a:ln>
        </p:spPr>
      </p:pic>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uk"/>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1153</Words>
  <Application>Microsoft Office PowerPoint</Application>
  <PresentationFormat>Экран (16:9)</PresentationFormat>
  <Paragraphs>57</Paragraphs>
  <Slides>16</Slides>
  <Notes>16</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16</vt:i4>
      </vt:variant>
    </vt:vector>
  </HeadingPairs>
  <TitlesOfParts>
    <vt:vector size="19" baseType="lpstr">
      <vt:lpstr>Arial</vt:lpstr>
      <vt:lpstr>Times New Roman</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Vinga</cp:lastModifiedBy>
  <cp:revision>4</cp:revision>
  <dcterms:modified xsi:type="dcterms:W3CDTF">2024-04-08T13:33:25Z</dcterms:modified>
</cp:coreProperties>
</file>