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9" r:id="rId5"/>
    <p:sldId id="299" r:id="rId6"/>
    <p:sldId id="286" r:id="rId7"/>
    <p:sldId id="292" r:id="rId8"/>
    <p:sldId id="291" r:id="rId9"/>
    <p:sldId id="293" r:id="rId10"/>
    <p:sldId id="294" r:id="rId11"/>
    <p:sldId id="295" r:id="rId12"/>
    <p:sldId id="302" r:id="rId13"/>
    <p:sldId id="303" r:id="rId14"/>
    <p:sldId id="304" r:id="rId15"/>
    <p:sldId id="296" r:id="rId16"/>
    <p:sldId id="297" r:id="rId17"/>
    <p:sldId id="305" r:id="rId18"/>
    <p:sldId id="306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EACF8C-B28E-42BC-A6E3-C25D0EE10BAE}" type="datetime1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0608AC-6909-4137-93CB-49E5C0AB9080}" type="datetime1">
              <a:rPr lang="ru-RU" smtClean="0"/>
              <a:t>13.04.2024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2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B4BA3-48A5-40E2-B110-0C21878151EC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B0B12F-83A3-4F2E-A2CB-24A5582ABC61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979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12FE28-BDB6-4FC8-B832-C2027EA377F8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42644-2AE9-465B-840F-95B457D35CDE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4831-90A2-46F3-A646-3B37EC7102A8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541EB-7B32-4C7F-A8AA-DF34340EF1CF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1FE61F-5DE4-4572-B72B-FBE60A5A629A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67A13D-1F52-44E5-B961-8DFA700B58E9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6EBAF7-0465-4C6E-9723-6BABC34F803B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863A3-BE5F-48BB-A6DB-995079FEF2B2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6C61A37-8AAF-44B4-B353-46A88AFC18DB}" type="datetime1">
              <a:rPr lang="ru-RU" noProof="0" smtClean="0"/>
              <a:t>13.04.2024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chart" Target="../charts/chart1.xm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9.jpeg"/><Relationship Id="rId4" Type="http://schemas.openxmlformats.org/officeDocument/2006/relationships/chart" Target="../charts/chart2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08" y="0"/>
            <a:ext cx="12352308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6897189" y="975642"/>
            <a:ext cx="5294811" cy="927847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Autofit/>
          </a:bodyPr>
          <a:lstStyle/>
          <a:p>
            <a:pPr rtl="0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 маршрут містом Чугуєвом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7" descr="Бежевый прямоугольник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3135846" y="943305"/>
            <a:ext cx="5760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9635" y="-253289"/>
            <a:ext cx="11155679" cy="10897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РЄПІНСЬКІ МІСЦЯ В ЧУГУЄВІ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60308" y="729516"/>
            <a:ext cx="8858394" cy="29546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 роботу: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Столярова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Марія Василівна,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 9-Б класу КЗ «Чугуївський опорний ліцей № 6» Чугуївської міської ради, Харківської області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Грідіна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Олександрівна,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історії, вища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  <a:alpha val="99000"/>
              </a:schemeClr>
            </a:gs>
            <a:gs pos="16211">
              <a:srgbClr val="FDEAD4"/>
            </a:gs>
            <a:gs pos="51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979" y="24977"/>
            <a:ext cx="5939100" cy="137457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 НА МІСЦІ БУДИНКУ БАБУСІ</a:t>
            </a:r>
            <a:r>
              <a:rPr lang="ru-RU" dirty="0"/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І.Ю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РЄПІНА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10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82831" y="1475417"/>
            <a:ext cx="4342311" cy="801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2851" y="1559295"/>
            <a:ext cx="5682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100-річного ювілею 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Рєпіна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1944 році на місці будинку його бабусі встановили пам'ятник - стелу з написом: «Тут був будинок, в якому народився великий російський художник Ілля Юхимович Рєпін. 1844-1930».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0623" y="4787219"/>
            <a:ext cx="15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61778" y="5156551"/>
            <a:ext cx="56331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1956 році на вулиці Гоголя (зараз Гвардійська) урочисто був відкритий пам’ятник 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Рєпіну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якого видатний скульптор 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Манізер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539" y="3682952"/>
            <a:ext cx="4626099" cy="3175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27273" y="193951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ПАМ’ЯТНИК І.Ю.РЄПІНУ</a:t>
            </a:r>
            <a:endParaRPr lang="ru-RU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90" y="920605"/>
            <a:ext cx="5330787" cy="38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3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  <a:alpha val="99000"/>
              </a:schemeClr>
            </a:gs>
            <a:gs pos="16211">
              <a:srgbClr val="FDEAD4"/>
            </a:gs>
            <a:gs pos="51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979" y="24977"/>
            <a:ext cx="6009350" cy="148686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Краєзнавчий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Художньо-меморіального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музею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Ю. Рєпіна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11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4415" y="1503828"/>
            <a:ext cx="4342311" cy="801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2851" y="1511845"/>
            <a:ext cx="5752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uk-UA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«…Наша </a:t>
            </a:r>
            <a:r>
              <a:rPr lang="uk-UA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раптом змінилася … і все ніби освітилося яскравіше ... Засяяли мідні труби полкових сурмачів на білих конях… Усе чутніше долинав брязкіт шабель, хропіння та іржання коней…»</a:t>
            </a:r>
            <a:r>
              <a:rPr lang="uk-UA" sz="2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писав </a:t>
            </a:r>
            <a:r>
              <a:rPr lang="uk-UA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Рєпін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своє дитинство.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5201" y="4672415"/>
            <a:ext cx="6035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чугуївські мешканці зберігали у своєму господарстві, побуті, культурі багато рис вільної заможної козацької старовини. Про козаків я чув від бабусь і дідусів - розповіді були про останні дні нашого козацтва"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зі спогадів І. Ю. Рєпіна.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4046" y="218006"/>
            <a:ext cx="575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ЧУГУЇВСЬКА МІСЬКА УПРАВА</a:t>
            </a:r>
            <a:endParaRPr lang="ru-RU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62" y="3682952"/>
            <a:ext cx="5366917" cy="3175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08" y="768411"/>
            <a:ext cx="5169092" cy="38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  <a:alpha val="99000"/>
              </a:schemeClr>
            </a:gs>
            <a:gs pos="16211">
              <a:srgbClr val="FDEAD4"/>
            </a:gs>
            <a:gs pos="51000">
              <a:schemeClr val="accent1">
                <a:lumMod val="60000"/>
                <a:lumOff val="40000"/>
              </a:schemeClr>
            </a:gs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56087">
              <a:schemeClr val="accent6">
                <a:lumMod val="20000"/>
                <a:lumOff val="80000"/>
              </a:schemeClr>
            </a:gs>
            <a:gs pos="64180">
              <a:schemeClr val="accent1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126" y="-221120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ІЛЛЯ ЮХИМОВИЧ РЄПІН – УКРАЇНСЬКИЙ ХУДОЖНИК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12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37806" y="718457"/>
            <a:ext cx="7210697" cy="2612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35131" y="1539959"/>
            <a:ext cx="8125097" cy="287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узявся за палітру, і от тижнів зо два з половиною без відпочинку живу з ними, не можу розстатися, веселий народ... Недарма про них Гоголь писав, усе це правда! Чортячий народ!.. Ніхто в усьому світі не відчував так глибоко свободи, рівності і братерства! В усе життя Запорожжя залишилося вільним, нічому не підкорилося...» 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дванадцяти років працював художник над картиною «Запорожці».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4289" y="777329"/>
            <a:ext cx="11394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липня (5 серпня) 1844, слобода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Осинівка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біля Чугуєва, Харківська губернія, Російська імперія — 29 вересня 1930,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Куоккала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Терійокі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Фінляндія.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67" y="1105863"/>
            <a:ext cx="3614074" cy="25020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5132" y="4302738"/>
            <a:ext cx="8930046" cy="2141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Ілля Юхимович сумує за Чугуєвом,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 йому якимось казково прекрасним: </a:t>
            </a:r>
            <a:r>
              <a:rPr lang="uk-UA" sz="22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«Як мені тут захотілося в Малоросію, в Чугуїв, та як захотілося, до сліз... Адже й тут добре, дуже добре!.. Але ні, хочеться бачити білі хатки, залиті сонцем вишневі садки, ставні, рожі всіх кольорів і чути дзвінкі голоси засмаглих дівчат і грубі голоси гарних парубків; волів у ярмі, ярмарки...».</a:t>
            </a:r>
            <a:endParaRPr lang="uk-UA" sz="2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92" y="3607914"/>
            <a:ext cx="1950052" cy="32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5">
                <a:lumMod val="20000"/>
                <a:lumOff val="80000"/>
              </a:schemeClr>
            </a:gs>
            <a:gs pos="71000">
              <a:schemeClr val="accent1">
                <a:lumMod val="40000"/>
                <a:lumOff val="60000"/>
              </a:schemeClr>
            </a:gs>
            <a:gs pos="16211">
              <a:srgbClr val="FDEAD4"/>
            </a:gs>
            <a:gs pos="51000">
              <a:schemeClr val="accent1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0000">
              <a:schemeClr val="bg1">
                <a:lumMod val="95000"/>
              </a:schemeClr>
            </a:gs>
            <a:gs pos="56087">
              <a:schemeClr val="accent6">
                <a:lumMod val="20000"/>
                <a:lumOff val="80000"/>
              </a:schemeClr>
            </a:gs>
            <a:gs pos="6418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634" y="-71529"/>
            <a:ext cx="9246325" cy="1150335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ЧУГУЇВ ПИШАЄТЬСЯ І.Ю.РЄПІНИМ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13</a:t>
            </a:fld>
            <a:endParaRPr lang="ru-RU" noProof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174275" y="864749"/>
            <a:ext cx="4545874" cy="26125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024" y="5363738"/>
            <a:ext cx="694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737" y="3915374"/>
            <a:ext cx="7569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Т.С.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Рєпіної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матері художника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міському кладовищі, недалеко від церкви «Всіх скорботних Радість» на могилі Тетяни Степанівни стоїть скромний пам'ятник, відлитий з чавуну місцевими майстрами за ескізом Рєпіна.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36" y="3229713"/>
            <a:ext cx="4241341" cy="331031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7383" y="1078806"/>
            <a:ext cx="11538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"…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Моє життя тих часів було найрадіснішим. Підлітком, за компанію із сестрою, квітучими веснами я потрапляв на бали й вечори молоді, на маївки у Старовірському лісі. Дикий терен, дички груші, черешні й вишні - усі сади безкінечного південного схилу від </a:t>
            </a:r>
            <a:r>
              <a:rPr 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Осинівки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Тристеня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самих "Матерів" облиті, немов молоком, рясними букетами квітів, - усе усміхалося нашим веселощам"–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спогадів 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Рєпіна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7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5">
                <a:lumMod val="20000"/>
                <a:lumOff val="80000"/>
              </a:schemeClr>
            </a:gs>
            <a:gs pos="71000">
              <a:schemeClr val="accent1">
                <a:lumMod val="40000"/>
                <a:lumOff val="60000"/>
              </a:schemeClr>
            </a:gs>
            <a:gs pos="16211">
              <a:srgbClr val="FDEAD4"/>
            </a:gs>
            <a:gs pos="51000">
              <a:schemeClr val="accent1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0000">
              <a:schemeClr val="bg1">
                <a:lumMod val="95000"/>
              </a:schemeClr>
            </a:gs>
            <a:gs pos="56087">
              <a:schemeClr val="accent6">
                <a:lumMod val="20000"/>
                <a:lumOff val="80000"/>
              </a:schemeClr>
            </a:gs>
            <a:gs pos="6418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042" y="58848"/>
            <a:ext cx="8359949" cy="111600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ЧУГУЇВ ПИШАЄТЬСЯ І. Ю. РЄПІНИМ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14</a:t>
            </a:fld>
            <a:endParaRPr lang="ru-RU" noProof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390503" y="1108637"/>
            <a:ext cx="4545874" cy="26125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024" y="5363738"/>
            <a:ext cx="694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24" y="2326391"/>
            <a:ext cx="117077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результаті проведеного дослідження: 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клали екскурсійний маршрут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 центром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Чугуєва. 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Дослідили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 Чугуєва, поглибили знання про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Рєпіна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доказово виклали власні спостереження, фотографії та результати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екскурсії: пішохідна, тривалість екскурсії: 2 години, протяжність маршруту: 4 км., кількість екскурсійних об’єктів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endParaRPr lang="uk-UA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Розповідь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екскурсовода супроводжується спогадами І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Ю. Рєпіна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дитинство, чугуївських мешканців, красоти природи,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господарство, побут, культуру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козацької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старовини.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розробленим екскурсійним маршрутом буде знято відео-екскурсію, за допомогою якої учні нашого ліцею, які навчаються в інших областях України або за кордоном, зможуть популяризувати серед своїх однолітків </a:t>
            </a:r>
            <a:r>
              <a:rPr lang="uk-UA" sz="2200" dirty="0">
                <a:solidFill>
                  <a:srgbClr val="2525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відомості про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унікальну історію свого рідного міста, невеликого міста на Слобожанщині, яке подарувало світові геній великого художника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14" y="0"/>
            <a:ext cx="3376986" cy="29057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9854" y="1413094"/>
            <a:ext cx="594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результати реалізації проєкту</a:t>
            </a:r>
            <a:r>
              <a:rPr lang="uk-UA" sz="24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89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5">
                <a:lumMod val="20000"/>
                <a:lumOff val="80000"/>
              </a:schemeClr>
            </a:gs>
            <a:gs pos="71000">
              <a:schemeClr val="accent1">
                <a:lumMod val="40000"/>
                <a:lumOff val="60000"/>
              </a:schemeClr>
            </a:gs>
            <a:gs pos="16211">
              <a:srgbClr val="FDEAD4"/>
            </a:gs>
            <a:gs pos="51000">
              <a:schemeClr val="accent1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90000">
              <a:schemeClr val="bg1">
                <a:lumMod val="95000"/>
              </a:schemeClr>
            </a:gs>
            <a:gs pos="56087">
              <a:schemeClr val="accent6">
                <a:lumMod val="20000"/>
                <a:lumOff val="80000"/>
              </a:schemeClr>
            </a:gs>
            <a:gs pos="64180">
              <a:schemeClr val="accent1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9471"/>
            <a:ext cx="8359949" cy="111600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15</a:t>
            </a:fld>
            <a:endParaRPr lang="ru-RU" noProof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505200" y="925757"/>
            <a:ext cx="4545874" cy="26125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024" y="5363738"/>
            <a:ext cx="694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 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" y="1056649"/>
            <a:ext cx="12070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Белічко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Козаки в українському живописі: (Також про картини </a:t>
            </a:r>
            <a:r>
              <a:rPr lang="uk-UA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І.Рєпіна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// </a:t>
            </a:r>
            <a:r>
              <a:rPr lang="uk-UA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Дивослово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2002.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№6.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64-67</a:t>
            </a:r>
            <a:r>
              <a:rPr lang="uk-UA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Влюбленный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родимый край: (О Репине И.Е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//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Новости Чугуева.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июля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Грабарь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Репин. Монография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2-х т. —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Изогиз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Запорожцы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пишут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письмо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турецкому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султану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Картины И.Е. Репина.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изд-во АХ 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CCCP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1960.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Зинченко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Колыбель таланта: ( О семье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И.Е.Репина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// Новости Чугуева.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июня.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С.11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Егоров А. «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Чугуевская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горка» под Петербургом: Об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И.Е.Репине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Харьков.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2002.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авг.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Журавлева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 Великий портретист//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Красная звезда.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февр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Из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воспоминаний близких, друзей и знакомых о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И.Е.Репине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Чугуївщина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серп.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Литвинова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Не только кистью, но и пером // Красная звезда.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1999.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июня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Лясковская</a:t>
            </a: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Илья Ефимович Репин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 М.: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Искусство,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Моргунова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Рудницкая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 Илья Репин: Жизнь и творчество.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М.,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1965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Москвинов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Репин на </a:t>
            </a:r>
            <a:r>
              <a:rPr lang="ru-RU" alt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Харковщине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1959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Новое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Репине: Статьи и письма художника. Воспоминания учеников и друзей.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Л.,1991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Репин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И.Е.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Далекое близкое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—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М., Изд-во Академии Художеств СССР, 1964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uk-UA" alt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Паровай</a:t>
            </a:r>
            <a:r>
              <a:rPr lang="ru-RU" alt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Ілля Рєпін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//Рад 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  <a:r>
              <a:rPr lang="uk-UA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верес.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765" y="6003521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63" y="5474101"/>
            <a:ext cx="2983837" cy="1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2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2</a:t>
            </a:fld>
            <a:endParaRPr lang="ru-RU" noProof="0"/>
          </a:p>
        </p:txBody>
      </p:sp>
      <p:sp>
        <p:nvSpPr>
          <p:cNvPr id="3" name="TextBox 2"/>
          <p:cNvSpPr txBox="1"/>
          <p:nvPr/>
        </p:nvSpPr>
        <p:spPr>
          <a:xfrm>
            <a:off x="357051" y="426720"/>
            <a:ext cx="1146890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 історичних пам’яток міста Чугуєва, складання екскурсійного маршруту містом із дослідженням історії Чугуєва,  використанням спогадів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І.Ю.Рєпіна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його дитинство та приїзди до Чугуєва у зрілому віці, розповісти про унікальну історію міста, в якій криються витоки генія великого художника.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екскурсійних об’єктів,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цікавих фактів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об’єкти екскурсії, про місця Чугуєва, пов`язані з життєдіяльністю Рєпіна,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маршруту та підготовка тексту екскурсії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аналіз (вивчення історичних фактів);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дослідження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(вивчення фотоматеріалів, експозицій 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 («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теоретичний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та узагальнення історичної літератури, періодичних видань про історію міста з архіву і музею,  аналіз літературних джерел та інформації з мережі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інтерв’ю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краєзнавцями та екскурсоводом музею.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 descr="Бежевый прямоугольник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7942217" y="2869402"/>
            <a:ext cx="4188823" cy="3816599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6" name="объект 6" descr="Синий прямоугольник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7393577" y="2366421"/>
            <a:ext cx="4624252" cy="4024822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451357" y="2386150"/>
            <a:ext cx="4146295" cy="3787992"/>
          </a:xfrm>
        </p:spPr>
        <p:txBody>
          <a:bodyPr rtlCol="0">
            <a:normAutofit/>
          </a:bodyPr>
          <a:lstStyle/>
          <a:p>
            <a:pPr algn="r"/>
            <a:r>
              <a:rPr lang="ru-RU" sz="3100" smtClean="0"/>
              <a:t>  </a:t>
            </a:r>
            <a:r>
              <a:rPr lang="uk-UA" sz="3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Датою заснування Чугуєва вважають 10 серпня 1638 р., коли козаки з дозволу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білгородського воєводи почали будувати тут фортецю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5985" y="6199873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объект 9" descr="Бежевый прямоугольник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 rot="5400000">
            <a:off x="10287302" y="4345467"/>
            <a:ext cx="2935338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ru-RU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55" y="313509"/>
            <a:ext cx="11861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Чугуїв-районний центр Харківської області, розташований 38 км від Харкова. Назва міста походить від слова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»-татарський верхній одяг, або ж від слова «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що значить межа, прикордонна земля. Дійсно, Чугуїв виник на межі, за якою починалися татарські землі.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" y="1784459"/>
            <a:ext cx="3650189" cy="5073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14175" y="1860260"/>
            <a:ext cx="3433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Наш полк! Заповітне чарівне слово</a:t>
            </a:r>
          </a:p>
          <a:p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тих, хто в строю з юності і всім серцем. Для інших воно старе, для нас воно ще нове, І це означає для нас і братерство, і сім'ю...»  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4"/>
          <a:stretch/>
        </p:blipFill>
        <p:spPr>
          <a:xfrm>
            <a:off x="4275192" y="4087493"/>
            <a:ext cx="2586001" cy="277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 descr="Бежевый овал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52549" y="209006"/>
            <a:ext cx="11730445" cy="875210"/>
          </a:xfrm>
        </p:spPr>
        <p:txBody>
          <a:bodyPr rtlCol="0">
            <a:noAutofit/>
          </a:bodyPr>
          <a:lstStyle/>
          <a:p>
            <a:pPr algn="ctr" rtl="0"/>
            <a:r>
              <a:rPr lang="uk-UA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 ПЛОЩА МІСТА ЧУГУЄВА, </a:t>
            </a:r>
            <a:br>
              <a:rPr lang="uk-UA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СОБОРНА</a:t>
            </a:r>
            <a:endParaRPr lang="uk-UA" cap="sm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4</a:t>
            </a:fld>
            <a:endParaRPr lang="ru-RU"/>
          </a:p>
        </p:txBody>
      </p:sp>
      <p:sp>
        <p:nvSpPr>
          <p:cNvPr id="11" name="объект 5" descr="Бежевый прямоугольник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2675708" y="1159373"/>
            <a:ext cx="6884125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1554E6-FFC7-4D10-8E15-D72915B89452}"/>
              </a:ext>
            </a:extLst>
          </p:cNvPr>
          <p:cNvSpPr/>
          <p:nvPr/>
        </p:nvSpPr>
        <p:spPr>
          <a:xfrm>
            <a:off x="252549" y="1422737"/>
            <a:ext cx="5765074" cy="440120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endParaRPr lang="ru-RU"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404944" y="1423850"/>
            <a:ext cx="55386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даній площі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розташовувалась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чотирикутна фортеця, побудована козаками у 1638 році. Протяжність кріпосної стіни з баштами по периметру складала 500 сажнів (близько 1 км). Чугуївська фортеця мала 8 башт. У центрі фортеці була побудована дерев'яна церква Преображення Господня, яка простояла два століття, до 1824 року. У фортеці знаходилися адміністративні і господарські споруди: воєводський будинок, будинки начальників військової команди, домівки священнослужителів, наказова хата, митниця, «кухлевий» двір, склади (хлібний, соляний, пороховий).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19" y="1262887"/>
            <a:ext cx="4349237" cy="2360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30629" y="3534415"/>
            <a:ext cx="236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ХІХ ст.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665" y="6174902"/>
            <a:ext cx="116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час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20" y="3880213"/>
            <a:ext cx="4349236" cy="27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  <a:alpha val="9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3244" y="-264466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 ШТАБІВ ВІЙСЬКОВОГО ПОСЕЛЕННЯ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2" name="Объект 11" descr="Диаграмма">
            <a:extLst>
              <a:ext uri="{FF2B5EF4-FFF2-40B4-BE49-F238E27FC236}">
                <a16:creationId xmlns:a16="http://schemas.microsoft.com/office/drawing/2014/main" id="{B880674A-C407-4235-A8D0-4F3C148E0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803943"/>
              </p:ext>
            </p:extLst>
          </p:nvPr>
        </p:nvGraphicFramePr>
        <p:xfrm>
          <a:off x="2957453" y="1724978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1" descr="Диаграмма">
            <a:extLst>
              <a:ext uri="{FF2B5EF4-FFF2-40B4-BE49-F238E27FC236}">
                <a16:creationId xmlns:a16="http://schemas.microsoft.com/office/drawing/2014/main" id="{4965B496-2DD8-4644-BD32-C792562A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71246"/>
              </p:ext>
            </p:extLst>
          </p:nvPr>
        </p:nvGraphicFramePr>
        <p:xfrm>
          <a:off x="5000505" y="1731491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11" descr="Диаграмма">
            <a:extLst>
              <a:ext uri="{FF2B5EF4-FFF2-40B4-BE49-F238E27FC236}">
                <a16:creationId xmlns:a16="http://schemas.microsoft.com/office/drawing/2014/main" id="{929A89A4-A764-4573-A43E-D883B54D5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722997"/>
              </p:ext>
            </p:extLst>
          </p:nvPr>
        </p:nvGraphicFramePr>
        <p:xfrm>
          <a:off x="7043557" y="1706873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11" descr="Диаграмма">
            <a:extLst>
              <a:ext uri="{FF2B5EF4-FFF2-40B4-BE49-F238E27FC236}">
                <a16:creationId xmlns:a16="http://schemas.microsoft.com/office/drawing/2014/main" id="{F8366091-405D-481E-B7F7-8B8F64FD1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88455"/>
              </p:ext>
            </p:extLst>
          </p:nvPr>
        </p:nvGraphicFramePr>
        <p:xfrm>
          <a:off x="9086607" y="1690688"/>
          <a:ext cx="2217419" cy="17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объект 27" descr="Бежевый прямоугольник">
            <a:extLst>
              <a:ext uri="{FF2B5EF4-FFF2-40B4-BE49-F238E27FC236}">
                <a16:creationId xmlns:a16="http://schemas.microsoft.com/office/drawing/2014/main" id="{CE178D24-EC15-4677-8CE4-B6FAE887C7CE}"/>
              </a:ext>
            </a:extLst>
          </p:cNvPr>
          <p:cNvSpPr/>
          <p:nvPr/>
        </p:nvSpPr>
        <p:spPr>
          <a:xfrm>
            <a:off x="2639740" y="769821"/>
            <a:ext cx="5512526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pPr rtl="0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3B82A35-4350-476B-8C5A-D6A684747697}"/>
              </a:ext>
            </a:extLst>
          </p:cNvPr>
          <p:cNvSpPr/>
          <p:nvPr/>
        </p:nvSpPr>
        <p:spPr>
          <a:xfrm>
            <a:off x="8975724" y="6122074"/>
            <a:ext cx="2493120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39700" marR="301625" indent="-127635" rtl="0">
              <a:lnSpc>
                <a:spcPct val="100000"/>
              </a:lnSpc>
              <a:spcBef>
                <a:spcPts val="490"/>
              </a:spcBef>
            </a:pPr>
            <a:endParaRPr lang="ru-RU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47A1645-EFC8-4537-A5ED-3F261355CC99}"/>
              </a:ext>
            </a:extLst>
          </p:cNvPr>
          <p:cNvSpPr/>
          <p:nvPr/>
        </p:nvSpPr>
        <p:spPr>
          <a:xfrm>
            <a:off x="8975723" y="5769216"/>
            <a:ext cx="2268537" cy="3708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2700" rtl="0">
              <a:lnSpc>
                <a:spcPct val="100000"/>
              </a:lnSpc>
              <a:spcBef>
                <a:spcPts val="509"/>
              </a:spcBef>
            </a:pPr>
            <a:endParaRPr lang="ru-RU" sz="1200" dirty="0">
              <a:solidFill>
                <a:schemeClr val="tx2">
                  <a:alpha val="70000"/>
                </a:schemeClr>
              </a:solidFill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12" y="831742"/>
            <a:ext cx="38666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північній стороні площі майже по всій її довжині витягнулася триповерхова будівля, побудована в 1832 році. Будівля призначалася для Штабів (окружного, дивізійного, полкового, бригадного, інспектора резервної кавалерії і окружного комітету),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 будівлі розташовувалася школа військових топографів, де навчався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І.Ю.Рєпін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також  тут була школа червоних старшин, школа молодшого авіаційного складу, учбовий центр прикордонних військ. В наш час ця будівля (з 1984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є Галереєю творів лауреатів Державної премії РСФСР імені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І.Ю.Рєпіна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2" y="769821"/>
            <a:ext cx="3642984" cy="25614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62" y="3809144"/>
            <a:ext cx="3788582" cy="22977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19" y="4281649"/>
            <a:ext cx="4155022" cy="25584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46791" y="3392659"/>
            <a:ext cx="15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фото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862" y="6318960"/>
            <a:ext cx="343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кінця ХІХ століття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019" y="963533"/>
            <a:ext cx="4159464" cy="280721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41713" y="3795366"/>
            <a:ext cx="343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кінця ХІХ - початку ХХ ст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rgbClr val="FBEAD4">
                <a:alpha val="99000"/>
              </a:srgbClr>
            </a:gs>
            <a:gs pos="51335">
              <a:srgbClr val="FAEAD4"/>
            </a:gs>
            <a:gs pos="16211">
              <a:srgbClr val="FDEAD4"/>
            </a:gs>
            <a:gs pos="30414">
              <a:srgbClr val="FCEAD4"/>
            </a:gs>
            <a:gs pos="0">
              <a:schemeClr val="accent5">
                <a:lumMod val="20000"/>
                <a:lumOff val="80000"/>
                <a:alpha val="9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73" y="-128409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ЦАРСЬКИЙ ШЛЯХОВИЙ ПАЛАЦ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6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084830" y="821035"/>
            <a:ext cx="3396343" cy="13064"/>
          </a:xfrm>
          <a:prstGeom prst="line">
            <a:avLst/>
          </a:prstGeom>
          <a:ln w="476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998822"/>
            <a:ext cx="44312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східного боку, поряд з корпусом військових топографів, знаходиться невеликий дерев'яний обштукатурений будинок з 6 кімнат - колишній шляховий палац царя, побудований у 1838 році.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 був розташований на живописній висоті, яка терасами спускалася до світлого і тихого Дінця, а на них розміщався сад.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 зупинявся в цій будівлі, коли перебував в Чугуєві під час огляду військ.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49" y="247365"/>
            <a:ext cx="4534764" cy="2977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8" y="3278162"/>
            <a:ext cx="3566667" cy="2779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7940" y="6159592"/>
            <a:ext cx="532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 однієї з кімнат палацу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607" y="3311223"/>
            <a:ext cx="4047393" cy="29465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94469" y="6202303"/>
            <a:ext cx="391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Інгерманландські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гусари, що стояли в Чугуєві на початку ХХ ст.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2243" y="2773786"/>
            <a:ext cx="15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фото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0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40000"/>
                <a:lumOff val="60000"/>
              </a:schemeClr>
            </a:gs>
            <a:gs pos="66000">
              <a:schemeClr val="bg1">
                <a:lumMod val="95000"/>
                <a:alpha val="88000"/>
              </a:schemeClr>
            </a:gs>
            <a:gs pos="16211">
              <a:srgbClr val="FDEAD4"/>
            </a:gs>
            <a:gs pos="51000">
              <a:schemeClr val="accent5">
                <a:lumMod val="40000"/>
                <a:lumOff val="60000"/>
                <a:alpha val="86000"/>
              </a:schemeClr>
            </a:gs>
            <a:gs pos="0">
              <a:schemeClr val="accent5">
                <a:lumMod val="20000"/>
                <a:lumOff val="80000"/>
                <a:alpha val="9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293" y="27612"/>
            <a:ext cx="7138851" cy="10355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ПОКРОВСЬКИЙ СОБОР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7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44521" y="867690"/>
            <a:ext cx="3608253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1949" y="977120"/>
            <a:ext cx="6503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західній стороні площі розташований Покровський собор, будівництво якого велося з 1826 по 1834 рік. Храм залишається однією з найкрасивіших споруд в місті. Собор зводився під керівництвом архітекторів військових поселень, завершив будівництво архітектор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Шрейдер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" y="3596537"/>
            <a:ext cx="3999558" cy="2747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6402" y="6357464"/>
            <a:ext cx="127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6" y="3248061"/>
            <a:ext cx="4257293" cy="3153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6581" y="6357989"/>
            <a:ext cx="213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ХХ ст.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91" y="86551"/>
            <a:ext cx="4494709" cy="25282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63406" y="2673764"/>
            <a:ext cx="3005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 ХІХ - початок ХХ ст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21" y="3248061"/>
            <a:ext cx="3846990" cy="24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69835" y="5758493"/>
            <a:ext cx="1527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фото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9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  <a:alpha val="99000"/>
              </a:schemeClr>
            </a:gs>
            <a:gs pos="16211">
              <a:srgbClr val="FDEAD4"/>
            </a:gs>
            <a:gs pos="51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06" y="217781"/>
            <a:ext cx="8057606" cy="8832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 РЯДИ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8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10100" y="976052"/>
            <a:ext cx="2905397" cy="801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1810" y="217781"/>
            <a:ext cx="429711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 торгових рядів побудована в 1835 році і є пам'ятником архітектури часів військового поселення. У ХІХ столітті тут торгували «червоним» товаром: бакалією, галантереєю, парфумерією. В одну з цих лавок, що належали купцю Степану Павлову, Ілля Рєпін почав приносити для продажу свої перші творіння. Грошей, які витратили на будівництво рядів, з лихвою вистачило б для зведення маєтку.                                                                       </a:t>
            </a:r>
          </a:p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військового поселення це стало цілою подією, адже до 1830-х років в таких містечках не можна було займатися торгівлею і ремеслами.</a:t>
            </a:r>
          </a:p>
          <a:p>
            <a:pPr algn="ctr"/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8" y="3530705"/>
            <a:ext cx="4652069" cy="32330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18249" y="63553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03" y="217781"/>
            <a:ext cx="4467497" cy="32145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87977" y="3585523"/>
            <a:ext cx="1462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ХІХ ст.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6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569">
              <a:schemeClr val="accent6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  <a:alpha val="99000"/>
              </a:schemeClr>
            </a:gs>
            <a:gs pos="16211">
              <a:srgbClr val="FDEAD4"/>
            </a:gs>
            <a:gs pos="51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40000"/>
                <a:lumOff val="60000"/>
                <a:alpha val="9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49" y="100839"/>
            <a:ext cx="10388729" cy="88323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МЕМОРІАЛЬНИЙ БУДИНОК-МУЗЕЙ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І.Ю.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РЄПІНА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2EE24B5-652C-4DB5-B7C3-B5BBEC1280B1}" type="slidenum">
              <a:rPr lang="ru-RU" noProof="0" smtClean="0"/>
              <a:t>9</a:t>
            </a:fld>
            <a:endParaRPr lang="ru-RU" noProof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59610" y="875835"/>
            <a:ext cx="4342311" cy="801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044" y="996176"/>
            <a:ext cx="73972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листі до Льва Толстого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 Ю. Рєпін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зазначає: </a:t>
            </a:r>
            <a:r>
              <a:rPr lang="uk-UA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"Тут, у Чугуєві, я так насолоджуюся красотами природи! Ніколи не уявляв, що народився, провів дитинство, отроцтво і юність серед такої надзвичайної і грандіозної природи!" </a:t>
            </a:r>
            <a:endParaRPr lang="ru-RU" sz="2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627" y="4491128"/>
            <a:ext cx="15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фото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1116518"/>
            <a:ext cx="4499480" cy="33746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93" y="2563067"/>
            <a:ext cx="3306917" cy="4221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4686" y="2563067"/>
            <a:ext cx="3249306" cy="42211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00690" y="4860460"/>
            <a:ext cx="48942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стіні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дев'ятиповерхівки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вулиці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Музейній художники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зробили репродукцію частини картини "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Запорожці пишуть листа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турецькому султанові".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2471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998_TF23188392" id="{A21A17B1-B4A6-4C40-8746-3E855CDADB1B}" vid="{4979681C-174F-449E-9713-E1158E05531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purl.org/dc/dcmitype/"/>
    <ds:schemaRef ds:uri="http://schemas.microsoft.com/office/2006/documentManagement/types"/>
    <ds:schemaRef ds:uri="71af3243-3dd4-4a8d-8c0d-dd76da1f02a5"/>
    <ds:schemaRef ds:uri="16c05727-aa75-4e4a-9b5f-8a80a1165891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1707</Words>
  <Application>Microsoft Office PowerPoint</Application>
  <PresentationFormat>Широкоэкранный</PresentationFormat>
  <Paragraphs>115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</vt:lpstr>
      <vt:lpstr>Calibri</vt:lpstr>
      <vt:lpstr>Gill Sans MT</vt:lpstr>
      <vt:lpstr>Times New Roman</vt:lpstr>
      <vt:lpstr>Тема Office</vt:lpstr>
      <vt:lpstr>РЄПІНСЬКІ МІСЦЯ В ЧУГУЄВІ</vt:lpstr>
      <vt:lpstr>Презентация PowerPoint</vt:lpstr>
      <vt:lpstr>  Датою заснування Чугуєва вважають 10 серпня 1638 р., коли козаки з дозволу білгородського воєводи почали будувати тут фортецю.</vt:lpstr>
      <vt:lpstr>ЦЕНТРАЛЬНА ПЛОЩА МІСТА ЧУГУЄВА,  ПЛОЩА СОБОРНА</vt:lpstr>
      <vt:lpstr>БУДІВЛЯ ШТАБІВ ВІЙСЬКОВОГО ПОСЕЛЕННЯ</vt:lpstr>
      <vt:lpstr>ЦАРСЬКИЙ ШЛЯХОВИЙ ПАЛАЦ</vt:lpstr>
      <vt:lpstr>ПОКРОВСЬКИЙ СОБОР</vt:lpstr>
      <vt:lpstr>ТОРГОВІ РЯДИ</vt:lpstr>
      <vt:lpstr>МЕМОРІАЛЬНИЙ БУДИНОК-МУЗЕЙ І.Ю. РЄПІНА</vt:lpstr>
      <vt:lpstr>СТЕЛА НА МІСЦІ БУДИНКУ БАБУСІ І.Ю. РЄПІНА</vt:lpstr>
      <vt:lpstr>Краєзнавчий відділ Художньо-меморіального музею  І. Ю. Рєпіна</vt:lpstr>
      <vt:lpstr>ІЛЛЯ ЮХИМОВИЧ РЄПІН – УКРАЇНСЬКИЙ ХУДОЖНИК</vt:lpstr>
      <vt:lpstr>ЧУГУЇВ ПИШАЄТЬСЯ І.Ю.РЄПІНИМ</vt:lpstr>
      <vt:lpstr>ЧУГУЇВ ПИШАЄТЬСЯ І. Ю. РЄПІНИМ</vt:lpstr>
      <vt:lpstr>СПИСОК ВИКОРИСТАНИХ ДЖЕРЕЛ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2024-04-11T12:21:50Z</dcterms:created>
  <dcterms:modified xsi:type="dcterms:W3CDTF">2024-04-13T18:42:51Z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