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280" r:id="rId4"/>
    <p:sldId id="258" r:id="rId5"/>
    <p:sldId id="269" r:id="rId6"/>
    <p:sldId id="270" r:id="rId7"/>
    <p:sldId id="277" r:id="rId8"/>
    <p:sldId id="268" r:id="rId9"/>
    <p:sldId id="273" r:id="rId10"/>
    <p:sldId id="271" r:id="rId11"/>
    <p:sldId id="281" r:id="rId12"/>
    <p:sldId id="264" r:id="rId13"/>
  </p:sldIdLst>
  <p:sldSz cx="18288000" cy="10287000"/>
  <p:notesSz cx="6858000" cy="9144000"/>
  <p:embeddedFontLst>
    <p:embeddedFont>
      <p:font typeface="Cambria Math" panose="02040503050406030204" pitchFamily="18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Franklin Gothic Demi" panose="020B0703020102020204" pitchFamily="34" charset="0"/>
      <p:regular r:id="rId20"/>
      <p:italic r:id="rId21"/>
    </p:embeddedFont>
    <p:embeddedFont>
      <p:font typeface="Public Sans Bold" panose="020B0604020202020204" charset="0"/>
      <p:regular r:id="rId22"/>
    </p:embeddedFont>
    <p:embeddedFont>
      <p:font typeface="Poppins Light Bold" panose="020B0604020202020204" charset="0"/>
      <p:regular r:id="rId23"/>
    </p:embeddedFont>
    <p:embeddedFont>
      <p:font typeface="Georgia" panose="02040502050405020303" pitchFamily="18" charset="0"/>
      <p:regular r:id="rId24"/>
      <p:bold r:id="rId25"/>
      <p:italic r:id="rId26"/>
      <p:boldItalic r:id="rId27"/>
    </p:embeddedFont>
    <p:embeddedFont>
      <p:font typeface="Poppins Bold" panose="020B0604020202020204" charset="0"/>
      <p:regular r:id="rId28"/>
    </p:embeddedFont>
    <p:embeddedFont>
      <p:font typeface="Poppins Light" panose="020B0604020202020204" charset="0"/>
      <p:regular r:id="rId29"/>
    </p:embeddedFont>
    <p:embeddedFont>
      <p:font typeface="Open Sans Bold" panose="020B0604020202020204" charset="0"/>
      <p:regular r:id="rId30"/>
    </p:embeddedFont>
    <p:embeddedFont>
      <p:font typeface="Arimo Bold" panose="020B0604020202020204" charset="0"/>
      <p:regular r:id="rId31"/>
    </p:embeddedFont>
    <p:embeddedFont>
      <p:font typeface="Muli Semi-Bold" panose="020B0604020202020204" charset="0"/>
      <p:regular r:id="rId32"/>
    </p:embeddedFont>
    <p:embeddedFont>
      <p:font typeface="Muli Heavy" panose="020B0604020202020204" charset="0"/>
      <p:regular r:id="rId33"/>
    </p:embeddedFont>
    <p:embeddedFont>
      <p:font typeface="Open sans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221EB2"/>
    <a:srgbClr val="044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7" d="100"/>
          <a:sy n="47" d="100"/>
        </p:scale>
        <p:origin x="-1138" y="-3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3E932-18FA-4D2C-BB12-F23793D79308}" type="datetimeFigureOut">
              <a:rPr lang="uk-UA" smtClean="0"/>
              <a:t>16.04.2024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4C18E-A86C-4C81-92C1-0B123B3C24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457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4C18E-A86C-4C81-92C1-0B123B3C2499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8068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2" Type="http://schemas.openxmlformats.org/officeDocument/2006/relationships/hyperlink" Target="https://drive.google.com/file/d/1M09DfIWeVVe7lYmbkyJNq-TODQM882Rz/view?usp=shar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phm.cuspu.edu.ua/nauka/naukovo-populiarni-publikatsii/520-istorychni-ta-tekhnichni-peredumovy-vynyknennia-i-rozvytku-optychno-volokonnykh-merezh.html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rive.google.com/file/d/1MJjrtNYsF-p23wRqi1fXYxBgMUOjyHD-/view?usp=sharing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Me__DN_rDDGzcc4oYRTTzNpaMhQITwCe/view?usp=sharin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N1KqGOYEHZ5BwVNcTfeFbzJJvJ7ICRVx/view?usp=sharing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hyperlink" Target="https://drive.google.com/file/d/1MN1Zqy56AoDXnCCzFmSw3gPu87G8bkzY/view?usp=shar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2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8716991">
            <a:off x="-1363223" y="34680"/>
            <a:ext cx="4783846" cy="2520197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E9553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855439" y="618388"/>
            <a:ext cx="6799416" cy="9065888"/>
          </a:xfrm>
          <a:custGeom>
            <a:avLst/>
            <a:gdLst/>
            <a:ahLst/>
            <a:cxnLst/>
            <a:rect l="l" t="t" r="r" b="b"/>
            <a:pathLst>
              <a:path w="6799416" h="9065888">
                <a:moveTo>
                  <a:pt x="0" y="0"/>
                </a:moveTo>
                <a:lnTo>
                  <a:pt x="6799416" y="0"/>
                </a:lnTo>
                <a:lnTo>
                  <a:pt x="6799416" y="9065888"/>
                </a:lnTo>
                <a:lnTo>
                  <a:pt x="0" y="9065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33600" y="855836"/>
            <a:ext cx="7681813" cy="270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</a:pPr>
            <a:r>
              <a:rPr lang="en-US" sz="6382" dirty="0">
                <a:solidFill>
                  <a:srgbClr val="FDF8F4"/>
                </a:solidFill>
                <a:latin typeface="Waffle Soft"/>
              </a:rPr>
              <a:t>Оптичні досліди-фокуси</a:t>
            </a:r>
          </a:p>
          <a:p>
            <a:pPr>
              <a:lnSpc>
                <a:spcPts val="7020"/>
              </a:lnSpc>
            </a:pPr>
            <a:endParaRPr lang="en-US" sz="6382" dirty="0">
              <a:solidFill>
                <a:srgbClr val="FDF8F4"/>
              </a:solidFill>
              <a:latin typeface="Waffle Soft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533400" y="3056168"/>
            <a:ext cx="10134600" cy="6345591"/>
            <a:chOff x="-1438426" y="-336456"/>
            <a:chExt cx="13512800" cy="8460787"/>
          </a:xfrm>
        </p:grpSpPr>
        <p:sp>
          <p:nvSpPr>
            <p:cNvPr id="7" name="TextBox 7"/>
            <p:cNvSpPr txBox="1"/>
            <p:nvPr/>
          </p:nvSpPr>
          <p:spPr>
            <a:xfrm>
              <a:off x="-815906" y="3255146"/>
              <a:ext cx="12038284" cy="1231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580"/>
                </a:lnSpc>
              </a:pPr>
              <a:r>
                <a:rPr lang="en-US" sz="3254" dirty="0" err="1">
                  <a:solidFill>
                    <a:schemeClr val="bg1"/>
                  </a:solidFill>
                  <a:latin typeface="Arimo Bold"/>
                </a:rPr>
                <a:t>Керівник</a:t>
              </a:r>
              <a:r>
                <a:rPr lang="en-US" sz="3254" dirty="0" smtClean="0">
                  <a:solidFill>
                    <a:schemeClr val="bg1"/>
                  </a:solidFill>
                  <a:latin typeface="Arimo Bold"/>
                </a:rPr>
                <a:t>:</a:t>
              </a:r>
              <a:endParaRPr lang="uk-UA" sz="3254" dirty="0" smtClean="0">
                <a:solidFill>
                  <a:schemeClr val="bg1"/>
                </a:solidFill>
                <a:latin typeface="Arimo Bold"/>
              </a:endParaRPr>
            </a:p>
            <a:p>
              <a:pPr>
                <a:lnSpc>
                  <a:spcPts val="3580"/>
                </a:lnSpc>
              </a:pPr>
              <a:endParaRPr lang="en-US" sz="3254" dirty="0">
                <a:solidFill>
                  <a:schemeClr val="bg1"/>
                </a:solidFill>
                <a:latin typeface="Arimo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815905" y="4377053"/>
              <a:ext cx="11222379" cy="2513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50"/>
                </a:lnSpc>
              </a:pPr>
              <a:r>
                <a:rPr lang="en-US" sz="3200" dirty="0">
                  <a:solidFill>
                    <a:srgbClr val="FFFF00"/>
                  </a:solidFill>
                  <a:latin typeface="Poppins Light"/>
                </a:rPr>
                <a:t>Пінчук Олена Леонідівна, </a:t>
              </a:r>
            </a:p>
            <a:p>
              <a:pPr algn="just">
                <a:lnSpc>
                  <a:spcPts val="2984"/>
                </a:lnSpc>
              </a:pPr>
              <a:r>
                <a:rPr lang="en-US" sz="3200" dirty="0">
                  <a:solidFill>
                    <a:srgbClr val="FFFF00"/>
                  </a:solidFill>
                  <a:latin typeface="Poppins Light"/>
                </a:rPr>
                <a:t>вчитель фізики </a:t>
              </a:r>
              <a:r>
                <a:rPr lang="uk-UA" sz="3200" dirty="0" smtClean="0">
                  <a:solidFill>
                    <a:srgbClr val="FFFF00"/>
                  </a:solidFill>
                  <a:latin typeface="Poppins Light"/>
                </a:rPr>
                <a:t>та інформатики</a:t>
              </a:r>
              <a:endParaRPr lang="en-US" sz="3200" dirty="0">
                <a:solidFill>
                  <a:srgbClr val="FFFF00"/>
                </a:solidFill>
                <a:latin typeface="Poppins Light"/>
              </a:endParaRPr>
            </a:p>
            <a:p>
              <a:pPr algn="just">
                <a:lnSpc>
                  <a:spcPts val="2984"/>
                </a:lnSpc>
              </a:pPr>
              <a:r>
                <a:rPr lang="en-US" sz="3200" dirty="0">
                  <a:solidFill>
                    <a:srgbClr val="FFFF00"/>
                  </a:solidFill>
                  <a:latin typeface="Poppins Light"/>
                </a:rPr>
                <a:t>Ліцею № 18 Деснянського району </a:t>
              </a:r>
              <a:endParaRPr lang="uk-UA" sz="3200" dirty="0" smtClean="0">
                <a:solidFill>
                  <a:srgbClr val="FFFF00"/>
                </a:solidFill>
                <a:latin typeface="Poppins Light"/>
              </a:endParaRPr>
            </a:p>
            <a:p>
              <a:pPr algn="just">
                <a:lnSpc>
                  <a:spcPts val="2984"/>
                </a:lnSpc>
              </a:pPr>
              <a:r>
                <a:rPr lang="en-US" sz="3200" dirty="0" smtClean="0">
                  <a:solidFill>
                    <a:srgbClr val="FFFF00"/>
                  </a:solidFill>
                  <a:latin typeface="Poppins Light"/>
                </a:rPr>
                <a:t>міста </a:t>
              </a:r>
              <a:r>
                <a:rPr lang="en-US" sz="3200" dirty="0">
                  <a:solidFill>
                    <a:srgbClr val="FFFF00"/>
                  </a:solidFill>
                  <a:latin typeface="Poppins Light"/>
                </a:rPr>
                <a:t>Києва </a:t>
              </a:r>
            </a:p>
            <a:p>
              <a:pPr algn="just">
                <a:lnSpc>
                  <a:spcPts val="2570"/>
                </a:lnSpc>
              </a:pPr>
              <a:endParaRPr lang="en-US" sz="2227" dirty="0">
                <a:solidFill>
                  <a:srgbClr val="FDF8F4"/>
                </a:solidFill>
                <a:latin typeface="Poppins Ligh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438426" y="7235199"/>
              <a:ext cx="13512800" cy="8891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84"/>
                </a:lnSpc>
              </a:pPr>
              <a:r>
                <a:rPr lang="en-US" sz="2600" b="1" dirty="0">
                  <a:solidFill>
                    <a:srgbClr val="FDF8F4"/>
                  </a:solidFill>
                  <a:latin typeface="Poppins Light Bold"/>
                </a:rPr>
                <a:t>Київське територіальне </a:t>
              </a:r>
              <a:r>
                <a:rPr lang="en-US" sz="2600" b="1" dirty="0" smtClean="0">
                  <a:solidFill>
                    <a:srgbClr val="FDF8F4"/>
                  </a:solidFill>
                  <a:latin typeface="Poppins Light Bold"/>
                </a:rPr>
                <a:t>відділення</a:t>
              </a:r>
              <a:r>
                <a:rPr lang="uk-UA" sz="2600" b="1" dirty="0">
                  <a:solidFill>
                    <a:srgbClr val="FDF8F4"/>
                  </a:solidFill>
                  <a:latin typeface="Poppins Light Bold"/>
                </a:rPr>
                <a:t> </a:t>
              </a:r>
              <a:r>
                <a:rPr lang="en-US" sz="2600" b="1" dirty="0" smtClean="0">
                  <a:solidFill>
                    <a:srgbClr val="FDF8F4"/>
                  </a:solidFill>
                  <a:latin typeface="Poppins Light Bold"/>
                </a:rPr>
                <a:t>Малої </a:t>
              </a:r>
              <a:r>
                <a:rPr lang="en-US" sz="2600" b="1" dirty="0">
                  <a:solidFill>
                    <a:srgbClr val="FDF8F4"/>
                  </a:solidFill>
                  <a:latin typeface="Poppins Light Bold"/>
                </a:rPr>
                <a:t>академії наук України – </a:t>
              </a:r>
            </a:p>
            <a:p>
              <a:pPr algn="ctr">
                <a:lnSpc>
                  <a:spcPts val="2584"/>
                </a:lnSpc>
              </a:pPr>
              <a:r>
                <a:rPr lang="en-US" sz="2600" b="1" dirty="0">
                  <a:solidFill>
                    <a:srgbClr val="FDF8F4"/>
                  </a:solidFill>
                  <a:latin typeface="Poppins Light Bold"/>
                </a:rPr>
                <a:t>Київська мала академія учнівської </a:t>
              </a:r>
              <a:r>
                <a:rPr lang="en-US" sz="2600" b="1" dirty="0" smtClean="0">
                  <a:solidFill>
                    <a:srgbClr val="FDF8F4"/>
                  </a:solidFill>
                  <a:latin typeface="Poppins Light Bold"/>
                </a:rPr>
                <a:t>молоді</a:t>
              </a:r>
              <a:endParaRPr lang="en-US" sz="2600" b="1" dirty="0">
                <a:solidFill>
                  <a:srgbClr val="FDF8F4"/>
                </a:solidFill>
                <a:latin typeface="Poppins Light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815909" y="-336456"/>
              <a:ext cx="12038284" cy="18466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12"/>
                </a:lnSpc>
              </a:pPr>
              <a:r>
                <a:rPr lang="en-US" sz="3600" b="1" dirty="0" err="1">
                  <a:solidFill>
                    <a:schemeClr val="bg1"/>
                  </a:solidFill>
                  <a:latin typeface="Arimo Bold"/>
                </a:rPr>
                <a:t>Автор</a:t>
              </a:r>
              <a:r>
                <a:rPr lang="en-US" sz="3600" b="1" dirty="0" smtClean="0">
                  <a:solidFill>
                    <a:schemeClr val="bg1"/>
                  </a:solidFill>
                  <a:latin typeface="Arimo Bold"/>
                </a:rPr>
                <a:t>:</a:t>
              </a:r>
              <a:endParaRPr lang="uk-UA" sz="3600" b="1" dirty="0" smtClean="0">
                <a:solidFill>
                  <a:schemeClr val="bg1"/>
                </a:solidFill>
                <a:latin typeface="Arimo Bold"/>
              </a:endParaRPr>
            </a:p>
            <a:p>
              <a:pPr>
                <a:lnSpc>
                  <a:spcPts val="3612"/>
                </a:lnSpc>
              </a:pPr>
              <a:endParaRPr lang="uk-UA" sz="3600" b="1" dirty="0">
                <a:solidFill>
                  <a:schemeClr val="bg1"/>
                </a:solidFill>
                <a:latin typeface="Arimo Bold"/>
              </a:endParaRPr>
            </a:p>
            <a:p>
              <a:pPr>
                <a:lnSpc>
                  <a:spcPts val="3612"/>
                </a:lnSpc>
              </a:pPr>
              <a:endParaRPr lang="en-US" sz="3600" b="1" dirty="0">
                <a:solidFill>
                  <a:schemeClr val="bg1"/>
                </a:solidFill>
                <a:latin typeface="Arimo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815907" y="720701"/>
              <a:ext cx="12038284" cy="24464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069"/>
                </a:lnSpc>
              </a:pPr>
              <a:r>
                <a:rPr lang="en-US" sz="3200" dirty="0">
                  <a:solidFill>
                    <a:srgbClr val="FFFF00"/>
                  </a:solidFill>
                  <a:latin typeface="Poppins Light"/>
                </a:rPr>
                <a:t>Столяров Лука </a:t>
              </a:r>
              <a:r>
                <a:rPr lang="uk-UA" sz="3200" dirty="0" smtClean="0">
                  <a:solidFill>
                    <a:srgbClr val="FFFF00"/>
                  </a:solidFill>
                  <a:latin typeface="Poppins Light"/>
                </a:rPr>
                <a:t>Денисович</a:t>
              </a:r>
              <a:r>
                <a:rPr lang="en-US" sz="3200" dirty="0" smtClean="0">
                  <a:solidFill>
                    <a:srgbClr val="FFFF00"/>
                  </a:solidFill>
                  <a:latin typeface="Poppins Light"/>
                </a:rPr>
                <a:t>,</a:t>
              </a:r>
              <a:endParaRPr lang="en-US" sz="3200" dirty="0">
                <a:solidFill>
                  <a:srgbClr val="FFFF00"/>
                </a:solidFill>
                <a:latin typeface="Poppins Light"/>
              </a:endParaRPr>
            </a:p>
            <a:p>
              <a:pPr algn="just">
                <a:lnSpc>
                  <a:spcPts val="3069"/>
                </a:lnSpc>
              </a:pPr>
              <a:r>
                <a:rPr lang="en-US" sz="3200" dirty="0">
                  <a:solidFill>
                    <a:srgbClr val="FFFF00"/>
                  </a:solidFill>
                  <a:latin typeface="Poppins Light"/>
                </a:rPr>
                <a:t>здобувач освіти 10 класу</a:t>
              </a:r>
            </a:p>
            <a:p>
              <a:pPr algn="just">
                <a:lnSpc>
                  <a:spcPts val="3069"/>
                </a:lnSpc>
              </a:pPr>
              <a:r>
                <a:rPr lang="en-US" sz="3200" dirty="0">
                  <a:solidFill>
                    <a:srgbClr val="FFFF00"/>
                  </a:solidFill>
                  <a:latin typeface="Poppins Light"/>
                </a:rPr>
                <a:t>Ліцею № 18 Деснянського району </a:t>
              </a:r>
              <a:endParaRPr lang="uk-UA" sz="3200" dirty="0" smtClean="0">
                <a:solidFill>
                  <a:srgbClr val="FFFF00"/>
                </a:solidFill>
                <a:latin typeface="Poppins Light"/>
              </a:endParaRPr>
            </a:p>
            <a:p>
              <a:pPr algn="just">
                <a:lnSpc>
                  <a:spcPts val="3069"/>
                </a:lnSpc>
              </a:pPr>
              <a:r>
                <a:rPr lang="en-US" sz="3200" dirty="0" smtClean="0">
                  <a:solidFill>
                    <a:srgbClr val="FFFF00"/>
                  </a:solidFill>
                  <a:latin typeface="Poppins Light"/>
                </a:rPr>
                <a:t>міста </a:t>
              </a:r>
              <a:r>
                <a:rPr lang="en-US" sz="3200" dirty="0">
                  <a:solidFill>
                    <a:srgbClr val="FFFF00"/>
                  </a:solidFill>
                  <a:latin typeface="Poppins Light"/>
                </a:rPr>
                <a:t>Києва</a:t>
              </a:r>
            </a:p>
            <a:p>
              <a:pPr>
                <a:lnSpc>
                  <a:spcPts val="1640"/>
                </a:lnSpc>
              </a:pPr>
              <a:endParaRPr lang="en-US" sz="2361" dirty="0">
                <a:solidFill>
                  <a:srgbClr val="FDF8F4"/>
                </a:solidFill>
                <a:latin typeface="Poppins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>
            <a:grpSpLocks noChangeAspect="1"/>
          </p:cNvGrpSpPr>
          <p:nvPr/>
        </p:nvGrpSpPr>
        <p:grpSpPr>
          <a:xfrm rot="8550768">
            <a:off x="-1688336" y="-716561"/>
            <a:ext cx="4783846" cy="2520197"/>
            <a:chOff x="0" y="0"/>
            <a:chExt cx="1610360" cy="848360"/>
          </a:xfrm>
        </p:grpSpPr>
        <p:sp>
          <p:nvSpPr>
            <p:cNvPr id="10" name="Freeform 1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E95538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3029542">
            <a:off x="-1202516" y="8536158"/>
            <a:ext cx="3898098" cy="2053572"/>
            <a:chOff x="0" y="0"/>
            <a:chExt cx="1610360" cy="848360"/>
          </a:xfrm>
        </p:grpSpPr>
        <p:sp>
          <p:nvSpPr>
            <p:cNvPr id="12" name="Freeform 1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DB137"/>
            </a:solidFill>
          </p:spPr>
        </p:sp>
      </p:grpSp>
      <p:grpSp>
        <p:nvGrpSpPr>
          <p:cNvPr id="3" name="Группа 2"/>
          <p:cNvGrpSpPr/>
          <p:nvPr/>
        </p:nvGrpSpPr>
        <p:grpSpPr>
          <a:xfrm>
            <a:off x="242859" y="0"/>
            <a:ext cx="17780028" cy="9824119"/>
            <a:chOff x="242859" y="0"/>
            <a:chExt cx="17780028" cy="9824119"/>
          </a:xfrm>
        </p:grpSpPr>
        <p:grpSp>
          <p:nvGrpSpPr>
            <p:cNvPr id="13" name="Group 13"/>
            <p:cNvGrpSpPr/>
            <p:nvPr/>
          </p:nvGrpSpPr>
          <p:grpSpPr>
            <a:xfrm>
              <a:off x="242859" y="1063827"/>
              <a:ext cx="1890741" cy="8252461"/>
              <a:chOff x="0" y="0"/>
              <a:chExt cx="660400" cy="239236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60400" cy="239236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2392363">
                    <a:moveTo>
                      <a:pt x="535940" y="2392362"/>
                    </a:moveTo>
                    <a:lnTo>
                      <a:pt x="124460" y="2392362"/>
                    </a:lnTo>
                    <a:cubicBezTo>
                      <a:pt x="55880" y="2392362"/>
                      <a:pt x="0" y="2336483"/>
                      <a:pt x="0" y="22679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5940" y="0"/>
                    </a:lnTo>
                    <a:cubicBezTo>
                      <a:pt x="604520" y="0"/>
                      <a:pt x="660400" y="55880"/>
                      <a:pt x="660400" y="124460"/>
                    </a:cubicBezTo>
                    <a:lnTo>
                      <a:pt x="660400" y="2267903"/>
                    </a:lnTo>
                    <a:cubicBezTo>
                      <a:pt x="660400" y="2336483"/>
                      <a:pt x="604520" y="2392363"/>
                      <a:pt x="535940" y="2392363"/>
                    </a:cubicBezTo>
                    <a:close/>
                  </a:path>
                </a:pathLst>
              </a:custGeom>
              <a:solidFill>
                <a:srgbClr val="5C21B5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5679298" y="7949490"/>
              <a:ext cx="888264" cy="753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 dirty="0">
                  <a:solidFill>
                    <a:srgbClr val="FDF8F4"/>
                  </a:solidFill>
                  <a:latin typeface="Poppins Bold"/>
                </a:rPr>
                <a:t>08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7924800" y="1063828"/>
              <a:ext cx="7239000" cy="2070050"/>
              <a:chOff x="-271003" y="-2558152"/>
              <a:chExt cx="6436319" cy="4201871"/>
            </a:xfrm>
          </p:grpSpPr>
          <p:sp>
            <p:nvSpPr>
              <p:cNvPr id="18" name="TextBox 18"/>
              <p:cNvSpPr txBox="1"/>
              <p:nvPr/>
            </p:nvSpPr>
            <p:spPr>
              <a:xfrm>
                <a:off x="0" y="1096560"/>
                <a:ext cx="6165316" cy="54715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249"/>
                  </a:lnSpc>
                </a:pPr>
                <a:endParaRPr lang="en-US" sz="2499" dirty="0">
                  <a:solidFill>
                    <a:srgbClr val="5C21B5"/>
                  </a:solidFill>
                  <a:latin typeface="Poppins Light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-271003" y="-2558152"/>
                <a:ext cx="5942742" cy="208245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3960"/>
                  </a:lnSpc>
                </a:pPr>
                <a:endParaRPr lang="uk-UA" sz="3300" dirty="0" smtClean="0">
                  <a:solidFill>
                    <a:srgbClr val="5C21B5"/>
                  </a:solidFill>
                  <a:latin typeface="Poppins Light Bold"/>
                </a:endParaRPr>
              </a:p>
              <a:p>
                <a:pPr marL="457200" indent="-457200" algn="just">
                  <a:lnSpc>
                    <a:spcPts val="3960"/>
                  </a:lnSpc>
                  <a:buFont typeface="Wingdings" panose="05000000000000000000" pitchFamily="2" charset="2"/>
                  <a:buChar char="q"/>
                </a:pPr>
                <a:endParaRPr lang="en-US" sz="3200" dirty="0">
                  <a:solidFill>
                    <a:srgbClr val="5C21B5"/>
                  </a:solidFill>
                  <a:latin typeface="Poppins Light Bold"/>
                </a:endParaRPr>
              </a:p>
            </p:txBody>
          </p:sp>
        </p:grpSp>
        <p:sp>
          <p:nvSpPr>
            <p:cNvPr id="23" name="Прямоугольник 22"/>
            <p:cNvSpPr/>
            <p:nvPr/>
          </p:nvSpPr>
          <p:spPr>
            <a:xfrm>
              <a:off x="2260209" y="0"/>
              <a:ext cx="6629400" cy="1361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900"/>
                </a:lnSpc>
              </a:pPr>
              <a:r>
                <a:rPr lang="uk-UA" sz="4400" b="1" dirty="0" smtClean="0">
                  <a:solidFill>
                    <a:srgbClr val="5C21B5"/>
                  </a:solidFill>
                  <a:latin typeface="Poppins Bold"/>
                </a:rPr>
                <a:t>Світловий струмінь</a:t>
              </a:r>
              <a:endParaRPr lang="en-US" sz="4400" b="1" dirty="0">
                <a:solidFill>
                  <a:srgbClr val="5C21B5"/>
                </a:solidFill>
                <a:latin typeface="Poppins Bold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470385" y="1209911"/>
              <a:ext cx="6705600" cy="73199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3959"/>
                </a:lnSpc>
              </a:pPr>
              <a:r>
                <a:rPr lang="uk-UA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Обладнання: </a:t>
              </a:r>
              <a:r>
                <a:rPr lang="ru-RU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пластикова</a:t>
              </a:r>
              <a:r>
                <a:rPr 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пляшка</a:t>
              </a:r>
              <a:r>
                <a:rPr 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підставка</a:t>
              </a:r>
              <a:r>
                <a:rPr 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вода, </a:t>
              </a:r>
              <a:r>
                <a:rPr lang="ru-RU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лазерна</a:t>
              </a:r>
              <a:r>
                <a:rPr 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указка.</a:t>
              </a:r>
              <a:endPara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Хід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дослідження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uk-UA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Спрямуйте світловий промінь </a:t>
              </a:r>
              <a:r>
                <a:rPr lang="uk-UA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 отвір пляшки з водою, відкрутіть кришку пляшки, щоб вода витікала у порожню посудину, вимкніть світло. </a:t>
              </a:r>
              <a:endPara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just">
                <a:lnSpc>
                  <a:spcPts val="3959"/>
                </a:lnSpc>
              </a:pPr>
              <a:r>
                <a:rPr lang="ru-RU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Пояснення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: </a:t>
              </a:r>
              <a:r>
                <a:rPr lang="ru-RU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спостерігаємо</a:t>
              </a:r>
              <a:r>
                <a:rPr lang="ru-RU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явище</a:t>
              </a:r>
              <a:r>
                <a:rPr lang="ru-RU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повного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внутрішнього</a:t>
              </a:r>
              <a:r>
                <a:rPr lang="ru-RU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в</a:t>
              </a:r>
              <a:r>
                <a:rPr lang="uk-UA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і</a:t>
              </a:r>
              <a:r>
                <a:rPr lang="ru-RU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дбивання</a:t>
              </a:r>
              <a:r>
                <a:rPr lang="ru-RU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світла</a:t>
              </a:r>
              <a:r>
                <a:rPr lang="ru-RU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uk-UA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у струмені води.</a:t>
              </a:r>
              <a:endParaRPr lang="uk-UA" sz="2400" b="1" dirty="0">
                <a:solidFill>
                  <a:prstClr val="black"/>
                </a:solidFill>
                <a:latin typeface="Times New Roman" panose="02020603050405020304" pitchFamily="18" charset="0"/>
                <a:cs typeface="Poppins Bold" panose="020B0604020202020204" charset="0"/>
              </a:endParaRPr>
            </a:p>
            <a:p>
              <a:pPr algn="just"/>
              <a:endParaRPr lang="uk-UA" sz="2300" b="1" strike="sngStrike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uk-UA" sz="2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endParaRPr lang="uk-UA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uk-UA" sz="2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uk-UA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uk-UA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uk-UA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uk-UA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Частково </a:t>
              </a:r>
              <a:r>
                <a:rPr lang="uk-UA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вода розсіює невелику частину світла, </a:t>
              </a:r>
              <a:r>
                <a:rPr lang="uk-UA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тому в темряві </a:t>
              </a:r>
              <a:r>
                <a:rPr lang="uk-UA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ми </a:t>
              </a:r>
              <a:r>
                <a:rPr lang="uk-UA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побачимо струмінь, що слабко світиться. 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15"/>
            <p:cNvSpPr txBox="1"/>
            <p:nvPr/>
          </p:nvSpPr>
          <p:spPr>
            <a:xfrm rot="5400000">
              <a:off x="-1104387" y="4506968"/>
              <a:ext cx="4585232" cy="371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uk-UA" sz="2400" dirty="0" smtClean="0">
                  <a:solidFill>
                    <a:srgbClr val="FDF8F4"/>
                  </a:solidFill>
                  <a:latin typeface="Poppins Light"/>
                </a:rPr>
                <a:t>Оптичні досліди-фокуси 2024</a:t>
              </a:r>
              <a:endParaRPr lang="en-US" sz="2400" dirty="0">
                <a:solidFill>
                  <a:srgbClr val="FDF8F4"/>
                </a:solidFill>
                <a:latin typeface="Poppins Light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46533" y="7581285"/>
              <a:ext cx="870752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uk-UA" sz="4800" dirty="0" smtClean="0">
                  <a:solidFill>
                    <a:srgbClr val="FDF8F4"/>
                  </a:solidFill>
                  <a:latin typeface="Poppins Bold"/>
                </a:rPr>
                <a:t>10</a:t>
              </a:r>
              <a:endParaRPr lang="en-US" sz="4800" dirty="0">
                <a:solidFill>
                  <a:srgbClr val="FDF8F4"/>
                </a:solidFill>
                <a:latin typeface="Poppins Bold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479763" y="8808456"/>
              <a:ext cx="1081597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3640"/>
                </a:lnSpc>
              </a:pPr>
              <a:r>
                <a:rPr lang="uk-UA" sz="2000" b="1" dirty="0" smtClean="0">
                  <a:solidFill>
                    <a:srgbClr val="FF0000"/>
                  </a:solidFill>
                  <a:latin typeface="Georgia" panose="02040502050405020303" pitchFamily="18" charset="0"/>
                </a:rPr>
                <a:t>Відеоматеріал з коментарем </a:t>
              </a:r>
              <a:r>
                <a:rPr lang="uk-UA" sz="2000" b="1" dirty="0">
                  <a:solidFill>
                    <a:srgbClr val="FF0000"/>
                  </a:solidFill>
                  <a:latin typeface="Georgia" panose="02040502050405020303" pitchFamily="18" charset="0"/>
                </a:rPr>
                <a:t>за </a:t>
              </a:r>
              <a:r>
                <a:rPr lang="uk-UA" sz="2000" b="1" dirty="0" smtClean="0">
                  <a:solidFill>
                    <a:srgbClr val="FF0000"/>
                  </a:solidFill>
                  <a:latin typeface="Georgia" panose="02040502050405020303" pitchFamily="18" charset="0"/>
                </a:rPr>
                <a:t>посиланням: </a:t>
              </a:r>
              <a:r>
                <a:rPr lang="en-US" sz="1600" b="1" dirty="0" smtClean="0">
                  <a:solidFill>
                    <a:srgbClr val="FF0000"/>
                  </a:solidFill>
                  <a:latin typeface="Georgia" panose="02040502050405020303" pitchFamily="18" charset="0"/>
                  <a:hlinkClick r:id="rId2"/>
                </a:rPr>
                <a:t>https</a:t>
              </a:r>
              <a:r>
                <a:rPr lang="en-US" sz="1600" b="1" dirty="0">
                  <a:solidFill>
                    <a:srgbClr val="FF0000"/>
                  </a:solidFill>
                  <a:latin typeface="Georgia" panose="02040502050405020303" pitchFamily="18" charset="0"/>
                  <a:hlinkClick r:id="rId2"/>
                </a:rPr>
                <a:t>://drive.google.com/file/d/1M09DfIWeVVe7lYmbkyJNq-TODQM882Rz/view?usp=sharing</a:t>
              </a:r>
              <a:endParaRPr lang="uk-UA" sz="1600" b="1" dirty="0">
                <a:solidFill>
                  <a:srgbClr val="FF0000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0301" y="93199"/>
              <a:ext cx="3048000" cy="4135902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12904" y="5082664"/>
              <a:ext cx="2971800" cy="4233624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97400" y="3952875"/>
              <a:ext cx="725487" cy="1719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2612" y="2436568"/>
              <a:ext cx="798513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2931321" y="6935552"/>
              <a:ext cx="798513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Прямоугольник 32"/>
                <p:cNvSpPr/>
                <p:nvPr/>
              </p:nvSpPr>
              <p:spPr>
                <a:xfrm>
                  <a:off x="2479763" y="5258082"/>
                  <a:ext cx="4640804" cy="82811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l-GR" sz="3200" i="1">
                              <a:latin typeface="Cambria Math"/>
                            </a:rPr>
                            <m:t>𝛼</m:t>
                          </m:r>
                        </m:e>
                      </m:func>
                    </m:oMath>
                  </a14:m>
                  <a:r>
                    <a:rPr lang="uk-UA" sz="3200" dirty="0"/>
                    <a:t> гр.=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  <m:r>
                            <a:rPr lang="en-US" sz="3200" i="1">
                              <a:latin typeface="Cambria Math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uk-UA" sz="3200" b="1" dirty="0">
                      <a:latin typeface="Times New Roman" panose="02020603050405020304" pitchFamily="18" charset="0"/>
                      <a:cs typeface="Poppins Bold" panose="020B0604020202020204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uk-UA" sz="3200" i="1">
                              <a:latin typeface="Cambria Math"/>
                            </a:rPr>
                            <m:t>1 </m:t>
                          </m:r>
                        </m:num>
                        <m:den>
                          <m:r>
                            <a:rPr lang="uk-UA" sz="3200" b="0" i="1" smtClean="0">
                              <a:latin typeface="Cambria Math"/>
                            </a:rPr>
                            <m:t>1,3</m:t>
                          </m:r>
                        </m:den>
                      </m:f>
                    </m:oMath>
                  </a14:m>
                  <a:r>
                    <a:rPr lang="uk-UA" sz="3200" dirty="0" smtClean="0"/>
                    <a:t>=0,78</a:t>
                  </a:r>
                </a:p>
              </p:txBody>
            </p:sp>
          </mc:Choice>
          <mc:Fallback xmlns="">
            <p:sp>
              <p:nvSpPr>
                <p:cNvPr id="33" name="Прямоугольник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9763" y="5258082"/>
                  <a:ext cx="4640804" cy="82811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7407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Прямоугольник 34"/>
            <p:cNvSpPr/>
            <p:nvPr/>
          </p:nvSpPr>
          <p:spPr>
            <a:xfrm>
              <a:off x="7257942" y="5190057"/>
              <a:ext cx="190749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uk-UA" sz="2000" b="1" dirty="0">
                  <a:solidFill>
                    <a:srgbClr val="7030A0"/>
                  </a:solidFill>
                  <a:latin typeface="Georgia" panose="02040502050405020303" pitchFamily="18" charset="0"/>
                </a:rPr>
                <a:t>граничний кут повного </a:t>
              </a:r>
              <a:endParaRPr lang="uk-UA" sz="2000" b="1" dirty="0" smtClean="0">
                <a:solidFill>
                  <a:srgbClr val="7030A0"/>
                </a:solidFill>
                <a:latin typeface="Georgia" panose="02040502050405020303" pitchFamily="18" charset="0"/>
              </a:endParaRPr>
            </a:p>
            <a:p>
              <a:pPr>
                <a:lnSpc>
                  <a:spcPts val="3640"/>
                </a:lnSpc>
              </a:pPr>
              <a:r>
                <a:rPr lang="uk-UA" sz="2000" b="1" dirty="0">
                  <a:solidFill>
                    <a:srgbClr val="7030A0"/>
                  </a:solidFill>
                  <a:latin typeface="Georgia" panose="02040502050405020303" pitchFamily="18" charset="0"/>
                </a:rPr>
                <a:t>в</a:t>
              </a:r>
              <a:r>
                <a:rPr lang="uk-UA" sz="2000" b="1" dirty="0" smtClean="0">
                  <a:solidFill>
                    <a:srgbClr val="7030A0"/>
                  </a:solidFill>
                  <a:latin typeface="Georgia" panose="02040502050405020303" pitchFamily="18" charset="0"/>
                </a:rPr>
                <a:t>ідбивання для води</a:t>
              </a:r>
              <a:endParaRPr lang="uk-UA" sz="2000" b="1" dirty="0">
                <a:solidFill>
                  <a:srgbClr val="7030A0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8984" y="5077693"/>
              <a:ext cx="3492616" cy="42336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Прямоугольник 35"/>
                <p:cNvSpPr/>
                <p:nvPr/>
              </p:nvSpPr>
              <p:spPr>
                <a:xfrm>
                  <a:off x="2479764" y="6501081"/>
                  <a:ext cx="4640804" cy="58477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l-GR" sz="3200" i="1" smtClean="0">
                          <a:latin typeface="Cambria Math"/>
                        </a:rPr>
                        <m:t>𝛼</m:t>
                      </m:r>
                      <m:r>
                        <a:rPr lang="el-GR" sz="3200" i="1" smtClean="0">
                          <a:latin typeface="Cambria Math"/>
                        </a:rPr>
                        <m:t> </m:t>
                      </m:r>
                    </m:oMath>
                  </a14:m>
                  <a:r>
                    <a:rPr lang="uk-UA" sz="3200" dirty="0" smtClean="0"/>
                    <a:t>гр.</a:t>
                  </a:r>
                  <a:r>
                    <a:rPr lang="el-GR" sz="3200" dirty="0"/>
                    <a:t> </a:t>
                  </a:r>
                  <a:r>
                    <a:rPr lang="uk-UA" sz="3200" dirty="0" smtClean="0"/>
                    <a:t>=</a:t>
                  </a:r>
                  <a:r>
                    <a:rPr lang="en-US" sz="3200" dirty="0"/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2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/>
                            </a:rPr>
                            <m:t>arcsin</m:t>
                          </m:r>
                          <m:r>
                            <a:rPr lang="en-US" sz="3200" b="0" i="0" smtClean="0">
                              <a:latin typeface="Cambria Math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l-GR" sz="3200" i="1">
                              <a:latin typeface="Cambria Math"/>
                            </a:rPr>
                            <m:t>𝛼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a14:m>
                  <a:r>
                    <a:rPr lang="en-US" sz="3200" dirty="0" smtClean="0"/>
                    <a:t>=</a:t>
                  </a:r>
                  <a:r>
                    <a:rPr lang="uk-UA" sz="3200" dirty="0" smtClean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uk-UA" sz="3200" b="0" i="0" smtClean="0">
                              <a:latin typeface="Cambria Math"/>
                            </a:rPr>
                            <m:t>51</m:t>
                          </m:r>
                        </m:e>
                        <m:sup>
                          <m:r>
                            <a:rPr lang="uk-UA" sz="3200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a14:m>
                  <a:endParaRPr lang="uk-UA" sz="3200" dirty="0"/>
                </a:p>
              </p:txBody>
            </p:sp>
          </mc:Choice>
          <mc:Fallback xmlns="">
            <p:sp>
              <p:nvSpPr>
                <p:cNvPr id="36" name="Прямоугольник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9764" y="6501081"/>
                  <a:ext cx="4640804" cy="58477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t="-12500" b="-34375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8984" y="190500"/>
              <a:ext cx="3636166" cy="411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9308984" y="4436113"/>
              <a:ext cx="40215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«</a:t>
              </a:r>
              <a:r>
                <a:rPr lang="ru-RU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Світлова</a:t>
              </a:r>
              <a:r>
                <a:rPr lang="ru-RU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труба» </a:t>
              </a:r>
              <a:r>
                <a:rPr lang="ru-RU" b="1" dirty="0" err="1" smtClean="0">
                  <a:solidFill>
                    <a:srgbClr val="0070C0"/>
                  </a:solidFill>
                  <a:latin typeface="Georgia" panose="02040502050405020303" pitchFamily="18" charset="0"/>
                </a:rPr>
                <a:t>Колладона</a:t>
              </a:r>
              <a:r>
                <a:rPr lang="ru-RU" b="1" dirty="0" smtClean="0">
                  <a:solidFill>
                    <a:srgbClr val="0070C0"/>
                  </a:solidFill>
                  <a:latin typeface="Georgia" panose="02040502050405020303" pitchFamily="18" charset="0"/>
                </a:rPr>
                <a:t>,  1884р</a:t>
              </a:r>
              <a:r>
                <a:rPr lang="ru-RU" dirty="0" smtClean="0">
                  <a:latin typeface="Georgia" panose="02040502050405020303" pitchFamily="18" charset="0"/>
                </a:rPr>
                <a:t>.</a:t>
              </a:r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3494700" y="4433807"/>
              <a:ext cx="40215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err="1" smtClean="0">
                  <a:solidFill>
                    <a:srgbClr val="0070C0"/>
                  </a:solidFill>
                  <a:latin typeface="Georgia" panose="02040502050405020303" pitchFamily="18" charset="0"/>
                </a:rPr>
                <a:t>Моє</a:t>
              </a:r>
              <a:r>
                <a:rPr lang="ru-RU" b="1" dirty="0" smtClean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ru-RU" b="1" dirty="0" err="1" smtClean="0">
                  <a:solidFill>
                    <a:srgbClr val="0070C0"/>
                  </a:solidFill>
                  <a:latin typeface="Georgia" panose="02040502050405020303" pitchFamily="18" charset="0"/>
                </a:rPr>
                <a:t>сучасне</a:t>
              </a:r>
              <a:r>
                <a:rPr lang="ru-RU" b="1" dirty="0" smtClean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ru-RU" b="1" dirty="0" err="1" smtClean="0">
                  <a:solidFill>
                    <a:srgbClr val="0070C0"/>
                  </a:solidFill>
                  <a:latin typeface="Georgia" panose="02040502050405020303" pitchFamily="18" charset="0"/>
                </a:rPr>
                <a:t>бачення</a:t>
              </a:r>
              <a:r>
                <a:rPr lang="ru-RU" b="1" dirty="0" smtClean="0">
                  <a:solidFill>
                    <a:srgbClr val="0070C0"/>
                  </a:solidFill>
                  <a:latin typeface="Georgia" panose="02040502050405020303" pitchFamily="18" charset="0"/>
                </a:rPr>
                <a:t>, 2024р.</a:t>
              </a:r>
            </a:p>
            <a:p>
              <a:pPr algn="ctr"/>
              <a:endParaRPr lang="uk-UA" dirty="0"/>
            </a:p>
          </p:txBody>
        </p:sp>
      </p:grpSp>
    </p:spTree>
    <p:extLst>
      <p:ext uri="{BB962C8B-B14F-4D97-AF65-F5344CB8AC3E}">
        <p14:creationId xmlns:p14="http://schemas.microsoft.com/office/powerpoint/2010/main" val="396734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>
            <a:grpSpLocks noChangeAspect="1"/>
          </p:cNvGrpSpPr>
          <p:nvPr/>
        </p:nvGrpSpPr>
        <p:grpSpPr>
          <a:xfrm rot="-8343148">
            <a:off x="15228107" y="-231398"/>
            <a:ext cx="4783846" cy="2520197"/>
            <a:chOff x="0" y="0"/>
            <a:chExt cx="1610360" cy="848360"/>
          </a:xfrm>
        </p:grpSpPr>
        <p:sp>
          <p:nvSpPr>
            <p:cNvPr id="10" name="Freeform 1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E95538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493378" y="8045023"/>
            <a:ext cx="3898098" cy="2053572"/>
            <a:chOff x="0" y="0"/>
            <a:chExt cx="1610360" cy="848360"/>
          </a:xfrm>
        </p:grpSpPr>
        <p:sp>
          <p:nvSpPr>
            <p:cNvPr id="12" name="Freeform 1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DB137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5148208" y="333476"/>
            <a:ext cx="2271741" cy="8229600"/>
            <a:chOff x="0" y="0"/>
            <a:chExt cx="660400" cy="23923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60400" cy="2392363"/>
            </a:xfrm>
            <a:custGeom>
              <a:avLst/>
              <a:gdLst/>
              <a:ahLst/>
              <a:cxnLst/>
              <a:rect l="l" t="t" r="r" b="b"/>
              <a:pathLst>
                <a:path w="660400" h="2392363">
                  <a:moveTo>
                    <a:pt x="535940" y="2392362"/>
                  </a:moveTo>
                  <a:lnTo>
                    <a:pt x="124460" y="2392362"/>
                  </a:lnTo>
                  <a:cubicBezTo>
                    <a:pt x="55880" y="2392362"/>
                    <a:pt x="0" y="2336483"/>
                    <a:pt x="0" y="22679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2267903"/>
                  </a:lnTo>
                  <a:cubicBezTo>
                    <a:pt x="660400" y="2336483"/>
                    <a:pt x="604520" y="2392363"/>
                    <a:pt x="535940" y="2392363"/>
                  </a:cubicBezTo>
                  <a:close/>
                </a:path>
              </a:pathLst>
            </a:custGeom>
            <a:solidFill>
              <a:srgbClr val="5C21B5"/>
            </a:solidFill>
          </p:spPr>
        </p:sp>
      </p:grpSp>
      <p:sp>
        <p:nvSpPr>
          <p:cNvPr id="15" name="TextBox 15"/>
          <p:cNvSpPr txBox="1"/>
          <p:nvPr/>
        </p:nvSpPr>
        <p:spPr>
          <a:xfrm rot="5400000">
            <a:off x="14194999" y="4149991"/>
            <a:ext cx="412121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uk-UA" sz="2400" dirty="0" smtClean="0">
                <a:solidFill>
                  <a:srgbClr val="FDF8F4"/>
                </a:solidFill>
                <a:latin typeface="Poppins Light"/>
              </a:rPr>
              <a:t>Оптичні досліди-фокуси</a:t>
            </a:r>
            <a:endParaRPr lang="en-US" sz="2400" dirty="0">
              <a:solidFill>
                <a:srgbClr val="FDF8F4"/>
              </a:solidFill>
              <a:latin typeface="Poppins Ligh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811474" y="7291122"/>
            <a:ext cx="888264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uk-UA" sz="5000" dirty="0" smtClean="0">
                <a:solidFill>
                  <a:srgbClr val="FDF8F4"/>
                </a:solidFill>
                <a:latin typeface="Poppins Bold"/>
              </a:rPr>
              <a:t>11</a:t>
            </a:r>
            <a:endParaRPr lang="en-US" sz="5000" dirty="0">
              <a:solidFill>
                <a:srgbClr val="FDF8F4"/>
              </a:solidFill>
              <a:latin typeface="Poppi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361776" y="2205953"/>
            <a:ext cx="6934200" cy="269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9"/>
              </a:lnSpc>
            </a:pPr>
            <a:endParaRPr lang="en-US" sz="2499" dirty="0">
              <a:solidFill>
                <a:srgbClr val="5C21B5"/>
              </a:solidFill>
              <a:latin typeface="Poppins Ligh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99176" y="1208532"/>
            <a:ext cx="1074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uk-UA" sz="3600" dirty="0" smtClean="0"/>
              <a:t>	</a:t>
            </a:r>
            <a:endParaRPr lang="uk-UA" sz="3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018177" y="511833"/>
            <a:ext cx="4725974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3960"/>
              </a:lnSpc>
            </a:pPr>
            <a:r>
              <a:rPr lang="uk-UA" sz="7200" b="1" dirty="0">
                <a:solidFill>
                  <a:srgbClr val="5C21B5"/>
                </a:solidFill>
                <a:latin typeface="Poppins Light Bold"/>
              </a:rPr>
              <a:t>Висновки: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1152817"/>
            <a:ext cx="3508855" cy="224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8040674" y="3731655"/>
            <a:ext cx="6324600" cy="29081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Проведені мною досліди-фокуси </a:t>
            </a:r>
            <a:r>
              <a:rPr lang="uk-UA" sz="2800" b="1" dirty="0" smtClean="0">
                <a:solidFill>
                  <a:schemeClr val="tx1"/>
                </a:solidFill>
              </a:rPr>
              <a:t>цікаві та мають фізичне пояснення.</a:t>
            </a:r>
            <a:endParaRPr lang="uk-UA" sz="2800" b="1" dirty="0">
              <a:solidFill>
                <a:schemeClr val="tx1"/>
              </a:solidFill>
            </a:endParaRPr>
          </a:p>
          <a:p>
            <a:pPr algn="ctr"/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25" name="Выгнутая вверх стрелка 24"/>
          <p:cNvSpPr/>
          <p:nvPr/>
        </p:nvSpPr>
        <p:spPr>
          <a:xfrm rot="2888286">
            <a:off x="7761042" y="1798060"/>
            <a:ext cx="2352768" cy="815787"/>
          </a:xfrm>
          <a:prstGeom prst="curvedDownArrow">
            <a:avLst/>
          </a:prstGeom>
          <a:solidFill>
            <a:schemeClr val="accent4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50677" y="991844"/>
            <a:ext cx="6667500" cy="29437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Вивчення оптичних явищ дає нам глибоке розуміння природи світла, його поведінки та властивостей. Це знання є основою наукових та технологічних галузей. </a:t>
            </a:r>
          </a:p>
          <a:p>
            <a:pPr algn="ctr"/>
            <a:endParaRPr lang="uk-UA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669798" y="6889986"/>
            <a:ext cx="6850854" cy="2993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Новизна </a:t>
            </a:r>
            <a:r>
              <a:rPr lang="uk-UA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т</a:t>
            </a:r>
            <a:r>
              <a:rPr lang="uk-UA" sz="3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а внесок автора: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uk-UA" sz="2800" b="1" dirty="0">
                <a:solidFill>
                  <a:srgbClr val="000000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Насамперед оригінальність</a:t>
            </a:r>
            <a:r>
              <a:rPr lang="uk-UA" sz="2800" b="1" dirty="0" smtClean="0">
                <a:solidFill>
                  <a:srgbClr val="000000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rgbClr val="000000"/>
              </a:solidFill>
              <a:latin typeface="+mj-lt"/>
              <a:ea typeface="Times New Roman"/>
              <a:cs typeface="Times New Roman" panose="02020603050405020304" pitchFamily="18" charset="0"/>
            </a:endParaRP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uk-UA" sz="28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Власноручне виготовлення демонстраційних матеріалів. 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uk-UA" sz="2800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Власні схеми для пояснення дослідів.</a:t>
            </a:r>
            <a:endParaRPr lang="uk-UA" sz="28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36455"/>
            <a:ext cx="3819525" cy="578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81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2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 rot="8716991">
            <a:off x="-2004880" y="-538066"/>
            <a:ext cx="4783846" cy="2520197"/>
            <a:chOff x="0" y="0"/>
            <a:chExt cx="1610360" cy="848360"/>
          </a:xfrm>
        </p:grpSpPr>
        <p:sp>
          <p:nvSpPr>
            <p:cNvPr id="4" name="Freeform 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E95538"/>
            </a:solidFill>
          </p:spPr>
        </p:sp>
      </p:grpSp>
      <p:sp>
        <p:nvSpPr>
          <p:cNvPr id="14" name="TextBox 9"/>
          <p:cNvSpPr txBox="1"/>
          <p:nvPr/>
        </p:nvSpPr>
        <p:spPr>
          <a:xfrm>
            <a:off x="3233282" y="419100"/>
            <a:ext cx="14097000" cy="1312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319"/>
              </a:lnSpc>
              <a:spcBef>
                <a:spcPct val="0"/>
              </a:spcBef>
            </a:pPr>
            <a:r>
              <a:rPr lang="uk-UA" sz="44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Джерела інформації:</a:t>
            </a:r>
            <a:endParaRPr lang="en-US" sz="4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2375" y="2048928"/>
            <a:ext cx="160815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40"/>
              </a:lnSpc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Фізика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підруч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9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/ [В. Г.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Бар’яхтар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О.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Довгий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Ф. Я.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Божинова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О. О.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Кірюхіна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; за ред. В. Г.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Бар’яхтара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О.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Довгого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Вид-во «Ранок», 2017. — 272 с. :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фот.</a:t>
            </a:r>
          </a:p>
          <a:p>
            <a:pPr>
              <a:lnSpc>
                <a:spcPts val="3640"/>
              </a:lnSpc>
            </a:pP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640"/>
              </a:lnSpc>
            </a:pPr>
            <a:r>
              <a:rPr lang="uk-UA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Фізика 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(рівень стандарту, за навчальною програмою авторського колективу під керівництвом </a:t>
            </a:r>
            <a:r>
              <a:rPr lang="uk-UA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Локтєва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М.) : </a:t>
            </a:r>
            <a:r>
              <a:rPr lang="uk-UA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підруч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11 </a:t>
            </a:r>
            <a:r>
              <a:rPr lang="uk-UA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загал. серед. освіти / [Бар’яхтар В. Г., </a:t>
            </a:r>
            <a:r>
              <a:rPr lang="uk-UA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гий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О., </a:t>
            </a:r>
            <a:r>
              <a:rPr lang="uk-UA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Божинова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Ф. Я., </a:t>
            </a:r>
            <a:r>
              <a:rPr lang="uk-UA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Кірюхіна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 О.] ; за ред. Бар’яхтара В. Г., Довгого С. О. — Харків : Вид-во «Ранок», 2019. — 272 с. : </a:t>
            </a:r>
            <a:r>
              <a:rPr lang="uk-UA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фот</a:t>
            </a:r>
            <a:r>
              <a:rPr lang="uk-UA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640"/>
              </a:lnSpc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2"/>
          <p:cNvGrpSpPr>
            <a:grpSpLocks noChangeAspect="1"/>
          </p:cNvGrpSpPr>
          <p:nvPr/>
        </p:nvGrpSpPr>
        <p:grpSpPr>
          <a:xfrm rot="-3319427">
            <a:off x="15702414" y="8091390"/>
            <a:ext cx="4783846" cy="2520197"/>
            <a:chOff x="0" y="0"/>
            <a:chExt cx="1610360" cy="848360"/>
          </a:xfrm>
        </p:grpSpPr>
        <p:sp>
          <p:nvSpPr>
            <p:cNvPr id="18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DB137"/>
            </a:solidFill>
          </p:spPr>
        </p:sp>
      </p:grpSp>
      <p:sp>
        <p:nvSpPr>
          <p:cNvPr id="15" name="Прямоугольник 14"/>
          <p:cNvSpPr/>
          <p:nvPr/>
        </p:nvSpPr>
        <p:spPr>
          <a:xfrm>
            <a:off x="17083255" y="8920236"/>
            <a:ext cx="781881" cy="7978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6000"/>
              </a:lnSpc>
            </a:pPr>
            <a:r>
              <a:rPr lang="uk-UA" sz="4400" b="1" dirty="0">
                <a:solidFill>
                  <a:srgbClr val="FDF8F4"/>
                </a:solidFill>
                <a:latin typeface="Poppins Bold"/>
              </a:rPr>
              <a:t>11</a:t>
            </a:r>
            <a:endParaRPr lang="en-US" sz="4400" b="1" dirty="0">
              <a:solidFill>
                <a:srgbClr val="FDF8F4"/>
              </a:solidFill>
              <a:latin typeface="Poppins Bold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3000" y="6178653"/>
            <a:ext cx="15316200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33333"/>
                </a:solidFill>
                <a:latin typeface="Open sans"/>
              </a:rPr>
              <a:t>3</a:t>
            </a:r>
            <a:r>
              <a:rPr lang="ru-RU" sz="2400" dirty="0">
                <a:latin typeface="Open sans"/>
              </a:rPr>
              <a:t>.</a:t>
            </a:r>
            <a:r>
              <a:rPr lang="ru-RU" sz="2400" dirty="0"/>
              <a:t> </a:t>
            </a:r>
            <a:r>
              <a:rPr lang="ru-RU" sz="2800" dirty="0" err="1"/>
              <a:t>Історичні</a:t>
            </a:r>
            <a:r>
              <a:rPr lang="ru-RU" sz="2800" dirty="0"/>
              <a:t> та </a:t>
            </a:r>
            <a:r>
              <a:rPr lang="ru-RU" sz="2800" dirty="0" err="1"/>
              <a:t>технічні</a:t>
            </a:r>
            <a:r>
              <a:rPr lang="ru-RU" sz="2800" dirty="0"/>
              <a:t> </a:t>
            </a:r>
            <a:r>
              <a:rPr lang="ru-RU" sz="2800" dirty="0" err="1"/>
              <a:t>передумови</a:t>
            </a:r>
            <a:r>
              <a:rPr lang="ru-RU" sz="2800" dirty="0"/>
              <a:t> </a:t>
            </a:r>
            <a:r>
              <a:rPr lang="ru-RU" sz="2800" dirty="0" err="1"/>
              <a:t>виникнення</a:t>
            </a:r>
            <a:r>
              <a:rPr lang="ru-RU" sz="2800" dirty="0"/>
              <a:t> й </a:t>
            </a:r>
            <a:r>
              <a:rPr lang="ru-RU" sz="2800" dirty="0" err="1"/>
              <a:t>розвитку</a:t>
            </a:r>
            <a:r>
              <a:rPr lang="ru-RU" sz="2800" dirty="0"/>
              <a:t> </a:t>
            </a:r>
            <a:r>
              <a:rPr lang="ru-RU" sz="2800" dirty="0" err="1"/>
              <a:t>оптично-волоконних</a:t>
            </a:r>
            <a:r>
              <a:rPr lang="ru-RU" sz="2800" dirty="0"/>
              <a:t> мереж.</a:t>
            </a:r>
          </a:p>
          <a:p>
            <a:pPr algn="just"/>
            <a:r>
              <a:rPr lang="ru-RU" sz="2800" dirty="0" err="1">
                <a:solidFill>
                  <a:srgbClr val="333333"/>
                </a:solidFill>
                <a:latin typeface="Open sans"/>
              </a:rPr>
              <a:t>Науково-популярні</a:t>
            </a:r>
            <a:r>
              <a:rPr lang="ru-RU" sz="2800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Open sans"/>
              </a:rPr>
              <a:t>публікації</a:t>
            </a:r>
            <a:r>
              <a:rPr lang="ru-RU" sz="2800" dirty="0">
                <a:solidFill>
                  <a:srgbClr val="333333"/>
                </a:solidFill>
                <a:latin typeface="Open sans"/>
              </a:rPr>
              <a:t>, Факультет математики, </a:t>
            </a:r>
            <a:r>
              <a:rPr lang="ru-RU" sz="2800" dirty="0" err="1">
                <a:solidFill>
                  <a:srgbClr val="333333"/>
                </a:solidFill>
                <a:latin typeface="Open sans"/>
              </a:rPr>
              <a:t>природничих</a:t>
            </a:r>
            <a:r>
              <a:rPr lang="ru-RU" sz="2800" dirty="0">
                <a:solidFill>
                  <a:srgbClr val="333333"/>
                </a:solidFill>
                <a:latin typeface="Open sans"/>
              </a:rPr>
              <a:t> наук та </a:t>
            </a:r>
            <a:r>
              <a:rPr lang="ru-RU" sz="2800" dirty="0" err="1">
                <a:solidFill>
                  <a:srgbClr val="333333"/>
                </a:solidFill>
                <a:latin typeface="Open sans"/>
              </a:rPr>
              <a:t>технологій</a:t>
            </a:r>
            <a:endParaRPr lang="ru-RU" sz="2800" dirty="0">
              <a:solidFill>
                <a:srgbClr val="333333"/>
              </a:solidFill>
              <a:latin typeface="Open sans"/>
            </a:endParaRPr>
          </a:p>
          <a:p>
            <a:pPr algn="just"/>
            <a:r>
              <a:rPr lang="ru-RU" sz="2800" dirty="0" err="1">
                <a:solidFill>
                  <a:srgbClr val="333333"/>
                </a:solidFill>
                <a:latin typeface="Open sans"/>
              </a:rPr>
              <a:t>Центральноукраїнського</a:t>
            </a:r>
            <a:r>
              <a:rPr lang="ru-RU" sz="2800" dirty="0">
                <a:solidFill>
                  <a:srgbClr val="333333"/>
                </a:solidFill>
                <a:latin typeface="Open sans"/>
              </a:rPr>
              <a:t> державного </a:t>
            </a:r>
            <a:r>
              <a:rPr lang="ru-RU" sz="2800" dirty="0" err="1">
                <a:solidFill>
                  <a:srgbClr val="333333"/>
                </a:solidFill>
                <a:latin typeface="Open sans"/>
              </a:rPr>
              <a:t>педагогічного</a:t>
            </a:r>
            <a:r>
              <a:rPr lang="ru-RU" sz="2800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Open sans"/>
              </a:rPr>
              <a:t>університету</a:t>
            </a:r>
            <a:r>
              <a:rPr lang="ru-RU" sz="2800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Open sans"/>
              </a:rPr>
              <a:t>імені</a:t>
            </a:r>
            <a:r>
              <a:rPr lang="ru-RU" sz="2800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Open sans"/>
              </a:rPr>
              <a:t>Володимира</a:t>
            </a:r>
            <a:r>
              <a:rPr lang="ru-RU" sz="2800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Open sans"/>
              </a:rPr>
              <a:t>Винниченка</a:t>
            </a:r>
            <a:r>
              <a:rPr lang="ru-RU" sz="2800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sz="2800" dirty="0">
                <a:solidFill>
                  <a:srgbClr val="333333"/>
                </a:solidFill>
                <a:latin typeface="Open sans"/>
              </a:rPr>
              <a:t>[</a:t>
            </a:r>
            <a:r>
              <a:rPr lang="ru-RU" sz="2800" dirty="0" err="1"/>
              <a:t>Повідомлення</a:t>
            </a:r>
            <a:r>
              <a:rPr lang="ru-RU" sz="2800" dirty="0"/>
              <a:t> </a:t>
            </a:r>
            <a:r>
              <a:rPr lang="ru-RU" sz="2800" dirty="0" err="1"/>
              <a:t>підготував</a:t>
            </a:r>
            <a:r>
              <a:rPr lang="ru-RU" sz="2800" dirty="0"/>
              <a:t> студент ІІІ курсу </a:t>
            </a:r>
            <a:r>
              <a:rPr lang="ru-RU" sz="2800" dirty="0" err="1"/>
              <a:t>спеціальності</a:t>
            </a:r>
            <a:r>
              <a:rPr lang="ru-RU" sz="2800" dirty="0"/>
              <a:t> </a:t>
            </a:r>
            <a:r>
              <a:rPr lang="ru-RU" sz="2800" dirty="0" err="1"/>
              <a:t>інформатика</a:t>
            </a:r>
            <a:r>
              <a:rPr lang="ru-RU" sz="2800" dirty="0"/>
              <a:t> </a:t>
            </a:r>
            <a:r>
              <a:rPr lang="ru-RU" sz="2800" dirty="0" err="1"/>
              <a:t>Міхав</a:t>
            </a:r>
            <a:r>
              <a:rPr lang="ru-RU" sz="2800" dirty="0"/>
              <a:t> </a:t>
            </a:r>
            <a:r>
              <a:rPr lang="ru-RU" sz="2800" dirty="0" err="1"/>
              <a:t>Володимир</a:t>
            </a:r>
            <a:r>
              <a:rPr lang="ru-RU" sz="2800" dirty="0"/>
              <a:t> </a:t>
            </a:r>
            <a:r>
              <a:rPr lang="ru-RU" sz="2800" dirty="0" err="1"/>
              <a:t>Володимирович</a:t>
            </a:r>
            <a:r>
              <a:rPr lang="en-US" sz="2800" dirty="0"/>
              <a:t>]</a:t>
            </a:r>
            <a:endParaRPr lang="ru-RU" sz="2800" dirty="0">
              <a:latin typeface="Open sans"/>
            </a:endParaRPr>
          </a:p>
          <a:p>
            <a:endParaRPr lang="en-US" dirty="0" smtClean="0">
              <a:solidFill>
                <a:schemeClr val="bg1"/>
              </a:solidFill>
              <a:hlinkClick r:id="rId2"/>
            </a:endParaRPr>
          </a:p>
          <a:p>
            <a:endParaRPr lang="en-US" dirty="0" smtClean="0">
              <a:solidFill>
                <a:schemeClr val="bg1"/>
              </a:solidFill>
              <a:hlinkClick r:id="rId2"/>
            </a:endParaRPr>
          </a:p>
          <a:p>
            <a:r>
              <a:rPr lang="en-US" sz="2400" dirty="0" smtClean="0">
                <a:solidFill>
                  <a:schemeClr val="bg1"/>
                </a:solidFill>
                <a:hlinkClick r:id="rId2"/>
              </a:rPr>
              <a:t>https://phm.cuspu.edu.ua/nauka/naukovo-populiarni-publikatsii/520-istorychni-ta-tekhnichni-peredumovy-vynyknennia-i-rozvytku-optychno-volokonnykh-merezh.html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8716991">
            <a:off x="-1363223" y="34680"/>
            <a:ext cx="4783846" cy="2520197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E95538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22365" y="8703391"/>
            <a:ext cx="3898098" cy="2053572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DB137"/>
            </a:solidFill>
          </p:spPr>
        </p:sp>
      </p:grpSp>
      <p:grpSp>
        <p:nvGrpSpPr>
          <p:cNvPr id="16" name="Группа 15"/>
          <p:cNvGrpSpPr/>
          <p:nvPr/>
        </p:nvGrpSpPr>
        <p:grpSpPr>
          <a:xfrm>
            <a:off x="1000291" y="8119"/>
            <a:ext cx="16894124" cy="9471161"/>
            <a:chOff x="1000291" y="8119"/>
            <a:chExt cx="16894124" cy="9471161"/>
          </a:xfrm>
        </p:grpSpPr>
        <p:grpSp>
          <p:nvGrpSpPr>
            <p:cNvPr id="6" name="Group 6"/>
            <p:cNvGrpSpPr/>
            <p:nvPr/>
          </p:nvGrpSpPr>
          <p:grpSpPr>
            <a:xfrm>
              <a:off x="1000291" y="1257089"/>
              <a:ext cx="1895309" cy="7978616"/>
              <a:chOff x="0" y="0"/>
              <a:chExt cx="660400" cy="239236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60400" cy="239236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2392363">
                    <a:moveTo>
                      <a:pt x="535940" y="2392362"/>
                    </a:moveTo>
                    <a:lnTo>
                      <a:pt x="124460" y="2392362"/>
                    </a:lnTo>
                    <a:cubicBezTo>
                      <a:pt x="55880" y="2392362"/>
                      <a:pt x="0" y="2336483"/>
                      <a:pt x="0" y="22679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5940" y="0"/>
                    </a:lnTo>
                    <a:cubicBezTo>
                      <a:pt x="604520" y="0"/>
                      <a:pt x="660400" y="55880"/>
                      <a:pt x="660400" y="124460"/>
                    </a:cubicBezTo>
                    <a:lnTo>
                      <a:pt x="660400" y="2267903"/>
                    </a:lnTo>
                    <a:cubicBezTo>
                      <a:pt x="660400" y="2336483"/>
                      <a:pt x="604520" y="2392363"/>
                      <a:pt x="535940" y="2392363"/>
                    </a:cubicBezTo>
                    <a:close/>
                  </a:path>
                </a:pathLst>
              </a:custGeom>
              <a:solidFill>
                <a:srgbClr val="5C21B5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3886200" y="1286480"/>
              <a:ext cx="7183351" cy="6131459"/>
              <a:chOff x="-276495" y="1022674"/>
              <a:chExt cx="8688374" cy="6088368"/>
            </a:xfrm>
          </p:grpSpPr>
          <p:sp>
            <p:nvSpPr>
              <p:cNvPr id="9" name="TextBox 9"/>
              <p:cNvSpPr txBox="1"/>
              <p:nvPr/>
            </p:nvSpPr>
            <p:spPr>
              <a:xfrm>
                <a:off x="-276495" y="1022674"/>
                <a:ext cx="8411879" cy="10371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9900"/>
                  </a:lnSpc>
                </a:pPr>
                <a:endParaRPr lang="en-US" sz="2400" dirty="0">
                  <a:solidFill>
                    <a:srgbClr val="5C21B5"/>
                  </a:solidFill>
                  <a:latin typeface="Poppins Bold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6703557"/>
                <a:ext cx="8411879" cy="40748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249"/>
                  </a:lnSpc>
                </a:pPr>
                <a:endParaRPr lang="en-US" sz="2499" dirty="0">
                  <a:solidFill>
                    <a:srgbClr val="5C21B5"/>
                  </a:solidFill>
                  <a:latin typeface="Poppins Light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5598686"/>
                <a:ext cx="8411879" cy="5093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959"/>
                  </a:lnSpc>
                </a:pPr>
                <a:endParaRPr lang="en-US" sz="3299" dirty="0">
                  <a:solidFill>
                    <a:srgbClr val="5C21B5"/>
                  </a:solidFill>
                  <a:latin typeface="Poppins Light Bold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5400000">
              <a:off x="-719956" y="4593628"/>
              <a:ext cx="5276725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uk-UA" sz="2800" dirty="0" smtClean="0">
                  <a:solidFill>
                    <a:srgbClr val="FDF8F4"/>
                  </a:solidFill>
                  <a:latin typeface="Poppins Light"/>
                </a:rPr>
                <a:t>Оптичні досліди-фокуси 2024</a:t>
              </a:r>
              <a:endParaRPr lang="en-US" sz="2800" dirty="0">
                <a:solidFill>
                  <a:srgbClr val="FDF8F4"/>
                </a:solidFill>
                <a:latin typeface="Poppins Light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06288" y="7949490"/>
              <a:ext cx="824236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uk-UA" sz="4400" dirty="0" smtClean="0">
                  <a:solidFill>
                    <a:srgbClr val="FDF8F4"/>
                  </a:solidFill>
                  <a:latin typeface="Poppins Bold"/>
                </a:rPr>
                <a:t>02</a:t>
              </a:r>
              <a:endParaRPr lang="en-US" sz="4400" dirty="0">
                <a:solidFill>
                  <a:srgbClr val="FDF8F4"/>
                </a:solidFill>
                <a:latin typeface="Poppins Bold"/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 rot="4063329">
              <a:off x="15559592" y="934936"/>
              <a:ext cx="3112272" cy="1258637"/>
            </a:xfrm>
            <a:prstGeom prst="curvedDownArrow">
              <a:avLst/>
            </a:prstGeom>
            <a:solidFill>
              <a:schemeClr val="accent4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5474460"/>
              <a:ext cx="5327130" cy="376124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Скругленный прямоугольник 11"/>
            <p:cNvSpPr/>
            <p:nvPr/>
          </p:nvSpPr>
          <p:spPr>
            <a:xfrm>
              <a:off x="3629775" y="285208"/>
              <a:ext cx="7467600" cy="47244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ts val="9900"/>
                </a:lnSpc>
              </a:pPr>
              <a:r>
                <a:rPr lang="uk-UA" sz="2800" b="1" dirty="0">
                  <a:solidFill>
                    <a:srgbClr val="FF0000"/>
                  </a:solidFill>
                  <a:latin typeface="Poppins Bold"/>
                </a:rPr>
                <a:t>Мета дослідження:</a:t>
              </a:r>
              <a:endParaRPr lang="uk-UA" sz="2400" b="1" dirty="0">
                <a:solidFill>
                  <a:srgbClr val="FF0000"/>
                </a:solidFill>
                <a:latin typeface="Poppins Bold"/>
              </a:endParaRPr>
            </a:p>
            <a:p>
              <a:pPr marL="457200" lvl="0" indent="-457200">
                <a:buFont typeface="Wingdings" panose="05000000000000000000" pitchFamily="2" charset="2"/>
                <a:buChar char="ü"/>
              </a:pPr>
              <a:r>
                <a:rPr lang="uk-UA" sz="2800" b="1" dirty="0">
                  <a:solidFill>
                    <a:schemeClr val="tx1"/>
                  </a:solidFill>
                </a:rPr>
                <a:t>Продемонструвати досліди-фокуси на основі оптичних явищ в домашніх умовах</a:t>
              </a:r>
              <a:r>
                <a:rPr lang="ru-RU" sz="2800" b="1" dirty="0">
                  <a:solidFill>
                    <a:schemeClr val="tx1"/>
                  </a:solidFill>
                </a:rPr>
                <a:t>. </a:t>
              </a:r>
              <a:endParaRPr lang="uk-UA" sz="2800" b="1" dirty="0">
                <a:solidFill>
                  <a:schemeClr val="tx1"/>
                </a:solidFill>
              </a:endParaRPr>
            </a:p>
            <a:p>
              <a:pPr marL="457200" lvl="0" indent="-457200">
                <a:buFont typeface="Wingdings" panose="05000000000000000000" pitchFamily="2" charset="2"/>
                <a:buChar char="ü"/>
              </a:pPr>
              <a:r>
                <a:rPr lang="uk-UA" sz="2800" b="1" dirty="0">
                  <a:solidFill>
                    <a:schemeClr val="tx1"/>
                  </a:solidFill>
                </a:rPr>
                <a:t>Довести фізичне обґрунтування проведених дослідів.</a:t>
              </a:r>
            </a:p>
            <a:p>
              <a:pPr marL="457200" lvl="0" indent="-457200">
                <a:buFont typeface="Wingdings" panose="05000000000000000000" pitchFamily="2" charset="2"/>
                <a:buChar char="ü"/>
              </a:pPr>
              <a:r>
                <a:rPr lang="uk-UA" sz="2800" b="1" dirty="0">
                  <a:solidFill>
                    <a:schemeClr val="tx1"/>
                  </a:solidFill>
                </a:rPr>
                <a:t>Популяризувати фізику, як </a:t>
              </a:r>
              <a:r>
                <a:rPr lang="uk-UA" sz="2800" b="1" dirty="0" smtClean="0">
                  <a:solidFill>
                    <a:schemeClr val="tx1"/>
                  </a:solidFill>
                </a:rPr>
                <a:t>захоплюючу, цікаву </a:t>
              </a:r>
              <a:r>
                <a:rPr lang="uk-UA" sz="2800" b="1" dirty="0">
                  <a:solidFill>
                    <a:schemeClr val="tx1"/>
                  </a:solidFill>
                </a:rPr>
                <a:t>та прогресивну наук</a:t>
              </a:r>
              <a:r>
                <a:rPr lang="ru-RU" sz="2800" b="1" dirty="0">
                  <a:solidFill>
                    <a:schemeClr val="tx1"/>
                  </a:solidFill>
                </a:rPr>
                <a:t>у. </a:t>
              </a:r>
              <a:endParaRPr lang="uk-UA" sz="2800" b="1" dirty="0">
                <a:solidFill>
                  <a:schemeClr val="tx1"/>
                </a:solidFill>
              </a:endParaRPr>
            </a:p>
            <a:p>
              <a:pPr lvl="0"/>
              <a:endParaRPr lang="uk-UA" sz="2000" dirty="0">
                <a:solidFill>
                  <a:srgbClr val="5C21B5"/>
                </a:solidFill>
                <a:latin typeface="Poppins Bold"/>
              </a:endParaRPr>
            </a:p>
            <a:p>
              <a:pPr algn="ctr"/>
              <a:endParaRPr lang="uk-UA" dirty="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11112615" y="4373880"/>
              <a:ext cx="6781800" cy="51054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ts val="9900"/>
                </a:lnSpc>
              </a:pPr>
              <a:r>
                <a:rPr lang="uk-UA" sz="2800" b="1" dirty="0">
                  <a:solidFill>
                    <a:srgbClr val="FF0000"/>
                  </a:solidFill>
                  <a:latin typeface="Poppins Bold"/>
                </a:rPr>
                <a:t>Завдання:</a:t>
              </a:r>
            </a:p>
            <a:p>
              <a:pPr marL="342900" lvl="0" indent="-342900">
                <a:buFont typeface="Wingdings" panose="05000000000000000000" pitchFamily="2" charset="2"/>
                <a:buChar char="ü"/>
              </a:pPr>
              <a:r>
                <a:rPr lang="uk-UA" sz="2800" b="1" dirty="0" smtClean="0">
                  <a:solidFill>
                    <a:prstClr val="black"/>
                  </a:solidFill>
                </a:rPr>
                <a:t>Вивчити теоретичний матеріал, з’ясувати причини виникнення оптичних явищ.</a:t>
              </a:r>
            </a:p>
            <a:p>
              <a:pPr marL="342900" lvl="0" indent="-342900">
                <a:buFont typeface="Wingdings" panose="05000000000000000000" pitchFamily="2" charset="2"/>
                <a:buChar char="ü"/>
              </a:pPr>
              <a:r>
                <a:rPr lang="uk-UA" sz="2800" b="1" dirty="0" smtClean="0">
                  <a:solidFill>
                    <a:prstClr val="black"/>
                  </a:solidFill>
                </a:rPr>
                <a:t>Підготувати обладнання, </a:t>
              </a:r>
              <a:r>
                <a:rPr lang="uk-UA" sz="2800" b="1" dirty="0">
                  <a:solidFill>
                    <a:prstClr val="black"/>
                  </a:solidFill>
                </a:rPr>
                <a:t>власноруч виготовити </a:t>
              </a:r>
              <a:r>
                <a:rPr lang="uk-UA" sz="2800" b="1" dirty="0" smtClean="0">
                  <a:solidFill>
                    <a:prstClr val="black"/>
                  </a:solidFill>
                </a:rPr>
                <a:t>демонстраційні макети</a:t>
              </a:r>
              <a:r>
                <a:rPr lang="uk-UA" sz="2800" b="1" dirty="0">
                  <a:solidFill>
                    <a:prstClr val="black"/>
                  </a:solidFill>
                </a:rPr>
                <a:t>, необхідні для </a:t>
              </a:r>
              <a:r>
                <a:rPr lang="uk-UA" sz="2800" b="1" dirty="0" smtClean="0">
                  <a:solidFill>
                    <a:prstClr val="black"/>
                  </a:solidFill>
                </a:rPr>
                <a:t>проведення </a:t>
              </a:r>
              <a:r>
                <a:rPr lang="uk-UA" sz="2800" b="1" dirty="0">
                  <a:solidFill>
                    <a:prstClr val="black"/>
                  </a:solidFill>
                </a:rPr>
                <a:t>дослідів-фокусів</a:t>
              </a:r>
              <a:r>
                <a:rPr lang="uk-UA" sz="2800" b="1" dirty="0" smtClean="0">
                  <a:solidFill>
                    <a:prstClr val="black"/>
                  </a:solidFill>
                </a:rPr>
                <a:t>.</a:t>
              </a:r>
              <a:endParaRPr lang="uk-UA" sz="2800" b="1" dirty="0">
                <a:solidFill>
                  <a:prstClr val="black"/>
                </a:solidFill>
                <a:cs typeface="Poppins Bold" panose="020B0604020202020204" charset="0"/>
              </a:endParaRPr>
            </a:p>
            <a:p>
              <a:pPr marL="342900" lvl="0" indent="-342900">
                <a:buFont typeface="Wingdings" panose="05000000000000000000" pitchFamily="2" charset="2"/>
                <a:buChar char="ü"/>
              </a:pPr>
              <a:r>
                <a:rPr lang="uk-UA" sz="2800" b="1" dirty="0" smtClean="0">
                  <a:solidFill>
                    <a:prstClr val="black"/>
                  </a:solidFill>
                </a:rPr>
                <a:t>Провести досліди-фокуси та</a:t>
              </a:r>
              <a:r>
                <a:rPr lang="uk-UA" sz="2800" b="1" dirty="0">
                  <a:solidFill>
                    <a:prstClr val="black"/>
                  </a:solidFill>
                </a:rPr>
                <a:t> </a:t>
              </a:r>
              <a:r>
                <a:rPr lang="uk-UA" sz="2800" b="1" dirty="0" smtClean="0">
                  <a:solidFill>
                    <a:prstClr val="black"/>
                  </a:solidFill>
                </a:rPr>
                <a:t>зробити аналіз отриманих результатів.</a:t>
              </a:r>
              <a:endParaRPr lang="uk-UA" sz="2800" b="1" dirty="0">
                <a:solidFill>
                  <a:prstClr val="black"/>
                </a:solidFill>
              </a:endParaRPr>
            </a:p>
            <a:p>
              <a:pPr marL="342900" lvl="0" indent="-342900">
                <a:buFont typeface="Wingdings" panose="05000000000000000000" pitchFamily="2" charset="2"/>
                <a:buChar char="ü"/>
              </a:pPr>
              <a:endParaRPr lang="uk-UA" sz="2000" b="1" dirty="0" smtClean="0">
                <a:solidFill>
                  <a:prstClr val="black"/>
                </a:solidFill>
              </a:endParaRPr>
            </a:p>
            <a:p>
              <a:pPr marL="342900" lvl="0" indent="-342900">
                <a:buFont typeface="Wingdings" panose="05000000000000000000" pitchFamily="2" charset="2"/>
                <a:buChar char="ü"/>
              </a:pPr>
              <a:endParaRPr lang="uk-UA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2888" y="782679"/>
              <a:ext cx="4024312" cy="3108764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603339"/>
            <a:ext cx="18288000" cy="137160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1"/>
                </a:lnSpc>
              </a:pPr>
              <a:endParaRPr dirty="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782730" y="522509"/>
            <a:ext cx="14743882" cy="1627106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1065415" y="9461339"/>
            <a:ext cx="20418829" cy="1127510"/>
            <a:chOff x="0" y="0"/>
            <a:chExt cx="4033349" cy="2969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33349" cy="296957"/>
            </a:xfrm>
            <a:custGeom>
              <a:avLst/>
              <a:gdLst/>
              <a:ahLst/>
              <a:cxnLst/>
              <a:rect l="l" t="t" r="r" b="b"/>
              <a:pathLst>
                <a:path w="4033349" h="296957">
                  <a:moveTo>
                    <a:pt x="0" y="0"/>
                  </a:moveTo>
                  <a:lnTo>
                    <a:pt x="4033349" y="0"/>
                  </a:lnTo>
                  <a:lnTo>
                    <a:pt x="4033349" y="296957"/>
                  </a:lnTo>
                  <a:lnTo>
                    <a:pt x="0" y="296957"/>
                  </a:lnTo>
                  <a:close/>
                </a:path>
              </a:pathLst>
            </a:custGeom>
            <a:solidFill>
              <a:srgbClr val="40404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033349" cy="325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1"/>
                </a:lnSpc>
                <a:spcBef>
                  <a:spcPct val="0"/>
                </a:spcBef>
              </a:pPr>
              <a:endParaRPr dirty="0"/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989" y="8690703"/>
            <a:ext cx="390842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611" y="-402989"/>
            <a:ext cx="40544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571501" y="314017"/>
            <a:ext cx="17171340" cy="10274832"/>
            <a:chOff x="571501" y="314017"/>
            <a:chExt cx="17171340" cy="10274832"/>
          </a:xfrm>
        </p:grpSpPr>
        <p:sp>
          <p:nvSpPr>
            <p:cNvPr id="6" name="AutoShape 6"/>
            <p:cNvSpPr/>
            <p:nvPr/>
          </p:nvSpPr>
          <p:spPr>
            <a:xfrm>
              <a:off x="2514600" y="4914901"/>
              <a:ext cx="3962400" cy="2509388"/>
            </a:xfrm>
            <a:prstGeom prst="line">
              <a:avLst/>
            </a:prstGeom>
            <a:ln w="180975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5867360" y="2535686"/>
              <a:ext cx="1613177" cy="3782708"/>
            </a:xfrm>
            <a:prstGeom prst="line">
              <a:avLst/>
            </a:prstGeom>
            <a:ln w="180975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flipH="1">
              <a:off x="9113519" y="2305181"/>
              <a:ext cx="1447801" cy="3543784"/>
            </a:xfrm>
            <a:prstGeom prst="line">
              <a:avLst/>
            </a:prstGeom>
            <a:ln w="180975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 flipH="1">
              <a:off x="10674234" y="4356766"/>
              <a:ext cx="3997982" cy="2498159"/>
            </a:xfrm>
            <a:prstGeom prst="line">
              <a:avLst/>
            </a:prstGeom>
            <a:ln w="180975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Freeform 13"/>
            <p:cNvSpPr/>
            <p:nvPr/>
          </p:nvSpPr>
          <p:spPr>
            <a:xfrm>
              <a:off x="5800885" y="5327941"/>
              <a:ext cx="4281874" cy="5260908"/>
            </a:xfrm>
            <a:custGeom>
              <a:avLst/>
              <a:gdLst/>
              <a:ahLst/>
              <a:cxnLst/>
              <a:rect l="l" t="t" r="r" b="b"/>
              <a:pathLst>
                <a:path w="2283666" h="3741090">
                  <a:moveTo>
                    <a:pt x="0" y="0"/>
                  </a:moveTo>
                  <a:lnTo>
                    <a:pt x="2283666" y="0"/>
                  </a:lnTo>
                  <a:lnTo>
                    <a:pt x="2283666" y="3741090"/>
                  </a:lnTo>
                  <a:lnTo>
                    <a:pt x="0" y="3741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13409749" y="5844866"/>
              <a:ext cx="448958" cy="3512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1"/>
                </a:lnSpc>
              </a:pPr>
              <a:endParaRPr dirty="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71501" y="8547674"/>
              <a:ext cx="552564" cy="256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9"/>
                </a:lnSpc>
              </a:pPr>
              <a:r>
                <a:rPr lang="en-US" sz="2000" dirty="0">
                  <a:solidFill>
                    <a:srgbClr val="FFFFFF"/>
                  </a:solidFill>
                  <a:latin typeface="Public Sans Bold"/>
                </a:rPr>
                <a:t>1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5268329" y="6513406"/>
              <a:ext cx="552564" cy="256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9"/>
                </a:lnSpc>
              </a:pPr>
              <a:r>
                <a:rPr lang="en-US" sz="2000" smtClean="0">
                  <a:solidFill>
                    <a:srgbClr val="FFFFFF"/>
                  </a:solidFill>
                  <a:latin typeface="Public Sans Bold"/>
                </a:rPr>
                <a:t>5</a:t>
              </a:r>
              <a:endParaRPr lang="en-US" sz="2000" dirty="0">
                <a:solidFill>
                  <a:srgbClr val="FFFFFF"/>
                </a:solidFill>
                <a:latin typeface="Public Sans Bold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6789069" y="3262341"/>
              <a:ext cx="2731204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3"/>
                </a:lnSpc>
              </a:pPr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ublic Sans Bold"/>
                </a:rPr>
                <a:t>Повне внутрішнє відбивання </a:t>
              </a:r>
              <a:endPara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ublic Sans Bold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635695" y="6814271"/>
              <a:ext cx="3383796" cy="820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13"/>
                </a:lnSpc>
              </a:pPr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ublic Sans Bold"/>
                </a:rPr>
                <a:t>Прямолінійне </a:t>
              </a:r>
            </a:p>
            <a:p>
              <a:pPr algn="ctr">
                <a:lnSpc>
                  <a:spcPts val="3213"/>
                </a:lnSpc>
              </a:pPr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ublic Sans Bold"/>
                </a:rPr>
                <a:t>поширення</a:t>
              </a:r>
              <a:endPara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ublic Sans Bold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9740603" y="4841178"/>
              <a:ext cx="2731204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3"/>
                </a:lnSpc>
              </a:pPr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ublic Sans Bold"/>
                </a:rPr>
                <a:t>Заломлення</a:t>
              </a:r>
              <a:endPara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ublic Sans Bold"/>
              </a:endParaRP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3653889" y="4744450"/>
              <a:ext cx="2731204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3"/>
                </a:lnSpc>
              </a:pPr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ublic Sans Bold"/>
                </a:rPr>
                <a:t>Відбивання</a:t>
              </a:r>
              <a:endPara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ublic Sans Bold"/>
              </a:endParaRP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1507715" y="6814270"/>
              <a:ext cx="2731204" cy="820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3"/>
                </a:lnSpc>
              </a:pPr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ublic Sans Bold"/>
                </a:rPr>
                <a:t>Розсіювання</a:t>
              </a:r>
              <a:r>
                <a:rPr 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ublic Sans Bold"/>
                </a:rPr>
                <a:t> </a:t>
              </a:r>
              <a:r>
                <a:rPr lang="uk-UA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ublic Sans Bold"/>
                </a:rPr>
                <a:t> та поглинання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435" y="314017"/>
              <a:ext cx="11122272" cy="1647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TextBox 29"/>
            <p:cNvSpPr txBox="1"/>
            <p:nvPr/>
          </p:nvSpPr>
          <p:spPr>
            <a:xfrm>
              <a:off x="3200400" y="483234"/>
              <a:ext cx="10134599" cy="1384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357"/>
                </a:lnSpc>
              </a:pPr>
              <a:r>
                <a:rPr lang="uk-UA" sz="4400" b="1" dirty="0">
                  <a:solidFill>
                    <a:srgbClr val="404040"/>
                  </a:solidFill>
                  <a:latin typeface="Public Sans Bold"/>
                </a:rPr>
                <a:t>В </a:t>
              </a:r>
              <a:r>
                <a:rPr lang="uk-UA" sz="4400" b="1" dirty="0" smtClean="0">
                  <a:solidFill>
                    <a:srgbClr val="404040"/>
                  </a:solidFill>
                  <a:latin typeface="Public Sans Bold"/>
                </a:rPr>
                <a:t>чому проявляється  </a:t>
              </a:r>
              <a:r>
                <a:rPr lang="uk-UA" sz="4400" b="1" dirty="0">
                  <a:solidFill>
                    <a:srgbClr val="404040"/>
                  </a:solidFill>
                  <a:latin typeface="Public Sans Bold"/>
                </a:rPr>
                <a:t>унікальність </a:t>
              </a:r>
              <a:endParaRPr lang="uk-UA" sz="4400" b="1" dirty="0" smtClean="0">
                <a:solidFill>
                  <a:srgbClr val="404040"/>
                </a:solidFill>
                <a:latin typeface="Public Sans Bold"/>
              </a:endParaRPr>
            </a:p>
            <a:p>
              <a:pPr algn="ctr">
                <a:lnSpc>
                  <a:spcPts val="5357"/>
                </a:lnSpc>
              </a:pPr>
              <a:r>
                <a:rPr lang="uk-UA" sz="4400" b="1" dirty="0" smtClean="0">
                  <a:solidFill>
                    <a:srgbClr val="404040"/>
                  </a:solidFill>
                  <a:latin typeface="Public Sans Bold"/>
                </a:rPr>
                <a:t>світлового </a:t>
              </a:r>
              <a:r>
                <a:rPr lang="uk-UA" sz="4400" b="1" dirty="0">
                  <a:solidFill>
                    <a:srgbClr val="404040"/>
                  </a:solidFill>
                  <a:latin typeface="Public Sans Bold"/>
                </a:rPr>
                <a:t>промення?</a:t>
              </a:r>
              <a:endParaRPr lang="en-US" sz="4400" b="1" dirty="0">
                <a:solidFill>
                  <a:srgbClr val="404040"/>
                </a:solidFill>
                <a:latin typeface="Public Sans Bold"/>
              </a:endParaRPr>
            </a:p>
          </p:txBody>
        </p:sp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17936" y="1286099"/>
              <a:ext cx="1824905" cy="8141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Прямоугольник 28"/>
            <p:cNvSpPr/>
            <p:nvPr/>
          </p:nvSpPr>
          <p:spPr>
            <a:xfrm rot="5400000">
              <a:off x="14791313" y="4513618"/>
              <a:ext cx="4026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2400" dirty="0">
                  <a:solidFill>
                    <a:schemeClr val="bg1"/>
                  </a:solidFill>
                </a:rPr>
                <a:t>Оптичні досліди-фокуси 2024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36840" y="2260147"/>
              <a:ext cx="3554160" cy="813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6075"/>
                </a:lnSpc>
              </a:pPr>
              <a:endParaRPr lang="en-US" sz="4400" b="1" dirty="0">
                <a:solidFill>
                  <a:srgbClr val="FF0000"/>
                </a:solidFill>
                <a:latin typeface="Muli Heavy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349" y="2256778"/>
              <a:ext cx="2874138" cy="2149931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1927" y="2208843"/>
              <a:ext cx="2644614" cy="2086050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Прямоугольник 39"/>
            <p:cNvSpPr/>
            <p:nvPr/>
          </p:nvSpPr>
          <p:spPr>
            <a:xfrm>
              <a:off x="16417537" y="7796266"/>
              <a:ext cx="82570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uk-UA" sz="4000" dirty="0" smtClean="0">
                  <a:solidFill>
                    <a:srgbClr val="FDF8F4"/>
                  </a:solidFill>
                  <a:latin typeface="Poppins Bold"/>
                </a:rPr>
                <a:t>03</a:t>
              </a:r>
              <a:endParaRPr lang="en-US" sz="4000" dirty="0">
                <a:solidFill>
                  <a:srgbClr val="FDF8F4"/>
                </a:solidFill>
                <a:latin typeface="Poppins Bold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1807" y="4188196"/>
              <a:ext cx="3072805" cy="2126701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83" y="4188196"/>
              <a:ext cx="2479810" cy="2184443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32128">
            <a:off x="-1675074" y="-1125303"/>
            <a:ext cx="40544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20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9"/>
          <p:cNvGrpSpPr>
            <a:grpSpLocks noChangeAspect="1"/>
          </p:cNvGrpSpPr>
          <p:nvPr/>
        </p:nvGrpSpPr>
        <p:grpSpPr>
          <a:xfrm rot="-8343148">
            <a:off x="15228107" y="-231398"/>
            <a:ext cx="4783846" cy="2520197"/>
            <a:chOff x="0" y="0"/>
            <a:chExt cx="1610360" cy="848360"/>
          </a:xfrm>
        </p:grpSpPr>
        <p:sp>
          <p:nvSpPr>
            <p:cNvPr id="49" name="Freeform 1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E95538"/>
            </a:solidFill>
          </p:spPr>
        </p:sp>
      </p:grpSp>
      <p:grpSp>
        <p:nvGrpSpPr>
          <p:cNvPr id="58" name="Group 3"/>
          <p:cNvGrpSpPr>
            <a:grpSpLocks noChangeAspect="1"/>
          </p:cNvGrpSpPr>
          <p:nvPr/>
        </p:nvGrpSpPr>
        <p:grpSpPr>
          <a:xfrm rot="1688512">
            <a:off x="-1811737" y="7689719"/>
            <a:ext cx="4783846" cy="2520197"/>
            <a:chOff x="0" y="0"/>
            <a:chExt cx="1610360" cy="848360"/>
          </a:xfrm>
        </p:grpSpPr>
        <p:sp>
          <p:nvSpPr>
            <p:cNvPr id="59" name="Freeform 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DB137"/>
            </a:solidFill>
          </p:spPr>
        </p:sp>
      </p:grpSp>
      <p:grpSp>
        <p:nvGrpSpPr>
          <p:cNvPr id="41" name="Группа 40"/>
          <p:cNvGrpSpPr/>
          <p:nvPr/>
        </p:nvGrpSpPr>
        <p:grpSpPr>
          <a:xfrm>
            <a:off x="228600" y="297861"/>
            <a:ext cx="18257311" cy="10593164"/>
            <a:chOff x="228600" y="297861"/>
            <a:chExt cx="18257311" cy="10593164"/>
          </a:xfrm>
        </p:grpSpPr>
        <p:sp>
          <p:nvSpPr>
            <p:cNvPr id="2" name="AutoShape 2"/>
            <p:cNvSpPr/>
            <p:nvPr/>
          </p:nvSpPr>
          <p:spPr>
            <a:xfrm rot="-2397004">
              <a:off x="5558343" y="2267683"/>
              <a:ext cx="2103340" cy="0"/>
            </a:xfrm>
            <a:prstGeom prst="line">
              <a:avLst/>
            </a:prstGeom>
            <a:ln w="66675" cap="rnd">
              <a:solidFill>
                <a:srgbClr val="A50E5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" name="AutoShape 3"/>
            <p:cNvSpPr/>
            <p:nvPr/>
          </p:nvSpPr>
          <p:spPr>
            <a:xfrm rot="-1038921">
              <a:off x="6964927" y="3594439"/>
              <a:ext cx="2173376" cy="0"/>
            </a:xfrm>
            <a:prstGeom prst="line">
              <a:avLst/>
            </a:prstGeom>
            <a:ln w="66675" cap="rnd">
              <a:solidFill>
                <a:srgbClr val="A50E5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>
              <a:off x="7347436" y="5125917"/>
              <a:ext cx="2917140" cy="0"/>
            </a:xfrm>
            <a:prstGeom prst="line">
              <a:avLst/>
            </a:prstGeom>
            <a:ln w="66675" cap="rnd">
              <a:solidFill>
                <a:srgbClr val="A50E5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 rot="1094623">
              <a:off x="6955884" y="6710519"/>
              <a:ext cx="1897820" cy="0"/>
            </a:xfrm>
            <a:prstGeom prst="line">
              <a:avLst/>
            </a:prstGeom>
            <a:ln w="66675" cap="rnd">
              <a:solidFill>
                <a:srgbClr val="A50E5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 rot="2474181">
              <a:off x="5524210" y="8046113"/>
              <a:ext cx="2081312" cy="0"/>
            </a:xfrm>
            <a:prstGeom prst="line">
              <a:avLst/>
            </a:prstGeom>
            <a:ln w="66675" cap="rnd">
              <a:solidFill>
                <a:srgbClr val="A50E5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Freeform 7"/>
            <p:cNvSpPr/>
            <p:nvPr/>
          </p:nvSpPr>
          <p:spPr>
            <a:xfrm>
              <a:off x="2557934" y="2757456"/>
              <a:ext cx="4789503" cy="4772087"/>
            </a:xfrm>
            <a:custGeom>
              <a:avLst/>
              <a:gdLst/>
              <a:ahLst/>
              <a:cxnLst/>
              <a:rect l="l" t="t" r="r" b="b"/>
              <a:pathLst>
                <a:path w="4789503" h="4772087">
                  <a:moveTo>
                    <a:pt x="0" y="0"/>
                  </a:moveTo>
                  <a:lnTo>
                    <a:pt x="4789503" y="0"/>
                  </a:lnTo>
                  <a:lnTo>
                    <a:pt x="4789503" y="4772087"/>
                  </a:lnTo>
                  <a:lnTo>
                    <a:pt x="0" y="4772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7478636" y="726710"/>
              <a:ext cx="5219040" cy="1080722"/>
              <a:chOff x="0" y="0"/>
              <a:chExt cx="3530906" cy="73115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530906" cy="731155"/>
              </a:xfrm>
              <a:custGeom>
                <a:avLst/>
                <a:gdLst/>
                <a:ahLst/>
                <a:cxnLst/>
                <a:rect l="l" t="t" r="r" b="b"/>
                <a:pathLst>
                  <a:path w="3530906" h="731155">
                    <a:moveTo>
                      <a:pt x="3406446" y="731155"/>
                    </a:moveTo>
                    <a:lnTo>
                      <a:pt x="124460" y="731155"/>
                    </a:lnTo>
                    <a:cubicBezTo>
                      <a:pt x="55880" y="731155"/>
                      <a:pt x="0" y="675275"/>
                      <a:pt x="0" y="6066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406446" y="0"/>
                    </a:lnTo>
                    <a:cubicBezTo>
                      <a:pt x="3475026" y="0"/>
                      <a:pt x="3530906" y="55880"/>
                      <a:pt x="3530906" y="124460"/>
                    </a:cubicBezTo>
                    <a:lnTo>
                      <a:pt x="3530906" y="606695"/>
                    </a:lnTo>
                    <a:cubicBezTo>
                      <a:pt x="3530906" y="675275"/>
                      <a:pt x="3475026" y="731155"/>
                      <a:pt x="3406446" y="731155"/>
                    </a:cubicBezTo>
                    <a:close/>
                  </a:path>
                </a:pathLst>
              </a:custGeom>
              <a:solidFill>
                <a:srgbClr val="DA4CF9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7143769" y="598810"/>
              <a:ext cx="1336522" cy="1336522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50E58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8793157" y="1050821"/>
              <a:ext cx="3413923" cy="2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9"/>
                </a:lnSpc>
              </a:pPr>
              <a:r>
                <a:rPr lang="uk-UA" sz="2800" b="1" dirty="0">
                  <a:latin typeface="Times New Roman"/>
                  <a:ea typeface="Times New Roman"/>
                </a:rPr>
                <a:t>Ефект невидимки </a:t>
              </a:r>
              <a:endParaRPr lang="en-US" sz="2800" b="1" dirty="0">
                <a:solidFill>
                  <a:srgbClr val="000000"/>
                </a:solidFill>
                <a:latin typeface="Muli Heavy" panose="020B060402020202020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178929" y="876604"/>
              <a:ext cx="1266203" cy="904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50"/>
                </a:lnSpc>
              </a:pPr>
              <a:r>
                <a:rPr lang="en-US" sz="6750" dirty="0">
                  <a:solidFill>
                    <a:srgbClr val="F7F7F7"/>
                  </a:solidFill>
                  <a:latin typeface="Muli Heavy"/>
                </a:rPr>
                <a:t>1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9140873" y="2664925"/>
              <a:ext cx="5219040" cy="1080722"/>
              <a:chOff x="0" y="0"/>
              <a:chExt cx="3530906" cy="73115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530906" cy="731155"/>
              </a:xfrm>
              <a:custGeom>
                <a:avLst/>
                <a:gdLst/>
                <a:ahLst/>
                <a:cxnLst/>
                <a:rect l="l" t="t" r="r" b="b"/>
                <a:pathLst>
                  <a:path w="3530906" h="731155">
                    <a:moveTo>
                      <a:pt x="3406446" y="731155"/>
                    </a:moveTo>
                    <a:lnTo>
                      <a:pt x="124460" y="731155"/>
                    </a:lnTo>
                    <a:cubicBezTo>
                      <a:pt x="55880" y="731155"/>
                      <a:pt x="0" y="675275"/>
                      <a:pt x="0" y="6066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406446" y="0"/>
                    </a:lnTo>
                    <a:cubicBezTo>
                      <a:pt x="3475026" y="0"/>
                      <a:pt x="3530906" y="55880"/>
                      <a:pt x="3530906" y="124460"/>
                    </a:cubicBezTo>
                    <a:lnTo>
                      <a:pt x="3530906" y="606695"/>
                    </a:lnTo>
                    <a:cubicBezTo>
                      <a:pt x="3530906" y="675275"/>
                      <a:pt x="3475026" y="731155"/>
                      <a:pt x="3406446" y="731155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8806006" y="2537025"/>
              <a:ext cx="1336522" cy="1336522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50E58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0471926" y="2862666"/>
              <a:ext cx="3413923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9"/>
                </a:lnSpc>
              </a:pPr>
              <a:r>
                <a:rPr lang="uk-UA" sz="2800" b="1" dirty="0" smtClean="0">
                  <a:solidFill>
                    <a:srgbClr val="000000"/>
                  </a:solidFill>
                  <a:latin typeface="Muli Heavy"/>
                </a:rPr>
                <a:t>Незвичний </a:t>
              </a:r>
              <a:r>
                <a:rPr lang="uk-UA" sz="2800" b="1" dirty="0">
                  <a:solidFill>
                    <a:srgbClr val="000000"/>
                  </a:solidFill>
                  <a:latin typeface="Muli Heavy"/>
                </a:rPr>
                <a:t>«Містер Мускул» </a:t>
              </a:r>
              <a:endParaRPr lang="en-US" sz="2800" b="1" dirty="0">
                <a:solidFill>
                  <a:srgbClr val="000000"/>
                </a:solidFill>
                <a:latin typeface="Muli Heavy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841166" y="2814818"/>
              <a:ext cx="1266203" cy="904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50"/>
                </a:lnSpc>
              </a:pPr>
              <a:r>
                <a:rPr lang="en-US" sz="6750">
                  <a:solidFill>
                    <a:srgbClr val="F7F7F7"/>
                  </a:solidFill>
                  <a:latin typeface="Muli Heavy"/>
                </a:rPr>
                <a:t>2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10442235" y="4603139"/>
              <a:ext cx="5219040" cy="1080722"/>
              <a:chOff x="0" y="0"/>
              <a:chExt cx="3530906" cy="73115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530906" cy="731155"/>
              </a:xfrm>
              <a:custGeom>
                <a:avLst/>
                <a:gdLst/>
                <a:ahLst/>
                <a:cxnLst/>
                <a:rect l="l" t="t" r="r" b="b"/>
                <a:pathLst>
                  <a:path w="3530906" h="731155">
                    <a:moveTo>
                      <a:pt x="3406446" y="731155"/>
                    </a:moveTo>
                    <a:lnTo>
                      <a:pt x="124460" y="731155"/>
                    </a:lnTo>
                    <a:cubicBezTo>
                      <a:pt x="55880" y="731155"/>
                      <a:pt x="0" y="675275"/>
                      <a:pt x="0" y="6066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406446" y="0"/>
                    </a:lnTo>
                    <a:cubicBezTo>
                      <a:pt x="3475026" y="0"/>
                      <a:pt x="3530906" y="55880"/>
                      <a:pt x="3530906" y="124460"/>
                    </a:cubicBezTo>
                    <a:lnTo>
                      <a:pt x="3530906" y="606695"/>
                    </a:lnTo>
                    <a:cubicBezTo>
                      <a:pt x="3530906" y="675275"/>
                      <a:pt x="3475026" y="731155"/>
                      <a:pt x="3406446" y="731155"/>
                    </a:cubicBezTo>
                    <a:close/>
                  </a:path>
                </a:pathLst>
              </a:custGeom>
              <a:solidFill>
                <a:srgbClr val="39B6F0"/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10107369" y="4475239"/>
              <a:ext cx="1336522" cy="1336522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50E58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11750393" y="4932523"/>
              <a:ext cx="3413923" cy="291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9"/>
                </a:lnSpc>
              </a:pPr>
              <a:r>
                <a:rPr lang="uk-UA" sz="2800" b="1" dirty="0"/>
                <a:t>Дивовижний келих </a:t>
              </a:r>
              <a:endParaRPr lang="en-US" sz="2800" b="1" dirty="0">
                <a:solidFill>
                  <a:srgbClr val="000000"/>
                </a:solidFill>
                <a:latin typeface="Muli Heavy" panose="020B0604020202020204" charset="0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951487" y="5165107"/>
              <a:ext cx="3057526" cy="206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7"/>
                </a:lnSpc>
              </a:pPr>
              <a:endParaRPr lang="en-US" sz="1406" dirty="0">
                <a:solidFill>
                  <a:srgbClr val="F7F7F7"/>
                </a:solidFill>
                <a:latin typeface="Muli Semi-Bold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42528" y="4753032"/>
              <a:ext cx="1266203" cy="904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50"/>
                </a:lnSpc>
              </a:pPr>
              <a:r>
                <a:rPr lang="en-US" sz="6750">
                  <a:solidFill>
                    <a:srgbClr val="F7F7F7"/>
                  </a:solidFill>
                  <a:latin typeface="Muli Heavy"/>
                </a:rPr>
                <a:t>3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9140873" y="6541353"/>
              <a:ext cx="5219040" cy="1080722"/>
              <a:chOff x="0" y="0"/>
              <a:chExt cx="3530906" cy="73115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3530906" cy="731155"/>
              </a:xfrm>
              <a:custGeom>
                <a:avLst/>
                <a:gdLst/>
                <a:ahLst/>
                <a:cxnLst/>
                <a:rect l="l" t="t" r="r" b="b"/>
                <a:pathLst>
                  <a:path w="3530906" h="731155">
                    <a:moveTo>
                      <a:pt x="3406446" y="731155"/>
                    </a:moveTo>
                    <a:lnTo>
                      <a:pt x="124460" y="731155"/>
                    </a:lnTo>
                    <a:cubicBezTo>
                      <a:pt x="55880" y="731155"/>
                      <a:pt x="0" y="675275"/>
                      <a:pt x="0" y="6066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406446" y="0"/>
                    </a:lnTo>
                    <a:cubicBezTo>
                      <a:pt x="3475026" y="0"/>
                      <a:pt x="3530906" y="55880"/>
                      <a:pt x="3530906" y="124460"/>
                    </a:cubicBezTo>
                    <a:lnTo>
                      <a:pt x="3530906" y="606695"/>
                    </a:lnTo>
                    <a:cubicBezTo>
                      <a:pt x="3530906" y="675275"/>
                      <a:pt x="3475026" y="731155"/>
                      <a:pt x="3406446" y="731155"/>
                    </a:cubicBezTo>
                    <a:close/>
                  </a:path>
                </a:pathLst>
              </a:custGeom>
              <a:solidFill>
                <a:srgbClr val="FFAD01"/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8806006" y="6413453"/>
              <a:ext cx="1336522" cy="1336522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50E58"/>
              </a:solidFill>
            </p:spPr>
          </p:sp>
        </p:grpSp>
        <p:sp>
          <p:nvSpPr>
            <p:cNvPr id="33" name="TextBox 33"/>
            <p:cNvSpPr txBox="1"/>
            <p:nvPr/>
          </p:nvSpPr>
          <p:spPr>
            <a:xfrm>
              <a:off x="10433082" y="6881538"/>
              <a:ext cx="3413923" cy="2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9"/>
                </a:lnSpc>
              </a:pPr>
              <a:r>
                <a:rPr lang="uk-UA" sz="2800" b="1" dirty="0" smtClean="0">
                  <a:solidFill>
                    <a:srgbClr val="000000"/>
                  </a:solidFill>
                  <a:latin typeface="Muli Heavy"/>
                </a:rPr>
                <a:t>Фантастичні кільця</a:t>
              </a:r>
              <a:endParaRPr lang="en-US" sz="2800" b="1" dirty="0">
                <a:solidFill>
                  <a:srgbClr val="000000"/>
                </a:solidFill>
                <a:latin typeface="Muli Heavy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8841166" y="6691246"/>
              <a:ext cx="1266203" cy="904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50"/>
                </a:lnSpc>
              </a:pPr>
              <a:r>
                <a:rPr lang="en-US" sz="6750" dirty="0">
                  <a:solidFill>
                    <a:srgbClr val="F7F7F7"/>
                  </a:solidFill>
                  <a:latin typeface="Muli Heavy"/>
                </a:rPr>
                <a:t>4</a:t>
              </a:r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7478636" y="8479567"/>
              <a:ext cx="5219040" cy="1080722"/>
              <a:chOff x="0" y="0"/>
              <a:chExt cx="3530906" cy="73115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3530906" cy="731155"/>
              </a:xfrm>
              <a:custGeom>
                <a:avLst/>
                <a:gdLst/>
                <a:ahLst/>
                <a:cxnLst/>
                <a:rect l="l" t="t" r="r" b="b"/>
                <a:pathLst>
                  <a:path w="3530906" h="731155">
                    <a:moveTo>
                      <a:pt x="3406446" y="731155"/>
                    </a:moveTo>
                    <a:lnTo>
                      <a:pt x="124460" y="731155"/>
                    </a:lnTo>
                    <a:cubicBezTo>
                      <a:pt x="55880" y="731155"/>
                      <a:pt x="0" y="675275"/>
                      <a:pt x="0" y="6066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406446" y="0"/>
                    </a:lnTo>
                    <a:cubicBezTo>
                      <a:pt x="3475026" y="0"/>
                      <a:pt x="3530906" y="55880"/>
                      <a:pt x="3530906" y="124460"/>
                    </a:cubicBezTo>
                    <a:lnTo>
                      <a:pt x="3530906" y="606695"/>
                    </a:lnTo>
                    <a:cubicBezTo>
                      <a:pt x="3530906" y="675275"/>
                      <a:pt x="3475026" y="731155"/>
                      <a:pt x="3406446" y="731155"/>
                    </a:cubicBezTo>
                    <a:close/>
                  </a:path>
                </a:pathLst>
              </a:custGeom>
              <a:solidFill>
                <a:srgbClr val="95BF39"/>
              </a:solidFill>
            </p:spPr>
          </p:sp>
        </p:grpSp>
        <p:grpSp>
          <p:nvGrpSpPr>
            <p:cNvPr id="38" name="Group 38"/>
            <p:cNvGrpSpPr/>
            <p:nvPr/>
          </p:nvGrpSpPr>
          <p:grpSpPr>
            <a:xfrm>
              <a:off x="7143769" y="8351667"/>
              <a:ext cx="1336522" cy="1336522"/>
              <a:chOff x="0" y="0"/>
              <a:chExt cx="6350000" cy="63500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A50E58"/>
              </a:solidFill>
            </p:spPr>
          </p:sp>
        </p:grpSp>
        <p:sp>
          <p:nvSpPr>
            <p:cNvPr id="40" name="TextBox 40"/>
            <p:cNvSpPr txBox="1"/>
            <p:nvPr/>
          </p:nvSpPr>
          <p:spPr>
            <a:xfrm>
              <a:off x="8821460" y="8807927"/>
              <a:ext cx="3413923" cy="579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9"/>
                </a:lnSpc>
              </a:pPr>
              <a:r>
                <a:rPr lang="uk-UA" sz="2800" b="1" dirty="0" smtClean="0">
                  <a:solidFill>
                    <a:srgbClr val="000000"/>
                  </a:solidFill>
                  <a:latin typeface="Muli Heavy"/>
                </a:rPr>
                <a:t>Світловий струмінь</a:t>
              </a:r>
            </a:p>
            <a:p>
              <a:pPr algn="ctr">
                <a:lnSpc>
                  <a:spcPts val="2249"/>
                </a:lnSpc>
              </a:pPr>
              <a:endParaRPr lang="en-US" sz="2800" b="1" dirty="0">
                <a:solidFill>
                  <a:srgbClr val="000000"/>
                </a:solidFill>
                <a:latin typeface="Muli Heavy"/>
              </a:endParaRP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178929" y="8629461"/>
              <a:ext cx="1266203" cy="904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50"/>
                </a:lnSpc>
              </a:pPr>
              <a:r>
                <a:rPr lang="en-US" sz="6750">
                  <a:solidFill>
                    <a:srgbClr val="F7F7F7"/>
                  </a:solidFill>
                  <a:latin typeface="Muli Heavy"/>
                </a:rPr>
                <a:t>5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381001" y="297861"/>
              <a:ext cx="5422798" cy="15235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075"/>
                </a:lnSpc>
              </a:pPr>
              <a:r>
                <a:rPr lang="uk-UA" sz="5062" b="1" dirty="0" smtClean="0">
                  <a:solidFill>
                    <a:srgbClr val="FF0000"/>
                  </a:solidFill>
                  <a:latin typeface="Muli Heavy"/>
                </a:rPr>
                <a:t>Експериментальна частина</a:t>
              </a:r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3570228" y="4411387"/>
              <a:ext cx="2902497" cy="1333442"/>
              <a:chOff x="0" y="66675"/>
              <a:chExt cx="3869996" cy="1777922"/>
            </a:xfrm>
          </p:grpSpPr>
          <p:sp>
            <p:nvSpPr>
              <p:cNvPr id="45" name="TextBox 45"/>
              <p:cNvSpPr txBox="1"/>
              <p:nvPr/>
            </p:nvSpPr>
            <p:spPr>
              <a:xfrm>
                <a:off x="0" y="66675"/>
                <a:ext cx="3869996" cy="177792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375"/>
                  </a:lnSpc>
                </a:pPr>
                <a:r>
                  <a:rPr lang="uk-UA" sz="4400" b="1" dirty="0" smtClean="0">
                    <a:solidFill>
                      <a:srgbClr val="F7F7F7"/>
                    </a:solidFill>
                    <a:latin typeface="Muli Heavy"/>
                  </a:rPr>
                  <a:t>Досліди-</a:t>
                </a:r>
              </a:p>
              <a:p>
                <a:pPr algn="ctr">
                  <a:lnSpc>
                    <a:spcPts val="3375"/>
                  </a:lnSpc>
                </a:pPr>
                <a:endParaRPr lang="uk-UA" sz="4400" b="1" dirty="0">
                  <a:solidFill>
                    <a:srgbClr val="F7F7F7"/>
                  </a:solidFill>
                  <a:latin typeface="Muli Heavy"/>
                </a:endParaRPr>
              </a:p>
              <a:p>
                <a:pPr algn="ctr">
                  <a:lnSpc>
                    <a:spcPts val="3375"/>
                  </a:lnSpc>
                </a:pPr>
                <a:r>
                  <a:rPr lang="uk-UA" sz="4400" b="1" dirty="0" smtClean="0">
                    <a:solidFill>
                      <a:srgbClr val="F7F7F7"/>
                    </a:solidFill>
                    <a:latin typeface="Muli Heavy"/>
                  </a:rPr>
                  <a:t>фокуси</a:t>
                </a:r>
                <a:endParaRPr lang="en-US" sz="4400" b="1" dirty="0">
                  <a:solidFill>
                    <a:srgbClr val="F7F7F7"/>
                  </a:solidFill>
                  <a:latin typeface="Muli Heavy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202004" y="1449709"/>
                <a:ext cx="3465987" cy="34197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025"/>
                  </a:lnSpc>
                </a:pPr>
                <a:endParaRPr lang="en-US" sz="1687" dirty="0">
                  <a:solidFill>
                    <a:srgbClr val="F7F7F7"/>
                  </a:solidFill>
                  <a:latin typeface="Muli Semi-Bold"/>
                </a:endParaRPr>
              </a:p>
            </p:txBody>
          </p:sp>
        </p:grpSp>
        <p:grpSp>
          <p:nvGrpSpPr>
            <p:cNvPr id="50" name="Group 11"/>
            <p:cNvGrpSpPr>
              <a:grpSpLocks noChangeAspect="1"/>
            </p:cNvGrpSpPr>
            <p:nvPr/>
          </p:nvGrpSpPr>
          <p:grpSpPr>
            <a:xfrm>
              <a:off x="14587813" y="8837453"/>
              <a:ext cx="3898098" cy="2053572"/>
              <a:chOff x="0" y="0"/>
              <a:chExt cx="1610360" cy="848360"/>
            </a:xfrm>
          </p:grpSpPr>
          <p:sp>
            <p:nvSpPr>
              <p:cNvPr id="51" name="Freeform 12"/>
              <p:cNvSpPr/>
              <p:nvPr/>
            </p:nvSpPr>
            <p:spPr>
              <a:xfrm>
                <a:off x="-31750" y="0"/>
                <a:ext cx="1675130" cy="880110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880110">
                    <a:moveTo>
                      <a:pt x="266700" y="848360"/>
                    </a:moveTo>
                    <a:cubicBezTo>
                      <a:pt x="236220" y="848360"/>
                      <a:pt x="205740" y="842010"/>
                      <a:pt x="175260" y="829310"/>
                    </a:cubicBezTo>
                    <a:cubicBezTo>
                      <a:pt x="55880" y="778510"/>
                      <a:pt x="0" y="641350"/>
                      <a:pt x="50800" y="521970"/>
                    </a:cubicBezTo>
                    <a:cubicBezTo>
                      <a:pt x="184150" y="204470"/>
                      <a:pt x="492760" y="0"/>
                      <a:pt x="836930" y="0"/>
                    </a:cubicBezTo>
                    <a:cubicBezTo>
                      <a:pt x="1181100" y="0"/>
                      <a:pt x="1489710" y="204470"/>
                      <a:pt x="1624330" y="521970"/>
                    </a:cubicBezTo>
                    <a:cubicBezTo>
                      <a:pt x="1675130" y="641350"/>
                      <a:pt x="1619250" y="779780"/>
                      <a:pt x="1499870" y="829310"/>
                    </a:cubicBezTo>
                    <a:cubicBezTo>
                      <a:pt x="1380490" y="880110"/>
                      <a:pt x="1242060" y="824230"/>
                      <a:pt x="1192530" y="704850"/>
                    </a:cubicBezTo>
                    <a:cubicBezTo>
                      <a:pt x="1131570" y="562610"/>
                      <a:pt x="991870" y="469900"/>
                      <a:pt x="836930" y="469900"/>
                    </a:cubicBezTo>
                    <a:cubicBezTo>
                      <a:pt x="681990" y="469900"/>
                      <a:pt x="543560" y="562610"/>
                      <a:pt x="482600" y="704850"/>
                    </a:cubicBezTo>
                    <a:cubicBezTo>
                      <a:pt x="445770" y="793750"/>
                      <a:pt x="358140" y="848360"/>
                      <a:pt x="266700" y="848360"/>
                    </a:cubicBezTo>
                    <a:close/>
                  </a:path>
                </a:pathLst>
              </a:custGeom>
              <a:solidFill>
                <a:srgbClr val="FDB137"/>
              </a:solidFill>
            </p:spPr>
          </p:sp>
        </p:grpSp>
        <p:sp>
          <p:nvSpPr>
            <p:cNvPr id="13" name="Прямоугольник 12"/>
            <p:cNvSpPr/>
            <p:nvPr/>
          </p:nvSpPr>
          <p:spPr>
            <a:xfrm rot="5400000">
              <a:off x="14188617" y="4269240"/>
              <a:ext cx="5160722" cy="464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2879"/>
                </a:lnSpc>
              </a:pPr>
              <a:r>
                <a:rPr lang="uk-UA" sz="2400" b="1" dirty="0">
                  <a:solidFill>
                    <a:srgbClr val="FDF8F4"/>
                  </a:solidFill>
                  <a:latin typeface="Poppins Light"/>
                </a:rPr>
                <a:t>Оптичні </a:t>
              </a:r>
              <a:r>
                <a:rPr lang="uk-UA" sz="2400" b="1" dirty="0" smtClean="0">
                  <a:solidFill>
                    <a:srgbClr val="FDF8F4"/>
                  </a:solidFill>
                  <a:latin typeface="Poppins Light"/>
                </a:rPr>
                <a:t>досліди-фокуси 2024</a:t>
              </a:r>
              <a:endParaRPr lang="en-US" sz="2400" b="1" dirty="0">
                <a:solidFill>
                  <a:srgbClr val="FDF8F4"/>
                </a:solidFill>
                <a:latin typeface="Poppins Light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6500104" y="8260129"/>
              <a:ext cx="10258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dirty="0"/>
                <a:t>02</a:t>
              </a:r>
            </a:p>
          </p:txBody>
        </p:sp>
        <p:grpSp>
          <p:nvGrpSpPr>
            <p:cNvPr id="55" name="Group 13"/>
            <p:cNvGrpSpPr/>
            <p:nvPr/>
          </p:nvGrpSpPr>
          <p:grpSpPr>
            <a:xfrm>
              <a:off x="15821373" y="979168"/>
              <a:ext cx="1895209" cy="8452487"/>
              <a:chOff x="0" y="0"/>
              <a:chExt cx="660400" cy="2392363"/>
            </a:xfrm>
          </p:grpSpPr>
          <p:sp>
            <p:nvSpPr>
              <p:cNvPr id="56" name="Freeform 14"/>
              <p:cNvSpPr/>
              <p:nvPr/>
            </p:nvSpPr>
            <p:spPr>
              <a:xfrm>
                <a:off x="0" y="0"/>
                <a:ext cx="660400" cy="239236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2392363">
                    <a:moveTo>
                      <a:pt x="535940" y="2392362"/>
                    </a:moveTo>
                    <a:lnTo>
                      <a:pt x="124460" y="2392362"/>
                    </a:lnTo>
                    <a:cubicBezTo>
                      <a:pt x="55880" y="2392362"/>
                      <a:pt x="0" y="2336483"/>
                      <a:pt x="0" y="22679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5940" y="0"/>
                    </a:lnTo>
                    <a:cubicBezTo>
                      <a:pt x="604520" y="0"/>
                      <a:pt x="660400" y="55880"/>
                      <a:pt x="660400" y="124460"/>
                    </a:cubicBezTo>
                    <a:lnTo>
                      <a:pt x="660400" y="2267903"/>
                    </a:lnTo>
                    <a:cubicBezTo>
                      <a:pt x="660400" y="2336483"/>
                      <a:pt x="604520" y="2392363"/>
                      <a:pt x="535940" y="2392363"/>
                    </a:cubicBezTo>
                    <a:close/>
                  </a:path>
                </a:pathLst>
              </a:custGeom>
              <a:solidFill>
                <a:srgbClr val="5C21B5"/>
              </a:solidFill>
            </p:spPr>
          </p:sp>
        </p:grpSp>
        <p:sp>
          <p:nvSpPr>
            <p:cNvPr id="60" name="TextBox 14"/>
            <p:cNvSpPr txBox="1"/>
            <p:nvPr/>
          </p:nvSpPr>
          <p:spPr>
            <a:xfrm rot="5400000">
              <a:off x="14085985" y="5037744"/>
              <a:ext cx="5276725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uk-UA" sz="2400" dirty="0" smtClean="0">
                  <a:solidFill>
                    <a:srgbClr val="FDF8F4"/>
                  </a:solidFill>
                  <a:latin typeface="Poppins Light"/>
                </a:rPr>
                <a:t>Оптичні досліди-фокуси 2024</a:t>
              </a:r>
              <a:endParaRPr lang="en-US" sz="2400" dirty="0">
                <a:solidFill>
                  <a:srgbClr val="FDF8F4"/>
                </a:solidFill>
                <a:latin typeface="Poppins Light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540517" y="8893046"/>
              <a:ext cx="473848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b="1" dirty="0" err="1"/>
                <a:t>Оригінальність</a:t>
              </a:r>
              <a:r>
                <a:rPr lang="ru-RU" sz="3200" b="1" dirty="0"/>
                <a:t> та </a:t>
              </a:r>
              <a:r>
                <a:rPr lang="ru-RU" sz="3200" b="1" dirty="0" err="1"/>
                <a:t>самостійність</a:t>
              </a:r>
              <a:r>
                <a:rPr lang="ru-RU" sz="3200" b="1" dirty="0"/>
                <a:t> </a:t>
              </a:r>
              <a:r>
                <a:rPr lang="ru-RU" sz="3200" b="1" dirty="0" err="1"/>
                <a:t>понад</a:t>
              </a:r>
              <a:r>
                <a:rPr lang="ru-RU" sz="3200" b="1" dirty="0"/>
                <a:t> усе!</a:t>
              </a:r>
              <a:endParaRPr lang="uk-UA" sz="3200" b="1" dirty="0"/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16417537" y="7796266"/>
              <a:ext cx="825701" cy="7861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uk-UA" sz="4000" dirty="0" smtClean="0">
                  <a:solidFill>
                    <a:srgbClr val="FDF8F4"/>
                  </a:solidFill>
                  <a:latin typeface="Poppins Bold"/>
                </a:rPr>
                <a:t>04</a:t>
              </a:r>
              <a:endParaRPr lang="en-US" sz="4000" dirty="0">
                <a:solidFill>
                  <a:srgbClr val="FDF8F4"/>
                </a:solidFill>
                <a:latin typeface="Poppins Bold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595194"/>
              <a:ext cx="2062745" cy="2579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Прямоугольник 61"/>
            <p:cNvSpPr/>
            <p:nvPr/>
          </p:nvSpPr>
          <p:spPr>
            <a:xfrm>
              <a:off x="228600" y="1920994"/>
              <a:ext cx="5663282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2400" b="1" dirty="0" smtClean="0">
                  <a:solidFill>
                    <a:srgbClr val="0070C0"/>
                  </a:solidFill>
                </a:rPr>
                <a:t>Посилання на відеоматеріали працюють</a:t>
              </a:r>
            </a:p>
            <a:p>
              <a:r>
                <a:rPr lang="uk-UA" sz="2400" b="1" dirty="0" smtClean="0">
                  <a:solidFill>
                    <a:srgbClr val="0070C0"/>
                  </a:solidFill>
                </a:rPr>
                <a:t> у режимі «Демонстрація слайдів»</a:t>
              </a:r>
            </a:p>
            <a:p>
              <a:r>
                <a:rPr lang="uk-UA" sz="2400" b="1" dirty="0" smtClean="0">
                  <a:solidFill>
                    <a:srgbClr val="0070C0"/>
                  </a:solidFill>
                </a:rPr>
                <a:t> та наявності Інтернету</a:t>
              </a:r>
              <a:endParaRPr lang="uk-UA" sz="24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8716991">
            <a:off x="-2029988" y="90546"/>
            <a:ext cx="4783846" cy="2520197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E95538"/>
            </a:solidFill>
          </p:spPr>
        </p:sp>
      </p:grpSp>
      <p:grpSp>
        <p:nvGrpSpPr>
          <p:cNvPr id="12" name="Группа 11"/>
          <p:cNvGrpSpPr/>
          <p:nvPr/>
        </p:nvGrpSpPr>
        <p:grpSpPr>
          <a:xfrm>
            <a:off x="-382734" y="-40597"/>
            <a:ext cx="18409968" cy="11362547"/>
            <a:chOff x="-382734" y="-40597"/>
            <a:chExt cx="18409968" cy="11362547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 rot="2972460">
              <a:off x="-1304997" y="8346115"/>
              <a:ext cx="3898098" cy="2053572"/>
              <a:chOff x="0" y="0"/>
              <a:chExt cx="1610360" cy="84836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31750" y="0"/>
                <a:ext cx="1675130" cy="880110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880110">
                    <a:moveTo>
                      <a:pt x="266700" y="848360"/>
                    </a:moveTo>
                    <a:cubicBezTo>
                      <a:pt x="236220" y="848360"/>
                      <a:pt x="205740" y="842010"/>
                      <a:pt x="175260" y="829310"/>
                    </a:cubicBezTo>
                    <a:cubicBezTo>
                      <a:pt x="55880" y="778510"/>
                      <a:pt x="0" y="641350"/>
                      <a:pt x="50800" y="521970"/>
                    </a:cubicBezTo>
                    <a:cubicBezTo>
                      <a:pt x="184150" y="204470"/>
                      <a:pt x="492760" y="0"/>
                      <a:pt x="836930" y="0"/>
                    </a:cubicBezTo>
                    <a:cubicBezTo>
                      <a:pt x="1181100" y="0"/>
                      <a:pt x="1489710" y="204470"/>
                      <a:pt x="1624330" y="521970"/>
                    </a:cubicBezTo>
                    <a:cubicBezTo>
                      <a:pt x="1675130" y="641350"/>
                      <a:pt x="1619250" y="779780"/>
                      <a:pt x="1499870" y="829310"/>
                    </a:cubicBezTo>
                    <a:cubicBezTo>
                      <a:pt x="1380490" y="880110"/>
                      <a:pt x="1242060" y="824230"/>
                      <a:pt x="1192530" y="704850"/>
                    </a:cubicBezTo>
                    <a:cubicBezTo>
                      <a:pt x="1131570" y="562610"/>
                      <a:pt x="991870" y="469900"/>
                      <a:pt x="836930" y="469900"/>
                    </a:cubicBezTo>
                    <a:cubicBezTo>
                      <a:pt x="681990" y="469900"/>
                      <a:pt x="543560" y="562610"/>
                      <a:pt x="482600" y="704850"/>
                    </a:cubicBezTo>
                    <a:cubicBezTo>
                      <a:pt x="445770" y="793750"/>
                      <a:pt x="358140" y="848360"/>
                      <a:pt x="266700" y="848360"/>
                    </a:cubicBezTo>
                    <a:close/>
                  </a:path>
                </a:pathLst>
              </a:custGeom>
              <a:solidFill>
                <a:srgbClr val="FDB137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87383" y="1096840"/>
              <a:ext cx="1826966" cy="8001878"/>
              <a:chOff x="0" y="0"/>
              <a:chExt cx="660400" cy="239236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60400" cy="239236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2392363">
                    <a:moveTo>
                      <a:pt x="535940" y="2392362"/>
                    </a:moveTo>
                    <a:lnTo>
                      <a:pt x="124460" y="2392362"/>
                    </a:lnTo>
                    <a:cubicBezTo>
                      <a:pt x="55880" y="2392362"/>
                      <a:pt x="0" y="2336483"/>
                      <a:pt x="0" y="22679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5940" y="0"/>
                    </a:lnTo>
                    <a:cubicBezTo>
                      <a:pt x="604520" y="0"/>
                      <a:pt x="660400" y="55880"/>
                      <a:pt x="660400" y="124460"/>
                    </a:cubicBezTo>
                    <a:lnTo>
                      <a:pt x="660400" y="2267903"/>
                    </a:lnTo>
                    <a:cubicBezTo>
                      <a:pt x="660400" y="2336483"/>
                      <a:pt x="604520" y="2392363"/>
                      <a:pt x="535940" y="2392363"/>
                    </a:cubicBezTo>
                    <a:close/>
                  </a:path>
                </a:pathLst>
              </a:custGeom>
              <a:solidFill>
                <a:srgbClr val="5C21B5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291466" y="-40597"/>
              <a:ext cx="6666151" cy="8620757"/>
              <a:chOff x="-476321" y="-1183946"/>
              <a:chExt cx="8888200" cy="8434663"/>
            </a:xfrm>
          </p:grpSpPr>
          <p:sp>
            <p:nvSpPr>
              <p:cNvPr id="9" name="TextBox 9"/>
              <p:cNvSpPr txBox="1"/>
              <p:nvPr/>
            </p:nvSpPr>
            <p:spPr>
              <a:xfrm>
                <a:off x="-373158" y="-1183946"/>
                <a:ext cx="8411879" cy="111230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9900"/>
                  </a:lnSpc>
                </a:pPr>
                <a:r>
                  <a:rPr lang="uk-UA" sz="4800" b="1" dirty="0" smtClean="0">
                    <a:solidFill>
                      <a:srgbClr val="5C21B5"/>
                    </a:solidFill>
                    <a:latin typeface="Poppins Bold"/>
                  </a:rPr>
                  <a:t>Ефект невидимки</a:t>
                </a:r>
                <a:endParaRPr lang="en-US" sz="4800" b="1" dirty="0">
                  <a:solidFill>
                    <a:srgbClr val="5C21B5"/>
                  </a:solidFill>
                  <a:latin typeface="Poppins Bold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6703558"/>
                <a:ext cx="8411879" cy="54715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249"/>
                  </a:lnSpc>
                </a:pPr>
                <a:endParaRPr lang="en-US" sz="2499" dirty="0">
                  <a:solidFill>
                    <a:srgbClr val="5C21B5"/>
                  </a:solidFill>
                  <a:latin typeface="Poppins Light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-476321" y="-53760"/>
                <a:ext cx="8322348" cy="652454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3959"/>
                  </a:lnSpc>
                </a:pPr>
                <a:r>
                  <a:rPr lang="uk-UA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Обладнання: </a:t>
                </a:r>
                <a:r>
                  <a:rPr lang="ru-RU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порожній</a:t>
                </a:r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келих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з тонкого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скла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(переходом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промення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через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скло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можна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знехтувати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:r>
                  <a:rPr lang="ru-RU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клаптик</a:t>
                </a:r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паперу</a:t>
                </a:r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з </a:t>
                </a:r>
                <a:r>
                  <a:rPr lang="ru-RU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намальованою</a:t>
                </a:r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рибкою</a:t>
                </a:r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прозора</a:t>
                </a:r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посудина з 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водою і «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правильний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» кут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спостереження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ts val="3959"/>
                  </a:lnSpc>
                </a:pPr>
                <a:r>
                  <a:rPr lang="ru-RU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Poppins Bold" panose="020B0604020202020204" charset="0"/>
                  </a:rPr>
                  <a:t>Хід</a:t>
                </a:r>
                <a:r>
                  <a:rPr lang="ru-RU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ru-RU" sz="2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Poppins Bold" panose="020B0604020202020204" charset="0"/>
                  </a:rPr>
                  <a:t>дослідження</a:t>
                </a:r>
                <a:r>
                  <a:rPr lang="ru-RU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Poppins Bold" panose="020B0604020202020204" charset="0"/>
                  </a:rPr>
                  <a:t>:</a:t>
                </a:r>
                <a:r>
                  <a:rPr lang="uk-UA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uk-UA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змінюємо кут спостереження. Рибка зникає. </a:t>
                </a:r>
                <a:endParaRPr lang="ru-RU" sz="2800" dirty="0">
                  <a:solidFill>
                    <a:srgbClr val="5C21B5"/>
                  </a:solidFill>
                  <a:latin typeface="Franklin Gothic Demi" panose="020B0703020102020204" pitchFamily="34" charset="0"/>
                </a:endParaRPr>
              </a:p>
              <a:p>
                <a:pPr algn="just">
                  <a:lnSpc>
                    <a:spcPts val="3959"/>
                  </a:lnSpc>
                </a:pPr>
                <a:r>
                  <a:rPr lang="ru-RU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Пояснення</a:t>
                </a:r>
                <a:r>
                  <a:rPr lang="ru-RU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ru-RU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спостеріга</a:t>
                </a:r>
                <a:r>
                  <a:rPr lang="uk-UA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є</a:t>
                </a:r>
                <a:r>
                  <a:rPr lang="ru-RU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</a:t>
                </a:r>
                <a:r>
                  <a:rPr lang="ru-RU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явище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повного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внутрішнього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</a:t>
                </a:r>
                <a:r>
                  <a:rPr lang="uk-UA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і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дбивання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світла</a:t>
                </a:r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на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межі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переходу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світлового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промення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із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середовища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з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більшою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оптичною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густиною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(вода) у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середовище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з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меншою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</a:t>
                </a:r>
                <a:r>
                  <a:rPr lang="uk-UA" sz="2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птичною</a:t>
                </a:r>
                <a:r>
                  <a:rPr lang="uk-UA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густиною (повітря у келиху). 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3716000" y="5444687"/>
              <a:ext cx="3285996" cy="4624056"/>
            </a:xfrm>
            <a:custGeom>
              <a:avLst/>
              <a:gdLst/>
              <a:ahLst/>
              <a:cxnLst/>
              <a:rect l="l" t="t" r="r" b="b"/>
              <a:pathLst>
                <a:path w="3196819" h="5033721">
                  <a:moveTo>
                    <a:pt x="0" y="0"/>
                  </a:moveTo>
                  <a:lnTo>
                    <a:pt x="3196819" y="0"/>
                  </a:lnTo>
                  <a:lnTo>
                    <a:pt x="3196819" y="5033722"/>
                  </a:lnTo>
                  <a:lnTo>
                    <a:pt x="0" y="503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</p:sp>
        <p:sp>
          <p:nvSpPr>
            <p:cNvPr id="14" name="TextBox 14"/>
            <p:cNvSpPr txBox="1"/>
            <p:nvPr/>
          </p:nvSpPr>
          <p:spPr>
            <a:xfrm rot="5400000">
              <a:off x="-1437496" y="4708488"/>
              <a:ext cx="5276725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uk-UA" sz="2400" dirty="0" smtClean="0">
                  <a:solidFill>
                    <a:srgbClr val="FDF8F4"/>
                  </a:solidFill>
                  <a:latin typeface="Poppins Light"/>
                </a:rPr>
                <a:t>Оптичні досліди-фокуси 2024</a:t>
              </a:r>
              <a:endParaRPr lang="en-US" sz="2400" dirty="0">
                <a:solidFill>
                  <a:srgbClr val="FDF8F4"/>
                </a:solidFill>
                <a:latin typeface="Poppins Light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88749" y="7886700"/>
              <a:ext cx="824236" cy="717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uk-UA" sz="4800" dirty="0" smtClean="0">
                  <a:solidFill>
                    <a:srgbClr val="FDF8F4"/>
                  </a:solidFill>
                  <a:latin typeface="Poppins Bold"/>
                </a:rPr>
                <a:t>05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9799" y="266700"/>
              <a:ext cx="3438398" cy="46277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8396" y="5444687"/>
              <a:ext cx="3461181" cy="4634944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625" y="266700"/>
              <a:ext cx="3482952" cy="46277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Выгнутая вверх стрелка 15"/>
            <p:cNvSpPr/>
            <p:nvPr/>
          </p:nvSpPr>
          <p:spPr>
            <a:xfrm rot="5400000">
              <a:off x="16831294" y="4469997"/>
              <a:ext cx="1702335" cy="689545"/>
            </a:xfrm>
            <a:prstGeom prst="curvedDown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6D40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17" name="Стрелка вправо с вырезом 16"/>
            <p:cNvSpPr/>
            <p:nvPr/>
          </p:nvSpPr>
          <p:spPr>
            <a:xfrm>
              <a:off x="12649200" y="2781300"/>
              <a:ext cx="685800" cy="304800"/>
            </a:xfrm>
            <a:prstGeom prst="notchedRigh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rgbClr val="6D40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Стрелка вправо с вырезом 20"/>
            <p:cNvSpPr/>
            <p:nvPr/>
          </p:nvSpPr>
          <p:spPr>
            <a:xfrm rot="10800000">
              <a:off x="12765677" y="7054914"/>
              <a:ext cx="685800" cy="304800"/>
            </a:xfrm>
            <a:prstGeom prst="notchedRight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037238" y="9098718"/>
              <a:ext cx="6801962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b="1" dirty="0" smtClean="0">
                  <a:solidFill>
                    <a:srgbClr val="FF0000"/>
                  </a:solidFill>
                  <a:latin typeface="Georgia" panose="02040502050405020303" pitchFamily="18" charset="0"/>
                </a:rPr>
                <a:t>Посилання на відеоматеріал: </a:t>
              </a:r>
              <a:r>
                <a:rPr lang="en-US" sz="1600" b="1" dirty="0">
                  <a:latin typeface="Georgia" panose="02040502050405020303" pitchFamily="18" charset="0"/>
                  <a:hlinkClick r:id="rId6"/>
                </a:rPr>
                <a:t>https://drive.google.com/file/d/1MJjrtNYsF-p23wRqi1fXYxBgMUOjyHD-/view?usp=sharing</a:t>
              </a:r>
              <a:endParaRPr lang="uk-UA" sz="1600" b="1" dirty="0">
                <a:latin typeface="Georgia" panose="02040502050405020303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Прямоугольник 25"/>
                <p:cNvSpPr/>
                <p:nvPr/>
              </p:nvSpPr>
              <p:spPr>
                <a:xfrm>
                  <a:off x="2475460" y="7849606"/>
                  <a:ext cx="2553740" cy="79137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l-GR" sz="3200" i="1">
                              <a:latin typeface="Cambria Math"/>
                            </a:rPr>
                            <m:t>𝛼</m:t>
                          </m:r>
                        </m:e>
                      </m:func>
                    </m:oMath>
                  </a14:m>
                  <a:r>
                    <a:rPr lang="uk-UA" sz="3200" dirty="0"/>
                    <a:t> гр.=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  <m:r>
                            <a:rPr lang="en-US" sz="3200" i="1">
                              <a:latin typeface="Cambria Math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uk-UA" sz="3200" b="1" dirty="0">
                      <a:latin typeface="Times New Roman" panose="02020603050405020304" pitchFamily="18" charset="0"/>
                      <a:cs typeface="Poppins Bold" panose="020B0604020202020204" charset="0"/>
                    </a:rPr>
                    <a:t> </a:t>
                  </a:r>
                  <a:endParaRPr lang="uk-UA" sz="3200" dirty="0"/>
                </a:p>
              </p:txBody>
            </p:sp>
          </mc:Choice>
          <mc:Fallback xmlns="">
            <p:sp>
              <p:nvSpPr>
                <p:cNvPr id="26" name="Прямоугольник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5460" y="7849606"/>
                  <a:ext cx="2553740" cy="79137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3178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5607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>
            <a:grpSpLocks noChangeAspect="1"/>
          </p:cNvGrpSpPr>
          <p:nvPr/>
        </p:nvGrpSpPr>
        <p:grpSpPr>
          <a:xfrm rot="-8343148">
            <a:off x="15896076" y="-687516"/>
            <a:ext cx="4783846" cy="2520197"/>
            <a:chOff x="0" y="0"/>
            <a:chExt cx="1610360" cy="848360"/>
          </a:xfrm>
        </p:grpSpPr>
        <p:sp>
          <p:nvSpPr>
            <p:cNvPr id="10" name="Freeform 1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E95538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19259857">
            <a:off x="15909006" y="8899295"/>
            <a:ext cx="3898098" cy="2053572"/>
            <a:chOff x="0" y="0"/>
            <a:chExt cx="1610360" cy="848360"/>
          </a:xfrm>
        </p:grpSpPr>
        <p:sp>
          <p:nvSpPr>
            <p:cNvPr id="12" name="Freeform 1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DB137"/>
            </a:solidFill>
          </p:spPr>
        </p:sp>
      </p:grpSp>
      <p:grpSp>
        <p:nvGrpSpPr>
          <p:cNvPr id="3" name="Группа 2"/>
          <p:cNvGrpSpPr/>
          <p:nvPr/>
        </p:nvGrpSpPr>
        <p:grpSpPr>
          <a:xfrm>
            <a:off x="321948" y="572582"/>
            <a:ext cx="17804874" cy="9831808"/>
            <a:chOff x="321948" y="572582"/>
            <a:chExt cx="17804874" cy="9831808"/>
          </a:xfrm>
        </p:grpSpPr>
        <p:grpSp>
          <p:nvGrpSpPr>
            <p:cNvPr id="13" name="Group 13"/>
            <p:cNvGrpSpPr/>
            <p:nvPr/>
          </p:nvGrpSpPr>
          <p:grpSpPr>
            <a:xfrm>
              <a:off x="16645874" y="1799449"/>
              <a:ext cx="1480948" cy="7692729"/>
              <a:chOff x="0" y="0"/>
              <a:chExt cx="660400" cy="239236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60400" cy="239236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2392363">
                    <a:moveTo>
                      <a:pt x="535940" y="2392362"/>
                    </a:moveTo>
                    <a:lnTo>
                      <a:pt x="124460" y="2392362"/>
                    </a:lnTo>
                    <a:cubicBezTo>
                      <a:pt x="55880" y="2392362"/>
                      <a:pt x="0" y="2336483"/>
                      <a:pt x="0" y="22679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5940" y="0"/>
                    </a:lnTo>
                    <a:cubicBezTo>
                      <a:pt x="604520" y="0"/>
                      <a:pt x="660400" y="55880"/>
                      <a:pt x="660400" y="124460"/>
                    </a:cubicBezTo>
                    <a:lnTo>
                      <a:pt x="660400" y="2267903"/>
                    </a:lnTo>
                    <a:cubicBezTo>
                      <a:pt x="660400" y="2336483"/>
                      <a:pt x="604520" y="2392363"/>
                      <a:pt x="535940" y="2392363"/>
                    </a:cubicBezTo>
                    <a:close/>
                  </a:path>
                </a:pathLst>
              </a:custGeom>
              <a:solidFill>
                <a:srgbClr val="5C21B5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 rot="5400000">
              <a:off x="15135184" y="4503558"/>
              <a:ext cx="4426011" cy="371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uk-UA" sz="2400" dirty="0" smtClean="0">
                  <a:solidFill>
                    <a:srgbClr val="FDF8F4"/>
                  </a:solidFill>
                  <a:latin typeface="Poppins Light"/>
                </a:rPr>
                <a:t>Оптичні досліди-фокуси 2024</a:t>
              </a:r>
              <a:endParaRPr lang="en-US" sz="2400" dirty="0">
                <a:solidFill>
                  <a:srgbClr val="FDF8F4"/>
                </a:solidFill>
                <a:latin typeface="Poppins Light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942216" y="7466481"/>
              <a:ext cx="888264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 dirty="0" smtClean="0">
                  <a:solidFill>
                    <a:srgbClr val="FDF8F4"/>
                  </a:solidFill>
                  <a:latin typeface="Poppins Bold"/>
                </a:rPr>
                <a:t>0</a:t>
              </a:r>
              <a:r>
                <a:rPr lang="uk-UA" sz="5000" dirty="0" smtClean="0">
                  <a:solidFill>
                    <a:srgbClr val="FDF8F4"/>
                  </a:solidFill>
                  <a:latin typeface="Poppins Bold"/>
                </a:rPr>
                <a:t>6</a:t>
              </a:r>
              <a:endParaRPr lang="en-US" sz="5000" dirty="0">
                <a:solidFill>
                  <a:srgbClr val="FDF8F4"/>
                </a:solidFill>
                <a:latin typeface="Poppins Bold"/>
              </a:endParaRP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020" y="2675399"/>
              <a:ext cx="2660078" cy="4296895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Овал 19"/>
            <p:cNvSpPr/>
            <p:nvPr/>
          </p:nvSpPr>
          <p:spPr>
            <a:xfrm>
              <a:off x="321948" y="7640640"/>
              <a:ext cx="3156221" cy="137159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b="1" dirty="0" smtClean="0">
                  <a:solidFill>
                    <a:schemeClr val="tx1"/>
                  </a:solidFill>
                </a:rPr>
                <a:t>Миючий розчин «Містер Мускул»</a:t>
              </a:r>
              <a:endParaRPr lang="uk-UA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2844" y="572582"/>
              <a:ext cx="2442755" cy="4116925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078456"/>
              <a:ext cx="2506746" cy="4278021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424180" y="617383"/>
              <a:ext cx="5034713" cy="938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249"/>
                </a:lnSpc>
              </a:pPr>
              <a:r>
                <a:rPr lang="uk-UA" sz="4400" b="1" dirty="0">
                  <a:solidFill>
                    <a:srgbClr val="7030A0"/>
                  </a:solidFill>
                  <a:latin typeface="Poppins Bold" panose="020B0604020202020204" charset="0"/>
                  <a:cs typeface="Poppins Bold" panose="020B0604020202020204" charset="0"/>
                </a:rPr>
                <a:t>Незвичний </a:t>
              </a:r>
              <a:endParaRPr lang="uk-UA" sz="4400" b="1" dirty="0" smtClean="0">
                <a:solidFill>
                  <a:srgbClr val="7030A0"/>
                </a:solidFill>
                <a:latin typeface="Poppins Bold" panose="020B0604020202020204" charset="0"/>
                <a:cs typeface="Poppins Bold" panose="020B0604020202020204" charset="0"/>
              </a:endParaRPr>
            </a:p>
            <a:p>
              <a:pPr algn="ctr">
                <a:lnSpc>
                  <a:spcPts val="2249"/>
                </a:lnSpc>
              </a:pPr>
              <a:endParaRPr lang="uk-UA" sz="4400" b="1" dirty="0" smtClean="0">
                <a:solidFill>
                  <a:srgbClr val="7030A0"/>
                </a:solidFill>
                <a:latin typeface="Poppins Bold" panose="020B0604020202020204" charset="0"/>
                <a:cs typeface="Poppins Bold" panose="020B0604020202020204" charset="0"/>
              </a:endParaRPr>
            </a:p>
            <a:p>
              <a:pPr algn="ctr">
                <a:lnSpc>
                  <a:spcPts val="2249"/>
                </a:lnSpc>
              </a:pPr>
              <a:r>
                <a:rPr lang="uk-UA" sz="4400" b="1" dirty="0" smtClean="0">
                  <a:solidFill>
                    <a:srgbClr val="7030A0"/>
                  </a:solidFill>
                  <a:latin typeface="Poppins Bold" panose="020B0604020202020204" charset="0"/>
                  <a:cs typeface="Poppins Bold" panose="020B0604020202020204" charset="0"/>
                </a:rPr>
                <a:t>«</a:t>
              </a:r>
              <a:r>
                <a:rPr lang="uk-UA" sz="4400" b="1" dirty="0">
                  <a:solidFill>
                    <a:srgbClr val="7030A0"/>
                  </a:solidFill>
                  <a:latin typeface="Poppins Bold" panose="020B0604020202020204" charset="0"/>
                  <a:cs typeface="Poppins Bold" panose="020B0604020202020204" charset="0"/>
                </a:rPr>
                <a:t>Містер Мускул» </a:t>
              </a:r>
              <a:endParaRPr lang="en-US" sz="4400" b="1" dirty="0">
                <a:solidFill>
                  <a:srgbClr val="7030A0"/>
                </a:solidFill>
                <a:latin typeface="Poppins Bold" panose="020B0604020202020204" charset="0"/>
                <a:cs typeface="Poppins Bold" panose="020B0604020202020204" charset="0"/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2845" y="5262571"/>
              <a:ext cx="2514600" cy="423068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Стрелка вправо 5"/>
            <p:cNvSpPr/>
            <p:nvPr/>
          </p:nvSpPr>
          <p:spPr>
            <a:xfrm>
              <a:off x="3861457" y="3854470"/>
              <a:ext cx="2133600" cy="533400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1294" y="5259305"/>
              <a:ext cx="2163763" cy="592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7052" y="2834202"/>
              <a:ext cx="2163763" cy="592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7926" y="6895790"/>
              <a:ext cx="2157413" cy="592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Стрелка вверх 6"/>
            <p:cNvSpPr/>
            <p:nvPr/>
          </p:nvSpPr>
          <p:spPr>
            <a:xfrm>
              <a:off x="1823858" y="7107581"/>
              <a:ext cx="152400" cy="376950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347280" y="2472680"/>
              <a:ext cx="274083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uk-UA" b="1" dirty="0">
                  <a:latin typeface="Georgia" panose="02040502050405020303" pitchFamily="18" charset="0"/>
                </a:rPr>
                <a:t>Звичайне світло </a:t>
              </a:r>
              <a:endParaRPr lang="uk-UA" b="1" dirty="0" smtClean="0">
                <a:latin typeface="Georgia" panose="02040502050405020303" pitchFamily="18" charset="0"/>
              </a:endParaRPr>
            </a:p>
            <a:p>
              <a:pPr algn="ctr">
                <a:lnSpc>
                  <a:spcPts val="3640"/>
                </a:lnSpc>
              </a:pPr>
              <a:r>
                <a:rPr lang="uk-UA" b="1" dirty="0" smtClean="0">
                  <a:latin typeface="Georgia" panose="02040502050405020303" pitchFamily="18" charset="0"/>
                </a:rPr>
                <a:t>ліхтарика</a:t>
              </a:r>
              <a:endParaRPr lang="en-US" b="1" dirty="0">
                <a:latin typeface="Georgia" panose="02040502050405020303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617775" y="6263807"/>
              <a:ext cx="25908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uk-UA" b="1" dirty="0">
                  <a:latin typeface="Georgia" panose="02040502050405020303" pitchFamily="18" charset="0"/>
                </a:rPr>
                <a:t>Лазерний промінь </a:t>
              </a:r>
            </a:p>
            <a:p>
              <a:pPr>
                <a:lnSpc>
                  <a:spcPts val="3640"/>
                </a:lnSpc>
              </a:pPr>
              <a:r>
                <a:rPr lang="uk-UA" b="1" dirty="0">
                  <a:latin typeface="Georgia" panose="02040502050405020303" pitchFamily="18" charset="0"/>
                </a:rPr>
                <a:t>червоного кольору</a:t>
              </a:r>
              <a:endParaRPr lang="en-US" b="1" dirty="0">
                <a:latin typeface="Georgia" panose="02040502050405020303" pitchFamily="18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212772" y="731232"/>
              <a:ext cx="2352567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uk-UA" sz="2000" b="1" dirty="0" smtClean="0">
                  <a:latin typeface="Georgia" panose="02040502050405020303" pitchFamily="18" charset="0"/>
                </a:rPr>
                <a:t>Утворення кольорового силуету на екрані</a:t>
              </a:r>
              <a:endParaRPr lang="en-US" sz="2000" b="1" dirty="0">
                <a:latin typeface="Georgia" panose="02040502050405020303" pitchFamily="18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8949233" y="5436658"/>
              <a:ext cx="2819400" cy="1418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uk-UA" sz="1900" b="1" dirty="0">
                  <a:latin typeface="Georgia" panose="02040502050405020303" pitchFamily="18" charset="0"/>
                </a:rPr>
                <a:t>Утворення світної точки </a:t>
              </a:r>
            </a:p>
            <a:p>
              <a:pPr algn="ctr">
                <a:lnSpc>
                  <a:spcPts val="3640"/>
                </a:lnSpc>
              </a:pPr>
              <a:r>
                <a:rPr lang="uk-UA" sz="1900" b="1" dirty="0">
                  <a:latin typeface="Georgia" panose="02040502050405020303" pitchFamily="18" charset="0"/>
                </a:rPr>
                <a:t>на екрані</a:t>
              </a:r>
              <a:endParaRPr lang="en-US" sz="1900" b="1" dirty="0">
                <a:latin typeface="Georgia" panose="02040502050405020303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8906795" y="3488343"/>
              <a:ext cx="2933613" cy="1880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uk-UA" sz="1900" b="1" dirty="0" smtClean="0">
                  <a:solidFill>
                    <a:srgbClr val="0070C0"/>
                  </a:solidFill>
                  <a:latin typeface="Georgia" panose="02040502050405020303" pitchFamily="18" charset="0"/>
                </a:rPr>
                <a:t>Розсіювання блакитного світла на молекулах розчину</a:t>
              </a:r>
              <a:endParaRPr lang="en-US" sz="19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212772" y="7572539"/>
              <a:ext cx="232166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uk-UA" sz="2000" b="1" dirty="0" smtClean="0">
                  <a:solidFill>
                    <a:srgbClr val="FF0000"/>
                  </a:solidFill>
                  <a:latin typeface="Georgia" panose="02040502050405020303" pitchFamily="18" charset="0"/>
                </a:rPr>
                <a:t>Прямолінійне поширення червоного світла</a:t>
              </a:r>
              <a:endParaRPr lang="en-US" sz="2000" b="1" dirty="0">
                <a:solidFill>
                  <a:srgbClr val="FF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321948" y="9012239"/>
              <a:ext cx="1049845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3640"/>
                </a:lnSpc>
              </a:pPr>
              <a:r>
                <a:rPr lang="uk-UA" sz="2000" b="1" dirty="0" smtClean="0">
                  <a:solidFill>
                    <a:srgbClr val="FF0000"/>
                  </a:solidFill>
                  <a:latin typeface="Georgia" panose="02040502050405020303" pitchFamily="18" charset="0"/>
                </a:rPr>
                <a:t>Відеоматеріал за посиланням: </a:t>
              </a:r>
            </a:p>
            <a:p>
              <a:pPr lvl="0">
                <a:lnSpc>
                  <a:spcPts val="3640"/>
                </a:lnSpc>
              </a:pPr>
              <a:r>
                <a:rPr lang="en-US" sz="1600" b="1" dirty="0" smtClean="0">
                  <a:solidFill>
                    <a:srgbClr val="044BCC"/>
                  </a:solidFill>
                  <a:latin typeface="Georgia" panose="02040502050405020303" pitchFamily="18" charset="0"/>
                  <a:hlinkClick r:id="rId8"/>
                </a:rPr>
                <a:t>https</a:t>
              </a:r>
              <a:r>
                <a:rPr lang="en-US" sz="1600" b="1" dirty="0">
                  <a:solidFill>
                    <a:srgbClr val="044BCC"/>
                  </a:solidFill>
                  <a:latin typeface="Georgia" panose="02040502050405020303" pitchFamily="18" charset="0"/>
                  <a:hlinkClick r:id="rId8"/>
                </a:rPr>
                <a:t>://drive.google.com/file/d/1Me__DN_rDDGzcc4oYRTTzNpaMhQITwCe/view?usp=sharing</a:t>
              </a:r>
              <a:endParaRPr lang="uk-UA" sz="1600" b="1" dirty="0">
                <a:solidFill>
                  <a:srgbClr val="044BCC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4326132" y="617095"/>
              <a:ext cx="2352567" cy="97872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640"/>
                </a:lnSpc>
              </a:pPr>
              <a:endParaRPr lang="uk-UA" sz="2000" b="1" dirty="0" smtClean="0">
                <a:latin typeface="Georgia" panose="02040502050405020303" pitchFamily="18" charset="0"/>
              </a:endParaRPr>
            </a:p>
            <a:p>
              <a:pPr algn="ctr">
                <a:lnSpc>
                  <a:spcPts val="3640"/>
                </a:lnSpc>
              </a:pPr>
              <a:r>
                <a:rPr lang="el-GR" sz="2000" b="1" dirty="0">
                  <a:solidFill>
                    <a:srgbClr val="221EB2"/>
                  </a:solidFill>
                  <a:latin typeface="Georgia" panose="02040502050405020303" pitchFamily="18" charset="0"/>
                </a:rPr>
                <a:t>λ</a:t>
              </a:r>
              <a:r>
                <a:rPr lang="uk-UA" sz="2000" b="1" dirty="0" smtClean="0">
                  <a:solidFill>
                    <a:srgbClr val="221EB2"/>
                  </a:solidFill>
                  <a:latin typeface="Georgia" panose="02040502050405020303" pitchFamily="18" charset="0"/>
                </a:rPr>
                <a:t>=485-500 нм</a:t>
              </a:r>
            </a:p>
            <a:p>
              <a:pPr algn="ctr">
                <a:lnSpc>
                  <a:spcPts val="3640"/>
                </a:lnSpc>
              </a:pPr>
              <a:r>
                <a:rPr lang="uk-UA" sz="2000" b="1" dirty="0" smtClean="0">
                  <a:solidFill>
                    <a:srgbClr val="221EB2"/>
                  </a:solidFill>
                  <a:latin typeface="Georgia" panose="02040502050405020303" pitchFamily="18" charset="0"/>
                </a:rPr>
                <a:t>Світло блакитного кольору</a:t>
              </a:r>
            </a:p>
            <a:p>
              <a:pPr algn="ctr">
                <a:lnSpc>
                  <a:spcPts val="3640"/>
                </a:lnSpc>
              </a:pPr>
              <a:endParaRPr lang="uk-UA" sz="2000" b="1" dirty="0">
                <a:latin typeface="Georgia" panose="02040502050405020303" pitchFamily="18" charset="0"/>
              </a:endParaRPr>
            </a:p>
            <a:p>
              <a:pPr algn="ctr">
                <a:lnSpc>
                  <a:spcPts val="3640"/>
                </a:lnSpc>
              </a:pPr>
              <a:r>
                <a:rPr lang="uk-UA" sz="2000" b="1" dirty="0" smtClean="0">
                  <a:latin typeface="Georgia" panose="02040502050405020303" pitchFamily="18" charset="0"/>
                </a:rPr>
                <a:t>Світло блакитного кольору має коротшу довжину хвилі, тому розсіюється краще.</a:t>
              </a:r>
            </a:p>
            <a:p>
              <a:pPr algn="ctr">
                <a:lnSpc>
                  <a:spcPts val="3640"/>
                </a:lnSpc>
              </a:pPr>
              <a:endParaRPr lang="uk-UA" sz="2000" b="1" dirty="0" smtClean="0">
                <a:latin typeface="Georgia" panose="02040502050405020303" pitchFamily="18" charset="0"/>
              </a:endParaRPr>
            </a:p>
            <a:p>
              <a:pPr algn="ctr">
                <a:lnSpc>
                  <a:spcPts val="3640"/>
                </a:lnSpc>
              </a:pPr>
              <a:r>
                <a:rPr lang="el-GR" sz="2000" b="1" dirty="0">
                  <a:solidFill>
                    <a:srgbClr val="FF0000"/>
                  </a:solidFill>
                  <a:latin typeface="Georgia" panose="02040502050405020303" pitchFamily="18" charset="0"/>
                </a:rPr>
                <a:t>λ</a:t>
              </a:r>
              <a:r>
                <a:rPr lang="uk-UA" sz="2000" b="1" dirty="0">
                  <a:solidFill>
                    <a:srgbClr val="FF0000"/>
                  </a:solidFill>
                  <a:latin typeface="Georgia" panose="02040502050405020303" pitchFamily="18" charset="0"/>
                </a:rPr>
                <a:t>=485-500 нм</a:t>
              </a:r>
            </a:p>
            <a:p>
              <a:pPr algn="ctr">
                <a:lnSpc>
                  <a:spcPts val="3640"/>
                </a:lnSpc>
              </a:pPr>
              <a:r>
                <a:rPr lang="uk-UA" sz="2000" b="1" dirty="0">
                  <a:solidFill>
                    <a:srgbClr val="FF0000"/>
                  </a:solidFill>
                  <a:latin typeface="Georgia" panose="02040502050405020303" pitchFamily="18" charset="0"/>
                </a:rPr>
                <a:t>Світло блакитного кольору</a:t>
              </a:r>
            </a:p>
            <a:p>
              <a:pPr algn="ctr">
                <a:lnSpc>
                  <a:spcPts val="3640"/>
                </a:lnSpc>
              </a:pPr>
              <a:endParaRPr lang="uk-UA" sz="2000" b="1" dirty="0">
                <a:latin typeface="Georgia" panose="02040502050405020303" pitchFamily="18" charset="0"/>
              </a:endParaRPr>
            </a:p>
            <a:p>
              <a:pPr algn="ctr">
                <a:lnSpc>
                  <a:spcPts val="3640"/>
                </a:lnSpc>
              </a:pPr>
              <a:endParaRPr lang="en-US" sz="2000" b="1" dirty="0">
                <a:latin typeface="Georgia" panose="02040502050405020303" pitchFamily="18" charset="0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599" y="617383"/>
              <a:ext cx="2506747" cy="4072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79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8716991">
            <a:off x="-1363223" y="34680"/>
            <a:ext cx="4783846" cy="2520197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E95538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2159232">
            <a:off x="-1388286" y="8494271"/>
            <a:ext cx="3898098" cy="2053572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DB137"/>
            </a:solidFill>
          </p:spPr>
        </p:sp>
      </p:grpSp>
      <p:grpSp>
        <p:nvGrpSpPr>
          <p:cNvPr id="9" name="Группа 8"/>
          <p:cNvGrpSpPr/>
          <p:nvPr/>
        </p:nvGrpSpPr>
        <p:grpSpPr>
          <a:xfrm>
            <a:off x="361935" y="-114300"/>
            <a:ext cx="17491237" cy="10176807"/>
            <a:chOff x="361935" y="-114300"/>
            <a:chExt cx="17491237" cy="1017680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4100" y="3948331"/>
              <a:ext cx="5362129" cy="5606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Скругленный прямоугольник 15"/>
            <p:cNvSpPr/>
            <p:nvPr/>
          </p:nvSpPr>
          <p:spPr>
            <a:xfrm>
              <a:off x="15223184" y="7246732"/>
              <a:ext cx="2629988" cy="1279936"/>
            </a:xfrm>
            <a:prstGeom prst="roundRect">
              <a:avLst/>
            </a:prstGeom>
            <a:solidFill>
              <a:srgbClr val="66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b="1" dirty="0">
                  <a:solidFill>
                    <a:srgbClr val="000000"/>
                  </a:solidFill>
                  <a:latin typeface="Open Sans Bold"/>
                </a:rPr>
                <a:t>Ч</a:t>
              </a:r>
              <a:r>
                <a:rPr lang="uk-UA" dirty="0">
                  <a:solidFill>
                    <a:srgbClr val="000000"/>
                  </a:solidFill>
                  <a:latin typeface="Open Sans Bold"/>
                </a:rPr>
                <a:t>ому з’являються світлові кільця? </a:t>
              </a:r>
            </a:p>
            <a:p>
              <a:pPr algn="ctr"/>
              <a:endParaRPr lang="uk-UA" dirty="0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361935" y="1044966"/>
              <a:ext cx="1826966" cy="8001878"/>
              <a:chOff x="0" y="0"/>
              <a:chExt cx="660400" cy="239236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60400" cy="239236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2392363">
                    <a:moveTo>
                      <a:pt x="535940" y="2392362"/>
                    </a:moveTo>
                    <a:lnTo>
                      <a:pt x="124460" y="2392362"/>
                    </a:lnTo>
                    <a:cubicBezTo>
                      <a:pt x="55880" y="2392362"/>
                      <a:pt x="0" y="2336483"/>
                      <a:pt x="0" y="22679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5940" y="0"/>
                    </a:lnTo>
                    <a:cubicBezTo>
                      <a:pt x="604520" y="0"/>
                      <a:pt x="660400" y="55880"/>
                      <a:pt x="660400" y="124460"/>
                    </a:cubicBezTo>
                    <a:lnTo>
                      <a:pt x="660400" y="2267903"/>
                    </a:lnTo>
                    <a:cubicBezTo>
                      <a:pt x="660400" y="2336483"/>
                      <a:pt x="604520" y="2392363"/>
                      <a:pt x="535940" y="2392363"/>
                    </a:cubicBezTo>
                    <a:close/>
                  </a:path>
                </a:pathLst>
              </a:custGeom>
              <a:solidFill>
                <a:srgbClr val="5C21B5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90800" y="1065980"/>
              <a:ext cx="10591800" cy="7394958"/>
              <a:chOff x="-39569" y="137172"/>
              <a:chExt cx="15753330" cy="7113545"/>
            </a:xfrm>
          </p:grpSpPr>
          <p:sp>
            <p:nvSpPr>
              <p:cNvPr id="10" name="TextBox 10"/>
              <p:cNvSpPr txBox="1"/>
              <p:nvPr/>
            </p:nvSpPr>
            <p:spPr>
              <a:xfrm>
                <a:off x="0" y="6703558"/>
                <a:ext cx="8411879" cy="54715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249"/>
                  </a:lnSpc>
                </a:pPr>
                <a:endParaRPr lang="en-US" sz="2499" dirty="0">
                  <a:solidFill>
                    <a:srgbClr val="5C21B5"/>
                  </a:solidFill>
                  <a:latin typeface="Poppins Light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-39569" y="137172"/>
                <a:ext cx="15753330" cy="5151517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uk-UA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Poppins Bold" panose="020B0604020202020204" charset="0"/>
                  </a:rPr>
                  <a:t>Обладнання: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Poppins Bold" panose="020B0604020202020204" charset="0"/>
                  </a:rPr>
                  <a:t>скляний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Poppins Bold" panose="020B0604020202020204" charset="0"/>
                  </a:rPr>
                  <a:t>прозорий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Poppins Bold" panose="020B0604020202020204" charset="0"/>
                  </a:rPr>
                  <a:t>келих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,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Poppins Bold" panose="020B0604020202020204" charset="0"/>
                  </a:rPr>
                  <a:t>розпилювач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 з водою для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Poppins Bold" panose="020B0604020202020204" charset="0"/>
                  </a:rPr>
                  <a:t>візуалізації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Poppins Bold" panose="020B0604020202020204" charset="0"/>
                  </a:rPr>
                  <a:t>світлового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Poppins Bold" panose="020B0604020202020204" charset="0"/>
                  </a:rPr>
                  <a:t>промення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,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Poppins Bold" panose="020B0604020202020204" charset="0"/>
                  </a:rPr>
                  <a:t>лазерна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 указка.</a:t>
                </a:r>
                <a:endParaRPr lang="en-US" sz="2400" b="1" dirty="0" smtClean="0">
                  <a:latin typeface="Times New Roman" panose="02020603050405020304" pitchFamily="18" charset="0"/>
                  <a:cs typeface="Poppins Bold" panose="020B0604020202020204" charset="0"/>
                </a:endParaRPr>
              </a:p>
              <a:p>
                <a:pPr algn="just"/>
                <a:endParaRPr lang="ru-RU" sz="2400" b="1" dirty="0" smtClean="0">
                  <a:latin typeface="Times New Roman" panose="02020603050405020304" pitchFamily="18" charset="0"/>
                  <a:cs typeface="Poppins Bold" panose="020B0604020202020204" charset="0"/>
                </a:endParaRPr>
              </a:p>
              <a:p>
                <a:pPr algn="just"/>
                <a:r>
                  <a:rPr lang="ru-RU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Poppins Bold" panose="020B0604020202020204" charset="0"/>
                  </a:rPr>
                  <a:t>Хід</a:t>
                </a:r>
                <a:r>
                  <a:rPr lang="ru-RU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ru-RU" sz="2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Poppins Bold" panose="020B0604020202020204" charset="0"/>
                  </a:rPr>
                  <a:t>дослідження</a:t>
                </a:r>
                <a:r>
                  <a:rPr lang="ru-RU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Poppins Bold" panose="020B0604020202020204" charset="0"/>
                  </a:rPr>
                  <a:t>: </a:t>
                </a:r>
                <a:r>
                  <a:rPr lang="uk-UA" sz="2400" b="1" dirty="0">
                    <a:latin typeface="Times New Roman" panose="02020603050405020304" pitchFamily="18" charset="0"/>
                    <a:cs typeface="Poppins Bold" panose="020B0604020202020204" charset="0"/>
                  </a:rPr>
                  <a:t>Спрямуйте </a:t>
                </a:r>
                <a:r>
                  <a:rPr lang="uk-UA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світловий промінь на </a:t>
                </a:r>
                <a:r>
                  <a:rPr lang="uk-UA" sz="2400" b="1" dirty="0">
                    <a:latin typeface="Times New Roman" panose="02020603050405020304" pitchFamily="18" charset="0"/>
                    <a:cs typeface="Poppins Bold" panose="020B0604020202020204" charset="0"/>
                  </a:rPr>
                  <a:t>ніжку келиха під </a:t>
                </a:r>
                <a:r>
                  <a:rPr lang="uk-UA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кутом та рухайте промінь вгору, вниз. Наближайте та віддаляйте джерело світла.</a:t>
                </a:r>
                <a:endParaRPr lang="en-US" sz="2400" b="1" dirty="0" smtClean="0">
                  <a:latin typeface="Times New Roman" panose="02020603050405020304" pitchFamily="18" charset="0"/>
                  <a:cs typeface="Poppins Bold" panose="020B0604020202020204" charset="0"/>
                </a:endParaRPr>
              </a:p>
              <a:p>
                <a:pPr algn="just"/>
                <a:endParaRPr lang="ru-RU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Poppins Bold" panose="020B0604020202020204" charset="0"/>
                </a:endParaRPr>
              </a:p>
              <a:p>
                <a:pPr algn="just">
                  <a:lnSpc>
                    <a:spcPts val="3959"/>
                  </a:lnSpc>
                </a:pPr>
                <a:r>
                  <a:rPr lang="ru-RU" sz="2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Poppins Bold" panose="020B0604020202020204" charset="0"/>
                  </a:rPr>
                  <a:t>Пояснення</a:t>
                </a:r>
                <a:r>
                  <a:rPr lang="ru-RU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Poppins Bold" panose="020B0604020202020204" charset="0"/>
                  </a:rPr>
                  <a:t>:</a:t>
                </a:r>
                <a:r>
                  <a:rPr lang="ru-RU" sz="28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uk-UA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Причина заломлення - перехід </a:t>
                </a:r>
                <a:r>
                  <a:rPr lang="uk-UA" sz="2400" b="1" dirty="0" err="1" smtClean="0">
                    <a:latin typeface="Times New Roman" panose="02020603050405020304" pitchFamily="18" charset="0"/>
                    <a:cs typeface="Poppins Bold" panose="020B0604020202020204" charset="0"/>
                  </a:rPr>
                  <a:t>промення</a:t>
                </a:r>
                <a:r>
                  <a:rPr lang="uk-UA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en-US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uk-UA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з одного </a:t>
                </a:r>
                <a:r>
                  <a:rPr lang="uk-UA" sz="2400" b="1" dirty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uk-UA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прозорого середовища в інше згідно із законом </a:t>
                </a:r>
                <a:r>
                  <a:rPr lang="uk-UA" sz="2400" b="1" dirty="0" err="1" smtClean="0">
                    <a:latin typeface="Times New Roman" panose="02020603050405020304" pitchFamily="18" charset="0"/>
                    <a:cs typeface="Poppins Bold" panose="020B0604020202020204" charset="0"/>
                  </a:rPr>
                  <a:t>Снеліуса</a:t>
                </a:r>
                <a:r>
                  <a:rPr lang="uk-UA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. </a:t>
                </a:r>
              </a:p>
              <a:p>
                <a:pPr algn="just">
                  <a:lnSpc>
                    <a:spcPts val="3959"/>
                  </a:lnSpc>
                </a:pPr>
                <a:endParaRPr lang="uk-UA" sz="2400" b="1" dirty="0">
                  <a:latin typeface="Times New Roman" panose="02020603050405020304" pitchFamily="18" charset="0"/>
                  <a:cs typeface="Poppins Bold" panose="020B0604020202020204" charset="0"/>
                </a:endParaRPr>
              </a:p>
              <a:p>
                <a:pPr algn="just">
                  <a:lnSpc>
                    <a:spcPts val="3959"/>
                  </a:lnSpc>
                </a:pPr>
                <a:endParaRPr lang="uk-UA" sz="2400" b="1" dirty="0"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pPr algn="just">
                  <a:lnSpc>
                    <a:spcPts val="3959"/>
                  </a:lnSpc>
                </a:pPr>
                <a:endParaRPr lang="uk-UA" sz="2400" b="1" dirty="0"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pPr algn="just">
                  <a:lnSpc>
                    <a:spcPts val="3959"/>
                  </a:lnSpc>
                </a:pPr>
                <a:endParaRPr lang="uk-UA" sz="2400" b="1" dirty="0" smtClean="0">
                  <a:latin typeface="Times New Roman" panose="02020603050405020304" pitchFamily="18" charset="0"/>
                  <a:cs typeface="Poppins Bold" panose="020B0604020202020204" charset="0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5400000">
              <a:off x="-1362944" y="4230603"/>
              <a:ext cx="5276725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uk-UA" sz="2400" dirty="0" smtClean="0">
                  <a:solidFill>
                    <a:srgbClr val="FDF8F4"/>
                  </a:solidFill>
                  <a:latin typeface="Poppins Light"/>
                </a:rPr>
                <a:t>Оптичні досліди-фокуси 2024</a:t>
              </a:r>
              <a:endParaRPr lang="en-US" sz="2400" dirty="0">
                <a:solidFill>
                  <a:srgbClr val="FDF8F4"/>
                </a:solidFill>
                <a:latin typeface="Poppins Light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88749" y="7886700"/>
              <a:ext cx="824236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uk-UA" sz="5000" dirty="0" smtClean="0">
                  <a:solidFill>
                    <a:srgbClr val="FDF8F4"/>
                  </a:solidFill>
                  <a:latin typeface="Poppins Bold"/>
                </a:rPr>
                <a:t>07</a:t>
              </a:r>
              <a:endParaRPr lang="en-US" sz="5000" dirty="0">
                <a:solidFill>
                  <a:srgbClr val="FDF8F4"/>
                </a:solidFill>
                <a:latin typeface="Poppins Bold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210672" y="9046844"/>
              <a:ext cx="1133768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uk-UA" b="1" dirty="0" smtClean="0">
                  <a:solidFill>
                    <a:srgbClr val="FF0000"/>
                  </a:solidFill>
                  <a:latin typeface="Georgia" panose="02040502050405020303" pitchFamily="18" charset="0"/>
                </a:rPr>
                <a:t>Відеоматеріал за посиланням: </a:t>
              </a:r>
              <a:r>
                <a:rPr lang="en-US" sz="1600" b="1" dirty="0" smtClean="0">
                  <a:solidFill>
                    <a:srgbClr val="0070C0"/>
                  </a:solidFill>
                  <a:latin typeface="Georgia" panose="02040502050405020303" pitchFamily="18" charset="0"/>
                  <a:hlinkClick r:id="rId3"/>
                </a:rPr>
                <a:t>https://drive.google.com/file/d/1N1KqGOYEHZ5BwVNcTfeFbzJJvJ7ICRVx/view?usp=sharing</a:t>
              </a:r>
              <a:endParaRPr lang="uk-UA" sz="16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20" name="TextBox 9"/>
            <p:cNvSpPr txBox="1"/>
            <p:nvPr/>
          </p:nvSpPr>
          <p:spPr>
            <a:xfrm>
              <a:off x="3059772" y="-114300"/>
              <a:ext cx="7228286" cy="12913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900"/>
                </a:lnSpc>
              </a:pPr>
              <a:r>
                <a:rPr lang="uk-UA" sz="4800" b="1" dirty="0" smtClean="0">
                  <a:solidFill>
                    <a:srgbClr val="5C21B5"/>
                  </a:solidFill>
                  <a:latin typeface="Poppins Bold"/>
                </a:rPr>
                <a:t>Фантастичні кільця</a:t>
              </a:r>
              <a:endParaRPr lang="en-US" sz="4800" b="1" dirty="0">
                <a:solidFill>
                  <a:srgbClr val="5C21B5"/>
                </a:solidFill>
                <a:latin typeface="Poppins 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Прямоугольник 20"/>
                <p:cNvSpPr/>
                <p:nvPr/>
              </p:nvSpPr>
              <p:spPr>
                <a:xfrm>
                  <a:off x="2590799" y="4400141"/>
                  <a:ext cx="3886201" cy="963854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600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l-GR" sz="3600" i="1">
                                  <a:latin typeface="Cambria Math"/>
                                </a:rPr>
                                <m:t>𝛼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3600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l-GR" sz="3600" i="1">
                                  <a:latin typeface="Cambria Math"/>
                                </a:rPr>
                                <m:t>γ</m:t>
                              </m:r>
                            </m:e>
                          </m:func>
                        </m:den>
                      </m:f>
                    </m:oMath>
                  </a14:m>
                  <a:r>
                    <a:rPr lang="uk-UA" sz="3600" dirty="0" smtClean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/>
                            </a:rPr>
                            <m:t>1</m:t>
                          </m:r>
                        </m:den>
                      </m:f>
                      <m:r>
                        <a:rPr lang="ru-RU" sz="3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600" i="1">
                              <a:latin typeface="Cambria Math"/>
                            </a:rPr>
                            <m:t>υ</m:t>
                          </m:r>
                          <m:r>
                            <a:rPr lang="en-US" sz="3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600" i="1">
                              <a:latin typeface="Cambria Math"/>
                            </a:rPr>
                            <m:t>υ</m:t>
                          </m:r>
                          <m:r>
                            <a:rPr lang="en-US" sz="36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latin typeface="Cambria Math"/>
                        </a:rPr>
                        <m:t>=</m:t>
                      </m:r>
                    </m:oMath>
                  </a14:m>
                  <a:r>
                    <a:rPr lang="en-US" sz="3600" dirty="0" smtClean="0"/>
                    <a:t>n</a:t>
                  </a:r>
                  <a:r>
                    <a:rPr lang="uk-UA" sz="2000" dirty="0" smtClean="0"/>
                    <a:t>21,</a:t>
                  </a:r>
                </a:p>
              </p:txBody>
            </p:sp>
          </mc:Choice>
          <mc:Fallback xmlns="">
            <p:sp>
              <p:nvSpPr>
                <p:cNvPr id="21" name="Прямоугольник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0799" y="4400141"/>
                  <a:ext cx="3886201" cy="96385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5063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Нашивка 23"/>
            <p:cNvSpPr/>
            <p:nvPr/>
          </p:nvSpPr>
          <p:spPr>
            <a:xfrm rot="5400000">
              <a:off x="16253518" y="6598535"/>
              <a:ext cx="525779" cy="487079"/>
            </a:xfrm>
            <a:prstGeom prst="chevr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28" name="Нашивка 27"/>
            <p:cNvSpPr/>
            <p:nvPr/>
          </p:nvSpPr>
          <p:spPr>
            <a:xfrm rot="10800000">
              <a:off x="14087629" y="8526668"/>
              <a:ext cx="525779" cy="487079"/>
            </a:xfrm>
            <a:prstGeom prst="chevro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438399" y="5585117"/>
              <a:ext cx="6781801" cy="36830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3959"/>
                </a:lnSpc>
              </a:pPr>
              <a:r>
                <a:rPr lang="ru-RU" sz="24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Розмиті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дуги (не </a:t>
              </a:r>
              <a:r>
                <a:rPr lang="ru-RU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світлова</a:t>
              </a:r>
              <a:r>
                <a:rPr lang="ru-RU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точка) </a:t>
              </a:r>
              <a:r>
                <a:rPr lang="ru-RU" sz="24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утворюються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в </a:t>
              </a:r>
              <a:r>
                <a:rPr lang="ru-RU" sz="24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результаті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проходження</a:t>
              </a:r>
              <a:r>
                <a:rPr lang="ru-RU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промення</a:t>
              </a:r>
              <a:r>
                <a:rPr lang="ru-RU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через </a:t>
              </a:r>
              <a:r>
                <a:rPr lang="ru-RU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циліндричну</a:t>
              </a:r>
              <a:r>
                <a:rPr lang="ru-RU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поверхню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. </a:t>
              </a:r>
              <a:r>
                <a:rPr lang="ru-RU" sz="24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Радіус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кіл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залежить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від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кута </a:t>
              </a:r>
              <a:r>
                <a:rPr lang="ru-RU" sz="24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падіння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промення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та </a:t>
              </a:r>
              <a:r>
                <a:rPr lang="ru-RU" sz="24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його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висоти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.</a:t>
              </a:r>
            </a:p>
            <a:p>
              <a:pPr algn="just">
                <a:lnSpc>
                  <a:spcPts val="3959"/>
                </a:lnSpc>
              </a:pPr>
              <a:r>
                <a:rPr lang="ru-RU" sz="2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Спостерігаємо</a:t>
              </a:r>
              <a:r>
                <a:rPr lang="ru-RU" sz="2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uk-UA" sz="2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точку </a:t>
              </a:r>
              <a:r>
                <a:rPr lang="ru-RU" sz="2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світіння</a:t>
              </a:r>
              <a:r>
                <a:rPr lang="ru-RU" sz="2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відбитого</a:t>
              </a:r>
              <a:r>
                <a:rPr lang="ru-RU" sz="2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промення</a:t>
              </a:r>
              <a:r>
                <a:rPr lang="ru-RU" sz="2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 (3)</a:t>
              </a:r>
            </a:p>
            <a:p>
              <a:pPr algn="just">
                <a:lnSpc>
                  <a:spcPts val="3959"/>
                </a:lnSpc>
              </a:pPr>
              <a:endParaRPr lang="uk-UA" sz="2400" b="1" dirty="0">
                <a:solidFill>
                  <a:prstClr val="black"/>
                </a:solidFill>
                <a:latin typeface="Times New Roman" panose="02020603050405020304" pitchFamily="18" charset="0"/>
                <a:cs typeface="Poppins Bold" panose="020B0604020202020204" charset="0"/>
              </a:endParaRPr>
            </a:p>
          </p:txBody>
        </p:sp>
        <p:sp>
          <p:nvSpPr>
            <p:cNvPr id="31" name="Нашивка 30"/>
            <p:cNvSpPr/>
            <p:nvPr/>
          </p:nvSpPr>
          <p:spPr>
            <a:xfrm rot="5400000">
              <a:off x="16276249" y="8761317"/>
              <a:ext cx="564292" cy="571055"/>
            </a:xfrm>
            <a:prstGeom prst="chevr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5558762" y="9508509"/>
              <a:ext cx="19992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smtClean="0">
                  <a:solidFill>
                    <a:srgbClr val="000000"/>
                  </a:solidFill>
                  <a:latin typeface="Open Sans Bold"/>
                </a:rPr>
                <a:t>Продовження..</a:t>
              </a:r>
              <a:endParaRPr lang="uk-UA" dirty="0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3937587" y="6735632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3</a:t>
              </a:r>
              <a:endParaRPr lang="uk-UA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Прямоугольник 28"/>
                <p:cNvSpPr/>
                <p:nvPr/>
              </p:nvSpPr>
              <p:spPr>
                <a:xfrm>
                  <a:off x="3276600" y="8394531"/>
                  <a:ext cx="1779489" cy="52322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ru-RU" sz="24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Poppins Bold" panose="020B0604020202020204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l-GR" sz="2800" i="1">
                              <a:latin typeface="Cambria Math"/>
                            </a:rPr>
                            <m:t>𝛼</m:t>
                          </m:r>
                          <m:r>
                            <a:rPr lang="uk-UA" sz="2800" i="1">
                              <a:latin typeface="Cambria Math"/>
                            </a:rPr>
                            <m:t>=</m:t>
                          </m:r>
                          <m:r>
                            <a:rPr lang="el-GR" sz="2800" i="1">
                              <a:latin typeface="Cambria Math"/>
                            </a:rPr>
                            <m:t>𝛽</m:t>
                          </m:r>
                        </m:e>
                      </m:d>
                    </m:oMath>
                  </a14:m>
                  <a:endParaRPr lang="uk-UA" sz="2800" dirty="0"/>
                </a:p>
              </p:txBody>
            </p:sp>
          </mc:Choice>
          <mc:Fallback xmlns="">
            <p:sp>
              <p:nvSpPr>
                <p:cNvPr id="29" name="Прямоугольник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6600" y="8394531"/>
                  <a:ext cx="1779489" cy="52322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37587" y="419100"/>
              <a:ext cx="3835738" cy="5632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57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8716991">
            <a:off x="-1363223" y="34680"/>
            <a:ext cx="4783846" cy="2520197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E95538"/>
            </a:solidFill>
          </p:spPr>
        </p:sp>
      </p:grpSp>
      <p:grpSp>
        <p:nvGrpSpPr>
          <p:cNvPr id="11" name="Группа 10"/>
          <p:cNvGrpSpPr/>
          <p:nvPr/>
        </p:nvGrpSpPr>
        <p:grpSpPr>
          <a:xfrm>
            <a:off x="-609600" y="495300"/>
            <a:ext cx="18897600" cy="10230094"/>
            <a:chOff x="-609600" y="495300"/>
            <a:chExt cx="18897600" cy="10230094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 rot="1541447">
              <a:off x="-609600" y="8671822"/>
              <a:ext cx="3898098" cy="2053572"/>
              <a:chOff x="0" y="0"/>
              <a:chExt cx="1610360" cy="84836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31750" y="0"/>
                <a:ext cx="1675130" cy="880110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880110">
                    <a:moveTo>
                      <a:pt x="266700" y="848360"/>
                    </a:moveTo>
                    <a:cubicBezTo>
                      <a:pt x="236220" y="848360"/>
                      <a:pt x="205740" y="842010"/>
                      <a:pt x="175260" y="829310"/>
                    </a:cubicBezTo>
                    <a:cubicBezTo>
                      <a:pt x="55880" y="778510"/>
                      <a:pt x="0" y="641350"/>
                      <a:pt x="50800" y="521970"/>
                    </a:cubicBezTo>
                    <a:cubicBezTo>
                      <a:pt x="184150" y="204470"/>
                      <a:pt x="492760" y="0"/>
                      <a:pt x="836930" y="0"/>
                    </a:cubicBezTo>
                    <a:cubicBezTo>
                      <a:pt x="1181100" y="0"/>
                      <a:pt x="1489710" y="204470"/>
                      <a:pt x="1624330" y="521970"/>
                    </a:cubicBezTo>
                    <a:cubicBezTo>
                      <a:pt x="1675130" y="641350"/>
                      <a:pt x="1619250" y="779780"/>
                      <a:pt x="1499870" y="829310"/>
                    </a:cubicBezTo>
                    <a:cubicBezTo>
                      <a:pt x="1380490" y="880110"/>
                      <a:pt x="1242060" y="824230"/>
                      <a:pt x="1192530" y="704850"/>
                    </a:cubicBezTo>
                    <a:cubicBezTo>
                      <a:pt x="1131570" y="562610"/>
                      <a:pt x="991870" y="469900"/>
                      <a:pt x="836930" y="469900"/>
                    </a:cubicBezTo>
                    <a:cubicBezTo>
                      <a:pt x="681990" y="469900"/>
                      <a:pt x="543560" y="562610"/>
                      <a:pt x="482600" y="704850"/>
                    </a:cubicBezTo>
                    <a:cubicBezTo>
                      <a:pt x="445770" y="793750"/>
                      <a:pt x="358140" y="848360"/>
                      <a:pt x="266700" y="848360"/>
                    </a:cubicBezTo>
                    <a:close/>
                  </a:path>
                </a:pathLst>
              </a:custGeom>
              <a:solidFill>
                <a:srgbClr val="FDB137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763578" y="1409700"/>
              <a:ext cx="1903421" cy="7977943"/>
              <a:chOff x="0" y="0"/>
              <a:chExt cx="660400" cy="239236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60400" cy="2392363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2392363">
                    <a:moveTo>
                      <a:pt x="535940" y="2392362"/>
                    </a:moveTo>
                    <a:lnTo>
                      <a:pt x="124460" y="2392362"/>
                    </a:lnTo>
                    <a:cubicBezTo>
                      <a:pt x="55880" y="2392362"/>
                      <a:pt x="0" y="2336483"/>
                      <a:pt x="0" y="22679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5940" y="0"/>
                    </a:lnTo>
                    <a:cubicBezTo>
                      <a:pt x="604520" y="0"/>
                      <a:pt x="660400" y="55880"/>
                      <a:pt x="660400" y="124460"/>
                    </a:cubicBezTo>
                    <a:lnTo>
                      <a:pt x="660400" y="2267903"/>
                    </a:lnTo>
                    <a:cubicBezTo>
                      <a:pt x="660400" y="2336483"/>
                      <a:pt x="604520" y="2392363"/>
                      <a:pt x="535940" y="2392363"/>
                    </a:cubicBezTo>
                    <a:close/>
                  </a:path>
                </a:pathLst>
              </a:custGeom>
              <a:solidFill>
                <a:srgbClr val="5C21B5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 rot="5400000">
              <a:off x="-845689" y="4706543"/>
              <a:ext cx="5276725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uk-UA" sz="2400" dirty="0" smtClean="0">
                  <a:solidFill>
                    <a:srgbClr val="FDF8F4"/>
                  </a:solidFill>
                  <a:latin typeface="Poppins Light"/>
                </a:rPr>
                <a:t>Оптичні досліди-фокуси 2024</a:t>
              </a:r>
              <a:endParaRPr lang="en-US" sz="2400" dirty="0">
                <a:solidFill>
                  <a:srgbClr val="FDF8F4"/>
                </a:solidFill>
                <a:latin typeface="Poppins Light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87331" y="7917921"/>
              <a:ext cx="824236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uk-UA" sz="5000" dirty="0" smtClean="0">
                  <a:solidFill>
                    <a:srgbClr val="FDF8F4"/>
                  </a:solidFill>
                  <a:latin typeface="Poppins Bold"/>
                </a:rPr>
                <a:t>08</a:t>
              </a:r>
              <a:endParaRPr lang="en-US" sz="5000" dirty="0">
                <a:solidFill>
                  <a:srgbClr val="FDF8F4"/>
                </a:solidFill>
                <a:latin typeface="Poppins Bold"/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3" t="24977" r="26637" b="16062"/>
            <a:stretch/>
          </p:blipFill>
          <p:spPr bwMode="auto">
            <a:xfrm>
              <a:off x="10863004" y="2140292"/>
              <a:ext cx="6586796" cy="5073864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 descr="C:\Users\Олена Леонідівна\Documents\ViberDownloads\0-02-05-7e5234b698988de76428306d501e17fa181f51591ddaeba0689862e720fa8712_c6823bd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329" y="2220531"/>
              <a:ext cx="6610731" cy="4993625"/>
            </a:xfrm>
            <a:prstGeom prst="rect">
              <a:avLst/>
            </a:prstGeom>
            <a:noFill/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2654026" y="495300"/>
              <a:ext cx="15087600" cy="2531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3800" b="1" dirty="0" smtClean="0">
                  <a:solidFill>
                    <a:srgbClr val="5C21B5"/>
                  </a:solidFill>
                  <a:latin typeface="Poppins Bold"/>
                </a:rPr>
                <a:t>  Цікаво, що ж відбувається усередині скляної ніжки келиха? </a:t>
              </a:r>
              <a:r>
                <a:rPr lang="uk-UA" sz="3800" b="1" dirty="0" smtClean="0">
                  <a:solidFill>
                    <a:schemeClr val="accent6">
                      <a:lumMod val="75000"/>
                    </a:schemeClr>
                  </a:solidFill>
                  <a:latin typeface="Poppins Bold"/>
                </a:rPr>
                <a:t>Власні спостереження</a:t>
              </a:r>
              <a:r>
                <a:rPr lang="uk-UA" sz="3800" b="1" dirty="0" smtClean="0">
                  <a:solidFill>
                    <a:srgbClr val="5C21B5"/>
                  </a:solidFill>
                  <a:latin typeface="Poppins Bold"/>
                </a:rPr>
                <a:t>.</a:t>
              </a:r>
            </a:p>
            <a:p>
              <a:pPr algn="ctr">
                <a:lnSpc>
                  <a:spcPts val="9900"/>
                </a:lnSpc>
              </a:pPr>
              <a:r>
                <a:rPr lang="uk-UA" sz="3800" b="1" dirty="0" smtClean="0">
                  <a:solidFill>
                    <a:srgbClr val="5C21B5"/>
                  </a:solidFill>
                  <a:latin typeface="Poppins Bold"/>
                </a:rPr>
                <a:t> </a:t>
              </a:r>
              <a:endParaRPr lang="en-US" sz="3800" b="1" dirty="0">
                <a:solidFill>
                  <a:srgbClr val="5C21B5"/>
                </a:solidFill>
                <a:latin typeface="Poppins Bold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200401" y="8350118"/>
              <a:ext cx="1508759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Пояснення: </a:t>
              </a:r>
              <a:r>
                <a:rPr lang="uk-UA" sz="2400" b="1" dirty="0">
                  <a:solidFill>
                    <a:srgbClr val="5C21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промінь(1</a:t>
              </a:r>
              <a:r>
                <a:rPr lang="uk-UA" sz="2400" b="1" dirty="0" smtClean="0">
                  <a:solidFill>
                    <a:srgbClr val="5C21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), попадаючи у ніжку келиха, поширюється по різним траєкторіям (Рис.1, Рис.2) </a:t>
              </a:r>
            </a:p>
            <a:p>
              <a:r>
                <a:rPr lang="uk-UA" sz="2400" b="1" dirty="0" smtClean="0">
                  <a:solidFill>
                    <a:srgbClr val="5C21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На своєму шляху промінь зазнає декілька </a:t>
              </a:r>
              <a:r>
                <a:rPr lang="uk-UA" sz="2400" b="1" dirty="0" err="1" smtClean="0">
                  <a:solidFill>
                    <a:srgbClr val="5C21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відбивань</a:t>
              </a:r>
              <a:r>
                <a:rPr lang="uk-UA" sz="2400" b="1" dirty="0" smtClean="0">
                  <a:solidFill>
                    <a:srgbClr val="5C21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від внутрішньої стінки ніжки келиха (білі точки 2), поширюється по коловій траєкторії та виходить із ніжки (3). Таке незвичне поширення пов’язане з циліндричною формою ніжки  келиха, структурою та товщиною скла </a:t>
              </a:r>
              <a:r>
                <a:rPr lang="uk-UA" sz="2400" b="1" dirty="0">
                  <a:solidFill>
                    <a:srgbClr val="5C21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</a:t>
              </a:r>
              <a:r>
                <a:rPr lang="uk-UA" sz="2400" b="1" dirty="0" smtClean="0">
                  <a:solidFill>
                    <a:srgbClr val="5C21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кутом падіння </a:t>
              </a:r>
              <a:r>
                <a:rPr lang="uk-UA" sz="2400" b="1" dirty="0" err="1" smtClean="0">
                  <a:solidFill>
                    <a:srgbClr val="5C21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промення</a:t>
              </a:r>
              <a:r>
                <a:rPr lang="uk-UA" sz="2400" b="1" dirty="0" smtClean="0">
                  <a:solidFill>
                    <a:srgbClr val="5C21B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uk-UA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789986" y="7556600"/>
              <a:ext cx="61905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b="1" dirty="0">
                  <a:solidFill>
                    <a:srgbClr val="002060"/>
                  </a:solidFill>
                  <a:latin typeface="Poppins Bold"/>
                </a:rPr>
                <a:t>Рис. 1. Промінь  проходить далі від центру </a:t>
              </a:r>
              <a:r>
                <a:rPr lang="uk-UA" b="1" dirty="0" smtClean="0">
                  <a:solidFill>
                    <a:srgbClr val="002060"/>
                  </a:solidFill>
                  <a:latin typeface="Poppins Bold"/>
                </a:rPr>
                <a:t>ніжки келиха</a:t>
              </a:r>
              <a:endParaRPr lang="uk-UA" dirty="0">
                <a:solidFill>
                  <a:srgbClr val="002060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1125200" y="7597703"/>
              <a:ext cx="56214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b="1" dirty="0">
                  <a:latin typeface="Poppins Bold"/>
                </a:rPr>
                <a:t>Рис. </a:t>
              </a:r>
              <a:r>
                <a:rPr lang="uk-UA" b="1" dirty="0" smtClean="0">
                  <a:latin typeface="Poppins Bold"/>
                </a:rPr>
                <a:t>2. </a:t>
              </a:r>
              <a:r>
                <a:rPr lang="uk-UA" b="1" dirty="0">
                  <a:latin typeface="Poppins Bold"/>
                </a:rPr>
                <a:t>Промінь  проходить </a:t>
              </a:r>
              <a:r>
                <a:rPr lang="uk-UA" b="1" dirty="0" smtClean="0">
                  <a:latin typeface="Poppins Bold"/>
                </a:rPr>
                <a:t>по центру ніжки келиха</a:t>
              </a:r>
              <a:endParaRPr lang="uk-UA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056720" y="6171267"/>
              <a:ext cx="5310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3</a:t>
              </a:r>
              <a:endParaRPr lang="uk-UA" sz="2800" dirty="0">
                <a:solidFill>
                  <a:schemeClr val="bg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086600" y="4076700"/>
              <a:ext cx="338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2</a:t>
              </a:r>
              <a:endParaRPr lang="uk-UA" sz="2400" dirty="0">
                <a:solidFill>
                  <a:schemeClr val="bg1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715000" y="5214005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2</a:t>
              </a:r>
              <a:endParaRPr lang="uk-UA" sz="2800" dirty="0">
                <a:solidFill>
                  <a:schemeClr val="bg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425154" y="5552559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2</a:t>
              </a:r>
              <a:endParaRPr lang="uk-UA" sz="2800" dirty="0">
                <a:solidFill>
                  <a:schemeClr val="bg1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8334193" y="4154004"/>
              <a:ext cx="5310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3</a:t>
              </a:r>
              <a:endParaRPr lang="uk-UA" sz="2800" dirty="0">
                <a:solidFill>
                  <a:schemeClr val="bg1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3030200" y="4310163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2</a:t>
              </a:r>
              <a:endParaRPr lang="uk-UA" sz="2800" dirty="0">
                <a:solidFill>
                  <a:schemeClr val="bg1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8878479" y="6176201"/>
              <a:ext cx="5310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1</a:t>
              </a:r>
              <a:endParaRPr lang="uk-UA" sz="2800" dirty="0">
                <a:solidFill>
                  <a:schemeClr val="bg1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5316200" y="3815090"/>
              <a:ext cx="5310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1</a:t>
              </a:r>
              <a:endParaRPr lang="uk-UA" sz="2800" dirty="0">
                <a:solidFill>
                  <a:schemeClr val="bg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4249400" y="3553480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2</a:t>
              </a:r>
              <a:endParaRPr lang="uk-UA" sz="2800" dirty="0">
                <a:solidFill>
                  <a:schemeClr val="bg1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3212301" y="5648047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3</a:t>
              </a:r>
              <a:endParaRPr lang="uk-UA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414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8716991">
            <a:off x="-2029989" y="-96564"/>
            <a:ext cx="4783846" cy="2520197"/>
            <a:chOff x="0" y="0"/>
            <a:chExt cx="1610360" cy="848360"/>
          </a:xfrm>
        </p:grpSpPr>
        <p:sp>
          <p:nvSpPr>
            <p:cNvPr id="3" name="Freeform 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E95538"/>
            </a:solidFill>
          </p:spPr>
        </p:sp>
      </p:grpSp>
      <p:grpSp>
        <p:nvGrpSpPr>
          <p:cNvPr id="12" name="Группа 11"/>
          <p:cNvGrpSpPr/>
          <p:nvPr/>
        </p:nvGrpSpPr>
        <p:grpSpPr>
          <a:xfrm>
            <a:off x="-772550" y="140179"/>
            <a:ext cx="19009506" cy="10512942"/>
            <a:chOff x="-772550" y="140179"/>
            <a:chExt cx="19009506" cy="10512942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 rot="2496498">
              <a:off x="-772550" y="8599549"/>
              <a:ext cx="3898098" cy="2053572"/>
              <a:chOff x="0" y="0"/>
              <a:chExt cx="1610360" cy="84836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31750" y="0"/>
                <a:ext cx="1675130" cy="880110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880110">
                    <a:moveTo>
                      <a:pt x="266700" y="848360"/>
                    </a:moveTo>
                    <a:cubicBezTo>
                      <a:pt x="236220" y="848360"/>
                      <a:pt x="205740" y="842010"/>
                      <a:pt x="175260" y="829310"/>
                    </a:cubicBezTo>
                    <a:cubicBezTo>
                      <a:pt x="55880" y="778510"/>
                      <a:pt x="0" y="641350"/>
                      <a:pt x="50800" y="521970"/>
                    </a:cubicBezTo>
                    <a:cubicBezTo>
                      <a:pt x="184150" y="204470"/>
                      <a:pt x="492760" y="0"/>
                      <a:pt x="836930" y="0"/>
                    </a:cubicBezTo>
                    <a:cubicBezTo>
                      <a:pt x="1181100" y="0"/>
                      <a:pt x="1489710" y="204470"/>
                      <a:pt x="1624330" y="521970"/>
                    </a:cubicBezTo>
                    <a:cubicBezTo>
                      <a:pt x="1675130" y="641350"/>
                      <a:pt x="1619250" y="779780"/>
                      <a:pt x="1499870" y="829310"/>
                    </a:cubicBezTo>
                    <a:cubicBezTo>
                      <a:pt x="1380490" y="880110"/>
                      <a:pt x="1242060" y="824230"/>
                      <a:pt x="1192530" y="704850"/>
                    </a:cubicBezTo>
                    <a:cubicBezTo>
                      <a:pt x="1131570" y="562610"/>
                      <a:pt x="991870" y="469900"/>
                      <a:pt x="836930" y="469900"/>
                    </a:cubicBezTo>
                    <a:cubicBezTo>
                      <a:pt x="681990" y="469900"/>
                      <a:pt x="543560" y="562610"/>
                      <a:pt x="482600" y="704850"/>
                    </a:cubicBezTo>
                    <a:cubicBezTo>
                      <a:pt x="445770" y="793750"/>
                      <a:pt x="358140" y="848360"/>
                      <a:pt x="266700" y="848360"/>
                    </a:cubicBezTo>
                    <a:close/>
                  </a:path>
                </a:pathLst>
              </a:custGeom>
              <a:solidFill>
                <a:srgbClr val="FDB137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2701257" y="148166"/>
              <a:ext cx="7955571" cy="1246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00"/>
                </a:lnSpc>
              </a:pPr>
              <a:r>
                <a:rPr lang="uk-UA" sz="4800" b="1" dirty="0" smtClean="0">
                  <a:solidFill>
                    <a:srgbClr val="5C21B5"/>
                  </a:solidFill>
                  <a:latin typeface="Poppins Bold"/>
                </a:rPr>
                <a:t>Дивовижний келих</a:t>
              </a:r>
              <a:endParaRPr lang="en-US" sz="4800" b="1" dirty="0">
                <a:solidFill>
                  <a:srgbClr val="5C21B5"/>
                </a:solidFill>
                <a:latin typeface="Poppins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376062" y="8441880"/>
              <a:ext cx="7955571" cy="61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49"/>
                </a:lnSpc>
              </a:pPr>
              <a:endParaRPr lang="en-US" sz="2499" dirty="0">
                <a:solidFill>
                  <a:srgbClr val="5C21B5"/>
                </a:solidFill>
                <a:latin typeface="Poppins Ligh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362200" y="1394223"/>
              <a:ext cx="9784490" cy="2359620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uk-UA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Обладнання: </a:t>
              </a:r>
              <a:r>
                <a:rPr lang="ru-RU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скляний</a:t>
              </a:r>
              <a:r>
                <a:rPr lang="ru-RU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прозорий</a:t>
              </a:r>
              <a:r>
                <a:rPr lang="ru-RU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келих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, </a:t>
              </a:r>
              <a:r>
                <a:rPr lang="ru-RU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лазерна</a:t>
              </a:r>
              <a:r>
                <a:rPr lang="ru-RU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указка</a:t>
              </a:r>
              <a:r>
                <a:rPr lang="ru-RU" sz="2400" b="1" strike="sngStrike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.</a:t>
              </a:r>
            </a:p>
            <a:p>
              <a:pPr lvl="0" algn="just"/>
              <a:endParaRPr lang="ru-RU" sz="2400" b="1" strike="sngStrike" dirty="0" smtClean="0">
                <a:solidFill>
                  <a:srgbClr val="5C21B5"/>
                </a:solidFill>
                <a:latin typeface="Times New Roman" panose="02020603050405020304" pitchFamily="18" charset="0"/>
                <a:cs typeface="Poppins Bold" panose="020B0604020202020204" charset="0"/>
              </a:endParaRPr>
            </a:p>
            <a:p>
              <a:pPr algn="just"/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Хід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дослідження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Poppins Bold" panose="020B0604020202020204" charset="0"/>
                </a:rPr>
                <a:t>: </a:t>
              </a:r>
              <a:r>
                <a:rPr lang="uk-UA" sz="2400" b="1" dirty="0">
                  <a:latin typeface="Times New Roman" panose="02020603050405020304" pitchFamily="18" charset="0"/>
                  <a:cs typeface="Poppins Bold" panose="020B0604020202020204" charset="0"/>
                </a:rPr>
                <a:t>с</a:t>
              </a:r>
              <a:r>
                <a:rPr lang="uk-UA" sz="2400" b="1" dirty="0" smtClean="0">
                  <a:latin typeface="Times New Roman" panose="02020603050405020304" pitchFamily="18" charset="0"/>
                  <a:cs typeface="Poppins Bold" panose="020B0604020202020204" charset="0"/>
                </a:rPr>
                <a:t>прямуйте </a:t>
              </a:r>
              <a:r>
                <a:rPr lang="uk-UA" sz="2400" b="1" dirty="0">
                  <a:latin typeface="Times New Roman" panose="02020603050405020304" pitchFamily="18" charset="0"/>
                  <a:cs typeface="Poppins Bold" panose="020B0604020202020204" charset="0"/>
                </a:rPr>
                <a:t>світловий </a:t>
              </a:r>
              <a:r>
                <a:rPr lang="uk-UA" sz="2400" b="1" dirty="0" smtClean="0">
                  <a:latin typeface="Times New Roman" panose="02020603050405020304" pitchFamily="18" charset="0"/>
                  <a:cs typeface="Poppins Bold" panose="020B0604020202020204" charset="0"/>
                </a:rPr>
                <a:t>промінь зверху </a:t>
              </a:r>
              <a:r>
                <a:rPr lang="uk-UA" sz="2400" b="1" dirty="0">
                  <a:latin typeface="Times New Roman" panose="02020603050405020304" pitchFamily="18" charset="0"/>
                  <a:cs typeface="Poppins Bold" panose="020B0604020202020204" charset="0"/>
                </a:rPr>
                <a:t>в</a:t>
              </a:r>
              <a:r>
                <a:rPr lang="uk-UA" sz="2400" b="1" dirty="0" smtClean="0">
                  <a:latin typeface="Times New Roman" panose="02020603050405020304" pitchFamily="18" charset="0"/>
                  <a:cs typeface="Poppins Bold" panose="020B0604020202020204" charset="0"/>
                </a:rPr>
                <a:t> </a:t>
              </a:r>
              <a:r>
                <a:rPr lang="uk-UA" sz="2400" b="1" dirty="0">
                  <a:latin typeface="Times New Roman" panose="02020603050405020304" pitchFamily="18" charset="0"/>
                  <a:cs typeface="Poppins Bold" panose="020B0604020202020204" charset="0"/>
                </a:rPr>
                <a:t>ніжку </a:t>
              </a:r>
              <a:r>
                <a:rPr lang="uk-UA" sz="2400" b="1" dirty="0" smtClean="0">
                  <a:latin typeface="Times New Roman" panose="02020603050405020304" pitchFamily="18" charset="0"/>
                  <a:cs typeface="Poppins Bold" panose="020B0604020202020204" charset="0"/>
                </a:rPr>
                <a:t>келиха перпендикулярно до основи, а потім </a:t>
              </a:r>
              <a:r>
                <a:rPr lang="uk-UA" sz="2400" b="1" dirty="0">
                  <a:latin typeface="Times New Roman" panose="02020603050405020304" pitchFamily="18" charset="0"/>
                  <a:cs typeface="Poppins Bold" panose="020B0604020202020204" charset="0"/>
                </a:rPr>
                <a:t>під </a:t>
              </a:r>
              <a:r>
                <a:rPr lang="uk-UA" sz="2400" b="1" dirty="0" smtClean="0">
                  <a:latin typeface="Times New Roman" panose="02020603050405020304" pitchFamily="18" charset="0"/>
                  <a:cs typeface="Poppins Bold" panose="020B0604020202020204" charset="0"/>
                </a:rPr>
                <a:t>кутом та спостерігайте як буде змінюватися траєкторія його поширення.</a:t>
              </a:r>
            </a:p>
            <a:p>
              <a:pPr algn="just">
                <a:lnSpc>
                  <a:spcPts val="3959"/>
                </a:lnSpc>
              </a:pPr>
              <a:endPara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Poppins Bold" panose="020B0604020202020204" charset="0"/>
              </a:endParaRPr>
            </a:p>
          </p:txBody>
        </p:sp>
        <p:sp>
          <p:nvSpPr>
            <p:cNvPr id="24" name="TextBox 9"/>
            <p:cNvSpPr txBox="1"/>
            <p:nvPr/>
          </p:nvSpPr>
          <p:spPr>
            <a:xfrm>
              <a:off x="2701257" y="140179"/>
              <a:ext cx="7955571" cy="1246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00"/>
                </a:lnSpc>
              </a:pPr>
              <a:r>
                <a:rPr lang="uk-UA" sz="4800" b="1" dirty="0" smtClean="0">
                  <a:solidFill>
                    <a:srgbClr val="5C21B5"/>
                  </a:solidFill>
                  <a:latin typeface="Poppins Bold"/>
                </a:rPr>
                <a:t>Дивовижний келих</a:t>
              </a:r>
              <a:endParaRPr lang="en-US" sz="4800" b="1" dirty="0">
                <a:solidFill>
                  <a:srgbClr val="5C21B5"/>
                </a:solidFill>
                <a:latin typeface="Poppins Bold"/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79517" y="342899"/>
              <a:ext cx="17957439" cy="9727595"/>
              <a:chOff x="78822" y="342899"/>
              <a:chExt cx="17957439" cy="9727595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78822" y="951624"/>
                <a:ext cx="1826966" cy="8001878"/>
                <a:chOff x="-102338" y="-27907"/>
                <a:chExt cx="660400" cy="2392363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-102338" y="-27907"/>
                  <a:ext cx="660400" cy="2392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2392363">
                      <a:moveTo>
                        <a:pt x="535940" y="2392362"/>
                      </a:moveTo>
                      <a:lnTo>
                        <a:pt x="124460" y="2392362"/>
                      </a:lnTo>
                      <a:cubicBezTo>
                        <a:pt x="55880" y="2392362"/>
                        <a:pt x="0" y="2336483"/>
                        <a:pt x="0" y="2267902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535940" y="0"/>
                      </a:lnTo>
                      <a:cubicBezTo>
                        <a:pt x="604520" y="0"/>
                        <a:pt x="660400" y="55880"/>
                        <a:pt x="660400" y="124460"/>
                      </a:cubicBezTo>
                      <a:lnTo>
                        <a:pt x="660400" y="2267903"/>
                      </a:lnTo>
                      <a:cubicBezTo>
                        <a:pt x="660400" y="2336483"/>
                        <a:pt x="604520" y="2392363"/>
                        <a:pt x="535940" y="2392363"/>
                      </a:cubicBezTo>
                      <a:close/>
                    </a:path>
                  </a:pathLst>
                </a:custGeom>
                <a:solidFill>
                  <a:srgbClr val="5C21B5"/>
                </a:solidFill>
              </p:spPr>
            </p:sp>
          </p:grpSp>
          <p:sp>
            <p:nvSpPr>
              <p:cNvPr id="14" name="TextBox 14"/>
              <p:cNvSpPr txBox="1"/>
              <p:nvPr/>
            </p:nvSpPr>
            <p:spPr>
              <a:xfrm rot="5400000">
                <a:off x="-1362944" y="4230603"/>
                <a:ext cx="5276725" cy="37189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2879"/>
                  </a:lnSpc>
                </a:pPr>
                <a:r>
                  <a:rPr lang="uk-UA" sz="2400" dirty="0" smtClean="0">
                    <a:solidFill>
                      <a:srgbClr val="FDF8F4"/>
                    </a:solidFill>
                    <a:latin typeface="Poppins Light"/>
                  </a:rPr>
                  <a:t>Оптичні досліди-фокуси 2024</a:t>
                </a:r>
                <a:endParaRPr lang="en-US" sz="2400" dirty="0">
                  <a:solidFill>
                    <a:srgbClr val="FDF8F4"/>
                  </a:solidFill>
                  <a:latin typeface="Poppins Light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88749" y="7886700"/>
                <a:ext cx="824236" cy="76944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6000"/>
                  </a:lnSpc>
                </a:pPr>
                <a:r>
                  <a:rPr lang="uk-UA" sz="5000" dirty="0" smtClean="0">
                    <a:solidFill>
                      <a:srgbClr val="FDF8F4"/>
                    </a:solidFill>
                    <a:latin typeface="Poppins Bold"/>
                  </a:rPr>
                  <a:t>09</a:t>
                </a:r>
                <a:endParaRPr lang="en-US" sz="5000" dirty="0">
                  <a:solidFill>
                    <a:srgbClr val="FDF8F4"/>
                  </a:solidFill>
                  <a:latin typeface="Poppins Bold"/>
                </a:endParaRP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2819400" y="9054831"/>
                <a:ext cx="109728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640"/>
                  </a:lnSpc>
                </a:pPr>
                <a:r>
                  <a:rPr lang="uk-UA" b="1" dirty="0" smtClean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Відеоматеріал за посиланням: </a:t>
                </a:r>
                <a:r>
                  <a:rPr lang="en-US" sz="1600" b="1" dirty="0" smtClean="0">
                    <a:solidFill>
                      <a:srgbClr val="7030A0"/>
                    </a:solidFill>
                    <a:latin typeface="Georgia" panose="02040502050405020303" pitchFamily="18" charset="0"/>
                    <a:hlinkClick r:id="rId2"/>
                  </a:rPr>
                  <a:t>https</a:t>
                </a:r>
                <a:r>
                  <a:rPr lang="en-US" sz="1600" b="1" dirty="0">
                    <a:solidFill>
                      <a:srgbClr val="7030A0"/>
                    </a:solidFill>
                    <a:latin typeface="Georgia" panose="02040502050405020303" pitchFamily="18" charset="0"/>
                    <a:hlinkClick r:id="rId2"/>
                  </a:rPr>
                  <a:t>://</a:t>
                </a:r>
                <a:r>
                  <a:rPr lang="en-US" sz="1600" b="1" dirty="0" smtClean="0">
                    <a:solidFill>
                      <a:srgbClr val="7030A0"/>
                    </a:solidFill>
                    <a:latin typeface="Georgia" panose="02040502050405020303" pitchFamily="18" charset="0"/>
                    <a:hlinkClick r:id="rId2"/>
                  </a:rPr>
                  <a:t>drive.google.com/file/d/1MN1Zqy56AoDXnCCzFmSw3gPu87G8bkzY/view?usp=sharing</a:t>
                </a:r>
                <a:endParaRPr lang="uk-UA" sz="1600" b="1" dirty="0">
                  <a:solidFill>
                    <a:srgbClr val="7030A0"/>
                  </a:solidFill>
                  <a:latin typeface="Georgia" panose="02040502050405020303" pitchFamily="18" charset="0"/>
                </a:endParaRPr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6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51646" y="342899"/>
                <a:ext cx="3784615" cy="5199413"/>
              </a:xfrm>
              <a:prstGeom prst="rect">
                <a:avLst/>
              </a:prstGeom>
              <a:noFill/>
              <a:ln>
                <a:noFill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Прямоугольник 12"/>
              <p:cNvSpPr/>
              <p:nvPr/>
            </p:nvSpPr>
            <p:spPr>
              <a:xfrm>
                <a:off x="2438400" y="3617422"/>
                <a:ext cx="5105400" cy="4196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3959"/>
                  </a:lnSpc>
                </a:pPr>
                <a:r>
                  <a:rPr lang="ru-RU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Poppins Bold" panose="020B0604020202020204" charset="0"/>
                  </a:rPr>
                  <a:t>Пояснення</a:t>
                </a:r>
                <a:r>
                  <a:rPr lang="ru-RU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Poppins Bold" panose="020B0604020202020204" charset="0"/>
                  </a:rPr>
                  <a:t>: </a:t>
                </a:r>
                <a:r>
                  <a:rPr lang="ru-RU" sz="2400" b="1" dirty="0" err="1">
                    <a:latin typeface="Times New Roman" panose="02020603050405020304" pitchFamily="18" charset="0"/>
                    <a:cs typeface="Poppins Bold" panose="020B0604020202020204" charset="0"/>
                  </a:rPr>
                  <a:t>спостерігаємо</a:t>
                </a:r>
                <a:r>
                  <a:rPr lang="ru-RU" sz="2400" b="1" dirty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ru-RU" sz="2400" b="1" dirty="0" err="1">
                    <a:latin typeface="Times New Roman" panose="02020603050405020304" pitchFamily="18" charset="0"/>
                    <a:cs typeface="Poppins Bold" panose="020B0604020202020204" charset="0"/>
                  </a:rPr>
                  <a:t>явище</a:t>
                </a:r>
                <a:r>
                  <a:rPr lang="ru-RU" sz="2400" b="1" dirty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endParaRPr lang="en-US" sz="2400" b="1" dirty="0">
                  <a:latin typeface="Times New Roman" panose="02020603050405020304" pitchFamily="18" charset="0"/>
                  <a:cs typeface="Poppins Bold" panose="020B0604020202020204" charset="0"/>
                </a:endParaRPr>
              </a:p>
              <a:p>
                <a:pPr algn="just">
                  <a:lnSpc>
                    <a:spcPts val="3959"/>
                  </a:lnSpc>
                </a:pPr>
                <a:r>
                  <a:rPr lang="ru-RU" sz="2400" b="1" dirty="0" err="1">
                    <a:latin typeface="Times New Roman" panose="02020603050405020304" pitchFamily="18" charset="0"/>
                    <a:cs typeface="Poppins Bold" panose="020B0604020202020204" charset="0"/>
                  </a:rPr>
                  <a:t>повного</a:t>
                </a:r>
                <a:r>
                  <a:rPr lang="ru-RU" sz="2400" b="1" dirty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ru-RU" sz="2400" b="1" dirty="0" err="1">
                    <a:latin typeface="Times New Roman" panose="02020603050405020304" pitchFamily="18" charset="0"/>
                    <a:cs typeface="Poppins Bold" panose="020B0604020202020204" charset="0"/>
                  </a:rPr>
                  <a:t>внутрішнього</a:t>
                </a:r>
                <a:r>
                  <a:rPr lang="ru-RU" sz="2400" b="1" dirty="0">
                    <a:latin typeface="Times New Roman" panose="02020603050405020304" pitchFamily="18" charset="0"/>
                    <a:cs typeface="Poppins Bold" panose="020B0604020202020204" charset="0"/>
                  </a:rPr>
                  <a:t> в</a:t>
                </a:r>
                <a:r>
                  <a:rPr lang="uk-UA" sz="2400" b="1" dirty="0">
                    <a:latin typeface="Times New Roman" panose="02020603050405020304" pitchFamily="18" charset="0"/>
                    <a:cs typeface="Poppins Bold" panose="020B0604020202020204" charset="0"/>
                  </a:rPr>
                  <a:t>і</a:t>
                </a:r>
                <a:r>
                  <a:rPr lang="ru-RU" sz="2400" b="1" dirty="0" err="1">
                    <a:latin typeface="Times New Roman" panose="02020603050405020304" pitchFamily="18" charset="0"/>
                    <a:cs typeface="Poppins Bold" panose="020B0604020202020204" charset="0"/>
                  </a:rPr>
                  <a:t>дбивання</a:t>
                </a:r>
                <a:r>
                  <a:rPr lang="ru-RU" sz="2400" b="1" dirty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Poppins Bold" panose="020B0604020202020204" charset="0"/>
                  </a:rPr>
                  <a:t>світла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ru-RU" sz="2400" b="1" dirty="0" err="1">
                    <a:latin typeface="Times New Roman" panose="02020603050405020304" pitchFamily="18" charset="0"/>
                    <a:cs typeface="Poppins Bold" panose="020B0604020202020204" charset="0"/>
                  </a:rPr>
                  <a:t>від</a:t>
                </a:r>
                <a:r>
                  <a:rPr lang="ru-RU" sz="2400" b="1" dirty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ru-RU" sz="2400" b="1" dirty="0" err="1">
                    <a:latin typeface="Times New Roman" panose="02020603050405020304" pitchFamily="18" charset="0"/>
                    <a:cs typeface="Poppins Bold" panose="020B0604020202020204" charset="0"/>
                  </a:rPr>
                  <a:t>внутрішньої</a:t>
                </a:r>
                <a:r>
                  <a:rPr lang="ru-RU" sz="2400" b="1" dirty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ru-RU" sz="2400" b="1" dirty="0" err="1">
                    <a:latin typeface="Times New Roman" panose="02020603050405020304" pitchFamily="18" charset="0"/>
                    <a:cs typeface="Poppins Bold" panose="020B0604020202020204" charset="0"/>
                  </a:rPr>
                  <a:t>стінки</a:t>
                </a:r>
                <a:r>
                  <a:rPr lang="ru-RU" sz="2400" b="1" dirty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ru-RU" sz="2400" b="1" dirty="0" err="1">
                    <a:latin typeface="Times New Roman" panose="02020603050405020304" pitchFamily="18" charset="0"/>
                    <a:cs typeface="Poppins Bold" panose="020B0604020202020204" charset="0"/>
                  </a:rPr>
                  <a:t>скла</a:t>
                </a:r>
                <a:endParaRPr lang="en-US" sz="2400" b="1" dirty="0" smtClean="0">
                  <a:latin typeface="Times New Roman" panose="02020603050405020304" pitchFamily="18" charset="0"/>
                  <a:cs typeface="Poppins Bold" panose="020B0604020202020204" charset="0"/>
                </a:endParaRPr>
              </a:p>
              <a:p>
                <a:pPr algn="just">
                  <a:lnSpc>
                    <a:spcPts val="3959"/>
                  </a:lnSpc>
                </a:pPr>
                <a:r>
                  <a:rPr lang="ru-RU" sz="2400" b="1" dirty="0" err="1" smtClean="0">
                    <a:latin typeface="Times New Roman" panose="02020603050405020304" pitchFamily="18" charset="0"/>
                    <a:cs typeface="Poppins Bold" panose="020B0604020202020204" charset="0"/>
                  </a:rPr>
                  <a:t>ніжки</a:t>
                </a:r>
                <a:r>
                  <a:rPr lang="ru-RU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r>
                  <a:rPr lang="ru-RU" sz="2400" b="1" dirty="0" err="1" smtClean="0">
                    <a:latin typeface="Times New Roman" panose="02020603050405020304" pitchFamily="18" charset="0"/>
                    <a:cs typeface="Poppins Bold" panose="020B0604020202020204" charset="0"/>
                  </a:rPr>
                  <a:t>келиха</a:t>
                </a:r>
                <a:r>
                  <a:rPr lang="uk-UA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.</a:t>
                </a:r>
              </a:p>
              <a:p>
                <a:pPr algn="just">
                  <a:lnSpc>
                    <a:spcPts val="3959"/>
                  </a:lnSpc>
                </a:pPr>
                <a:r>
                  <a:rPr lang="uk-UA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</a:p>
              <a:p>
                <a:pPr algn="just">
                  <a:lnSpc>
                    <a:spcPts val="3959"/>
                  </a:lnSpc>
                </a:pPr>
                <a:r>
                  <a:rPr lang="uk-UA" sz="2400" b="1" dirty="0" smtClean="0">
                    <a:latin typeface="Times New Roman" panose="02020603050405020304" pitchFamily="18" charset="0"/>
                    <a:cs typeface="Poppins Bold" panose="020B0604020202020204" charset="0"/>
                  </a:rPr>
                  <a:t> </a:t>
                </a:r>
                <a:endParaRPr lang="uk-UA" sz="2400" b="1" dirty="0">
                  <a:latin typeface="Times New Roman" panose="02020603050405020304" pitchFamily="18" charset="0"/>
                  <a:cs typeface="Poppins Bold" panose="020B0604020202020204" charset="0"/>
                </a:endParaRPr>
              </a:p>
              <a:p>
                <a:pPr algn="just">
                  <a:lnSpc>
                    <a:spcPts val="3959"/>
                  </a:lnSpc>
                </a:pPr>
                <a:endParaRPr lang="uk-UA" sz="2400" b="1" strike="sngStrike" dirty="0" smtClean="0"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pPr algn="just">
                  <a:lnSpc>
                    <a:spcPts val="3959"/>
                  </a:lnSpc>
                </a:pPr>
                <a:endParaRPr lang="en-US" sz="2400" b="1" strike="sngStrike" dirty="0">
                  <a:latin typeface="Poppins Bold" panose="020B0604020202020204" charset="0"/>
                  <a:cs typeface="Poppins Bold" panose="020B0604020202020204" charset="0"/>
                </a:endParaRP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14049414" y="7724630"/>
                <a:ext cx="3853145" cy="1584360"/>
                <a:chOff x="13840139" y="7451676"/>
                <a:chExt cx="3853145" cy="1584360"/>
              </a:xfrm>
            </p:grpSpPr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40139" y="7451676"/>
                  <a:ext cx="3853145" cy="15843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" name="Прямоугольник 15"/>
                <p:cNvSpPr/>
                <p:nvPr/>
              </p:nvSpPr>
              <p:spPr>
                <a:xfrm>
                  <a:off x="13984869" y="7791608"/>
                  <a:ext cx="3708415" cy="11182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ts val="3959"/>
                    </a:lnSpc>
                  </a:pPr>
                  <a:r>
                    <a:rPr lang="uk-UA" sz="2400" b="1" dirty="0" smtClean="0">
                      <a:latin typeface="Times New Roman" panose="02020603050405020304" pitchFamily="18" charset="0"/>
                      <a:cs typeface="Poppins Bold" panose="020B0604020202020204" charset="0"/>
                    </a:rPr>
                    <a:t>Чому </a:t>
                  </a:r>
                </a:p>
                <a:p>
                  <a:pPr algn="just">
                    <a:lnSpc>
                      <a:spcPts val="3959"/>
                    </a:lnSpc>
                  </a:pPr>
                  <a:r>
                    <a:rPr lang="uk-UA" sz="2400" b="1" dirty="0" smtClean="0">
                      <a:latin typeface="Times New Roman" panose="02020603050405020304" pitchFamily="18" charset="0"/>
                      <a:cs typeface="Poppins Bold" panose="020B0604020202020204" charset="0"/>
                    </a:rPr>
                    <a:t>     утворюється </a:t>
                  </a:r>
                  <a:r>
                    <a:rPr lang="uk-UA" sz="2400" b="1" dirty="0">
                      <a:latin typeface="Times New Roman" panose="02020603050405020304" pitchFamily="18" charset="0"/>
                      <a:cs typeface="Poppins Bold" panose="020B0604020202020204" charset="0"/>
                    </a:rPr>
                    <a:t>зигзаг</a:t>
                  </a:r>
                  <a:r>
                    <a:rPr lang="uk-UA" sz="2400" b="1" dirty="0" smtClean="0">
                      <a:latin typeface="Times New Roman" panose="02020603050405020304" pitchFamily="18" charset="0"/>
                      <a:cs typeface="Poppins Bold" panose="020B0604020202020204" charset="0"/>
                    </a:rPr>
                    <a:t>?</a:t>
                  </a:r>
                  <a:r>
                    <a:rPr lang="ru-RU" sz="2400" b="1" strike="sngStrike" dirty="0" smtClean="0">
                      <a:latin typeface="Times New Roman" panose="02020603050405020304" pitchFamily="18" charset="0"/>
                      <a:cs typeface="Poppins Bold" panose="020B0604020202020204" charset="0"/>
                    </a:rPr>
                    <a:t> </a:t>
                  </a:r>
                  <a:endParaRPr lang="en-US" sz="2400" b="1" strike="sngStrike" dirty="0">
                    <a:latin typeface="Poppins Bold" panose="020B0604020202020204" charset="0"/>
                    <a:cs typeface="Poppins Bold" panose="020B0604020202020204" charset="0"/>
                  </a:endParaRPr>
                </a:p>
              </p:txBody>
            </p:sp>
          </p:grpSp>
          <p:sp>
            <p:nvSpPr>
              <p:cNvPr id="25" name="Нашивка 24"/>
              <p:cNvSpPr/>
              <p:nvPr/>
            </p:nvSpPr>
            <p:spPr>
              <a:xfrm rot="5400000">
                <a:off x="16029001" y="6226939"/>
                <a:ext cx="525779" cy="487079"/>
              </a:xfrm>
              <a:prstGeom prst="chevron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Нашивка 25"/>
              <p:cNvSpPr/>
              <p:nvPr/>
            </p:nvSpPr>
            <p:spPr>
              <a:xfrm rot="12857893">
                <a:off x="14645723" y="6811375"/>
                <a:ext cx="525779" cy="487079"/>
              </a:xfrm>
              <a:prstGeom prst="chevron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Прямоугольник 16"/>
                  <p:cNvSpPr/>
                  <p:nvPr/>
                </p:nvSpPr>
                <p:spPr>
                  <a:xfrm>
                    <a:off x="2512423" y="5811904"/>
                    <a:ext cx="3059556" cy="79137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unc>
                          <m:func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l-GR" sz="3200" i="1">
                                <a:latin typeface="Cambria Math"/>
                              </a:rPr>
                              <m:t>𝛼</m:t>
                            </m:r>
                          </m:e>
                        </m:func>
                      </m:oMath>
                    </a14:m>
                    <a:r>
                      <a:rPr lang="uk-UA" sz="3200" dirty="0"/>
                      <a:t> гр.=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/>
                              </a:rPr>
                              <m:t>𝑛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en-US" sz="3200" i="1">
                                <a:latin typeface="Cambria Math"/>
                              </a:rPr>
                              <m:t>𝑛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1</m:t>
                            </m:r>
                          </m:den>
                        </m:f>
                      </m:oMath>
                    </a14:m>
                    <a:r>
                      <a:rPr lang="uk-UA" sz="3200" b="1" dirty="0">
                        <a:latin typeface="Times New Roman" panose="02020603050405020304" pitchFamily="18" charset="0"/>
                        <a:cs typeface="Poppins Bold" panose="020B0604020202020204" charset="0"/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uk-UA" sz="3200" i="1">
                                <a:latin typeface="Cambria Math"/>
                              </a:rPr>
                              <m:t>1 </m:t>
                            </m:r>
                          </m:num>
                          <m:den>
                            <m:r>
                              <a:rPr lang="en-US" sz="3200" i="1">
                                <a:latin typeface="Cambria Math"/>
                              </a:rPr>
                              <m:t>𝑛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1</m:t>
                            </m:r>
                          </m:den>
                        </m:f>
                      </m:oMath>
                    </a14:m>
                    <a:endParaRPr lang="uk-UA" sz="3200" dirty="0"/>
                  </a:p>
                </p:txBody>
              </p:sp>
            </mc:Choice>
            <mc:Fallback xmlns="">
              <p:sp>
                <p:nvSpPr>
                  <p:cNvPr id="17" name="Прямоугольник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12423" y="5811904"/>
                    <a:ext cx="3059556" cy="791370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12308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Прямоугольник 17"/>
                  <p:cNvSpPr/>
                  <p:nvPr/>
                </p:nvSpPr>
                <p:spPr>
                  <a:xfrm>
                    <a:off x="2542903" y="6965351"/>
                    <a:ext cx="4425264" cy="828112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unc>
                          <m:funcPr>
                            <m:ctrlPr>
                              <a:rPr lang="en-US" sz="320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l-GR" sz="3200" i="1">
                                <a:latin typeface="Cambria Math"/>
                              </a:rPr>
                              <m:t>𝛼</m:t>
                            </m:r>
                          </m:e>
                        </m:func>
                      </m:oMath>
                    </a14:m>
                    <a:r>
                      <a:rPr lang="uk-UA" sz="3200" dirty="0"/>
                      <a:t> гр.=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/>
                              </a:rPr>
                              <m:t>𝑛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en-US" sz="3200" i="1">
                                <a:latin typeface="Cambria Math"/>
                              </a:rPr>
                              <m:t>𝑛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1</m:t>
                            </m:r>
                          </m:den>
                        </m:f>
                      </m:oMath>
                    </a14:m>
                    <a:r>
                      <a:rPr lang="uk-UA" sz="3200" b="1" dirty="0">
                        <a:latin typeface="Times New Roman" panose="02020603050405020304" pitchFamily="18" charset="0"/>
                        <a:cs typeface="Poppins Bold" panose="020B0604020202020204" charset="0"/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uk-UA" sz="3200" i="1">
                                <a:latin typeface="Cambria Math"/>
                              </a:rPr>
                              <m:t>1 </m:t>
                            </m:r>
                          </m:num>
                          <m:den>
                            <m:r>
                              <a:rPr lang="uk-UA" sz="3200" b="0" i="1" smtClean="0">
                                <a:latin typeface="Cambria Math"/>
                              </a:rPr>
                              <m:t>1,5</m:t>
                            </m:r>
                          </m:den>
                        </m:f>
                      </m:oMath>
                    </a14:m>
                    <a:r>
                      <a:rPr lang="uk-UA" sz="3200" dirty="0" smtClean="0"/>
                      <a:t>=0,67</a:t>
                    </a:r>
                  </a:p>
                </p:txBody>
              </p:sp>
            </mc:Choice>
            <mc:Fallback xmlns="">
              <p:sp>
                <p:nvSpPr>
                  <p:cNvPr id="18" name="Прямоугольник 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42903" y="6965351"/>
                    <a:ext cx="4425264" cy="82811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7407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2657" y="3617423"/>
                <a:ext cx="6350795" cy="53360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Прямоугольник 20"/>
              <p:cNvSpPr/>
              <p:nvPr/>
            </p:nvSpPr>
            <p:spPr>
              <a:xfrm>
                <a:off x="5768061" y="5315965"/>
                <a:ext cx="29718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640"/>
                  </a:lnSpc>
                </a:pPr>
                <a:r>
                  <a:rPr lang="uk-UA" b="1" dirty="0">
                    <a:solidFill>
                      <a:srgbClr val="7030A0"/>
                    </a:solidFill>
                    <a:latin typeface="Georgia" panose="02040502050405020303" pitchFamily="18" charset="0"/>
                  </a:rPr>
                  <a:t>граничний кут повного </a:t>
                </a:r>
                <a:endParaRPr lang="uk-UA" b="1" dirty="0" smtClean="0">
                  <a:solidFill>
                    <a:srgbClr val="7030A0"/>
                  </a:solidFill>
                  <a:latin typeface="Georgia" panose="02040502050405020303" pitchFamily="18" charset="0"/>
                </a:endParaRPr>
              </a:p>
              <a:p>
                <a:pPr>
                  <a:lnSpc>
                    <a:spcPts val="3640"/>
                  </a:lnSpc>
                </a:pPr>
                <a:r>
                  <a:rPr lang="uk-UA" b="1" dirty="0">
                    <a:solidFill>
                      <a:srgbClr val="7030A0"/>
                    </a:solidFill>
                    <a:latin typeface="Georgia" panose="02040502050405020303" pitchFamily="18" charset="0"/>
                  </a:rPr>
                  <a:t>в</a:t>
                </a:r>
                <a:r>
                  <a:rPr lang="uk-UA" b="1" dirty="0" smtClean="0">
                    <a:solidFill>
                      <a:srgbClr val="7030A0"/>
                    </a:solidFill>
                    <a:latin typeface="Georgia" panose="02040502050405020303" pitchFamily="18" charset="0"/>
                  </a:rPr>
                  <a:t>ідбивання для </a:t>
                </a:r>
                <a:r>
                  <a:rPr lang="uk-UA" b="1" dirty="0">
                    <a:solidFill>
                      <a:srgbClr val="7030A0"/>
                    </a:solidFill>
                    <a:latin typeface="Georgia" panose="02040502050405020303" pitchFamily="18" charset="0"/>
                  </a:rPr>
                  <a:t>скла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Прямоугольник 37"/>
                <p:cNvSpPr/>
                <p:nvPr/>
              </p:nvSpPr>
              <p:spPr>
                <a:xfrm>
                  <a:off x="2675466" y="8093612"/>
                  <a:ext cx="4650181" cy="58477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l-GR" sz="3200" i="1" smtClean="0">
                          <a:latin typeface="Cambria Math"/>
                        </a:rPr>
                        <m:t>𝛼</m:t>
                      </m:r>
                      <m:r>
                        <a:rPr lang="el-GR" sz="3200" i="1" smtClean="0">
                          <a:latin typeface="Cambria Math"/>
                        </a:rPr>
                        <m:t> </m:t>
                      </m:r>
                    </m:oMath>
                  </a14:m>
                  <a:r>
                    <a:rPr lang="uk-UA" sz="3200" dirty="0" smtClean="0"/>
                    <a:t>гр.</a:t>
                  </a:r>
                  <a:r>
                    <a:rPr lang="el-GR" sz="3200" dirty="0"/>
                    <a:t> </a:t>
                  </a:r>
                  <a:r>
                    <a:rPr lang="uk-UA" sz="3200" dirty="0" smtClean="0"/>
                    <a:t>=</a:t>
                  </a:r>
                  <a:r>
                    <a:rPr lang="en-US" sz="3200" dirty="0"/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2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/>
                            </a:rPr>
                            <m:t>arcsin</m:t>
                          </m:r>
                          <m:r>
                            <a:rPr lang="en-US" sz="3200" b="0" i="0" smtClean="0">
                              <a:latin typeface="Cambria Math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l-GR" sz="3200" i="1">
                              <a:latin typeface="Cambria Math"/>
                            </a:rPr>
                            <m:t>𝛼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a14:m>
                  <a:r>
                    <a:rPr lang="en-US" sz="3200" dirty="0" smtClean="0"/>
                    <a:t>=</a:t>
                  </a:r>
                  <a:r>
                    <a:rPr lang="uk-UA" sz="3200" dirty="0" smtClean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42</m:t>
                          </m:r>
                        </m:e>
                        <m:sup>
                          <m:r>
                            <a:rPr lang="uk-UA" sz="3200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a14:m>
                  <a:endParaRPr lang="uk-UA" sz="3200" dirty="0"/>
                </a:p>
              </p:txBody>
            </p:sp>
          </mc:Choice>
          <mc:Fallback xmlns="">
            <p:sp>
              <p:nvSpPr>
                <p:cNvPr id="38" name="Прямоугольник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5466" y="8093612"/>
                  <a:ext cx="4650181" cy="58477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t="-12500" b="-34375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479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5266</TotalTime>
  <Words>1124</Words>
  <Application>Microsoft Office PowerPoint</Application>
  <PresentationFormat>Произвольный</PresentationFormat>
  <Paragraphs>189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30" baseType="lpstr">
      <vt:lpstr>Arial</vt:lpstr>
      <vt:lpstr>Wingdings</vt:lpstr>
      <vt:lpstr>Cambria Math</vt:lpstr>
      <vt:lpstr>Calibri</vt:lpstr>
      <vt:lpstr>Franklin Gothic Demi</vt:lpstr>
      <vt:lpstr>Public Sans Bold</vt:lpstr>
      <vt:lpstr>Poppins Light Bold</vt:lpstr>
      <vt:lpstr>Georgia</vt:lpstr>
      <vt:lpstr>Times New Roman</vt:lpstr>
      <vt:lpstr>Poppins Bold</vt:lpstr>
      <vt:lpstr>Poppins Light</vt:lpstr>
      <vt:lpstr>Open Sans Bold</vt:lpstr>
      <vt:lpstr>Arimo Bold</vt:lpstr>
      <vt:lpstr>Muli Semi-Bold</vt:lpstr>
      <vt:lpstr>Waffle Soft</vt:lpstr>
      <vt:lpstr>Muli Heavy</vt:lpstr>
      <vt:lpstr>Open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Олена Леонідівна</dc:creator>
  <cp:lastModifiedBy>Олена Леонідівна</cp:lastModifiedBy>
  <cp:revision>255</cp:revision>
  <dcterms:created xsi:type="dcterms:W3CDTF">2006-08-16T00:00:00Z</dcterms:created>
  <dcterms:modified xsi:type="dcterms:W3CDTF">2024-04-16T21:03:45Z</dcterms:modified>
  <dc:identifier>DAGB1R6iclw</dc:identifier>
</cp:coreProperties>
</file>