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7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0" r:id="rId13"/>
    <p:sldId id="259" r:id="rId14"/>
    <p:sldId id="270" r:id="rId15"/>
    <p:sldId id="26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Помірний стиль 2 –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F3AB3-157C-4FA8-B8CB-CD9C4374AC3C}" type="datetimeFigureOut">
              <a:rPr lang="uk-UA" smtClean="0"/>
              <a:t>10.04.2024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F771B-3FFC-4E26-BEFD-F50FBE8C8BB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5720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F3AB3-157C-4FA8-B8CB-CD9C4374AC3C}" type="datetimeFigureOut">
              <a:rPr lang="uk-UA" smtClean="0"/>
              <a:t>10.04.2024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F771B-3FFC-4E26-BEFD-F50FBE8C8BB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7683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F3AB3-157C-4FA8-B8CB-CD9C4374AC3C}" type="datetimeFigureOut">
              <a:rPr lang="uk-UA" smtClean="0"/>
              <a:t>10.04.2024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F771B-3FFC-4E26-BEFD-F50FBE8C8BB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2123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F3AB3-157C-4FA8-B8CB-CD9C4374AC3C}" type="datetimeFigureOut">
              <a:rPr lang="uk-UA" smtClean="0"/>
              <a:t>10.04.2024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F771B-3FFC-4E26-BEFD-F50FBE8C8BB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9262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F3AB3-157C-4FA8-B8CB-CD9C4374AC3C}" type="datetimeFigureOut">
              <a:rPr lang="uk-UA" smtClean="0"/>
              <a:t>10.04.2024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F771B-3FFC-4E26-BEFD-F50FBE8C8BB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0941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F3AB3-157C-4FA8-B8CB-CD9C4374AC3C}" type="datetimeFigureOut">
              <a:rPr lang="uk-UA" smtClean="0"/>
              <a:t>10.04.2024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F771B-3FFC-4E26-BEFD-F50FBE8C8BB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9971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F3AB3-157C-4FA8-B8CB-CD9C4374AC3C}" type="datetimeFigureOut">
              <a:rPr lang="uk-UA" smtClean="0"/>
              <a:t>10.04.2024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F771B-3FFC-4E26-BEFD-F50FBE8C8BB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1249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F3AB3-157C-4FA8-B8CB-CD9C4374AC3C}" type="datetimeFigureOut">
              <a:rPr lang="uk-UA" smtClean="0"/>
              <a:t>10.04.2024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F771B-3FFC-4E26-BEFD-F50FBE8C8BB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0349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F3AB3-157C-4FA8-B8CB-CD9C4374AC3C}" type="datetimeFigureOut">
              <a:rPr lang="uk-UA" smtClean="0"/>
              <a:t>10.04.2024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F771B-3FFC-4E26-BEFD-F50FBE8C8BB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0630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F3AB3-157C-4FA8-B8CB-CD9C4374AC3C}" type="datetimeFigureOut">
              <a:rPr lang="uk-UA" smtClean="0"/>
              <a:t>10.04.2024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F771B-3FFC-4E26-BEFD-F50FBE8C8BB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04511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F3AB3-157C-4FA8-B8CB-CD9C4374AC3C}" type="datetimeFigureOut">
              <a:rPr lang="uk-UA" smtClean="0"/>
              <a:t>10.04.2024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F771B-3FFC-4E26-BEFD-F50FBE8C8BB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808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F3AB3-157C-4FA8-B8CB-CD9C4374AC3C}" type="datetimeFigureOut">
              <a:rPr lang="uk-UA" smtClean="0"/>
              <a:t>10.04.2024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F771B-3FFC-4E26-BEFD-F50FBE8C8BB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7767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cc.cv.ua/news/storystorynka/tsikavo/vlasna-mova-ta-matematichni-zdibnosti-cikavi-fakti-pro-bdzhil-72851" TargetMode="External"/><Relationship Id="rId7" Type="http://schemas.openxmlformats.org/officeDocument/2006/relationships/hyperlink" Target="https://dpss-ks.gov.ua/novini/ximichnij-toksikoz-bdzhil" TargetMode="External"/><Relationship Id="rId2" Type="http://schemas.openxmlformats.org/officeDocument/2006/relationships/hyperlink" Target="https://doi.org/10.46913/beekeepingjournal.2022.9.0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bbsl.osau.edu.ua/index.Php/visnuk/article/view/416" TargetMode="External"/><Relationship Id="rId5" Type="http://schemas.openxmlformats.org/officeDocument/2006/relationships/hyperlink" Target="http://surl.li/shlzd" TargetMode="External"/><Relationship Id="rId4" Type="http://schemas.openxmlformats.org/officeDocument/2006/relationships/hyperlink" Target="http://dspace.wunu.edu.ua/handle/316497/36337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>
            <a:extLst>
              <a:ext uri="{FF2B5EF4-FFF2-40B4-BE49-F238E27FC236}">
                <a16:creationId xmlns="" xmlns:a16="http://schemas.microsoft.com/office/drawing/2014/main" id="{C2181746-C122-424A-BD94-250836F455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6175" y="2782703"/>
            <a:ext cx="5827594" cy="4075297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Роботу підготувала: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Степарук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Дарина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Валентинівна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учениця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8-Б класу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ліцею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№10 «Тріумф» </a:t>
            </a:r>
            <a:endPara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Бердичева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Житомирської області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Керівники:</a:t>
            </a: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Богданець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Оксана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Миколаївна,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Добровольська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Катерина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Миколаївна,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спеціалісти другої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категорії,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вчителі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хімії,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біології та основ екології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ліцею №10 «Тріумф» </a:t>
            </a:r>
            <a:endPara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Бердичева Житомирської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="" xmlns:a16="http://schemas.microsoft.com/office/drawing/2014/main" id="{16B178F7-B9BB-4BB1-906D-FA9A66F8655F}"/>
              </a:ext>
            </a:extLst>
          </p:cNvPr>
          <p:cNvSpPr/>
          <p:nvPr/>
        </p:nvSpPr>
        <p:spPr>
          <a:xfrm>
            <a:off x="960143" y="207040"/>
            <a:ext cx="1033707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АПІБІОІНДИКАЦІЯ</a:t>
            </a:r>
          </a:p>
          <a:p>
            <a:pPr algn="ctr"/>
            <a:r>
              <a:rPr lang="uk-UA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uk-UA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авколишнього середовища</a:t>
            </a:r>
            <a:endParaRPr lang="uk-UA" sz="54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комп\Desktop\изображение_viber_2024-04-05_15-48-08-8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4" r="18762"/>
          <a:stretch/>
        </p:blipFill>
        <p:spPr bwMode="auto">
          <a:xfrm>
            <a:off x="1030995" y="2287914"/>
            <a:ext cx="4257526" cy="35046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11268" flipV="1">
            <a:off x="9586558" y="1983327"/>
            <a:ext cx="2910218" cy="291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606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1" t="12699" r="23114" b="6913"/>
          <a:stretch/>
        </p:blipFill>
        <p:spPr bwMode="auto">
          <a:xfrm>
            <a:off x="7894750" y="2753789"/>
            <a:ext cx="4131940" cy="3953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Дослід №4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Визначення домішок </a:t>
            </a:r>
            <a:r>
              <a:rPr lang="uk-UA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крейди </a:t>
            </a:r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4" y="1276065"/>
            <a:ext cx="2947917" cy="5241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6" t="5970" r="27945"/>
          <a:stretch/>
        </p:blipFill>
        <p:spPr bwMode="auto">
          <a:xfrm>
            <a:off x="3245476" y="1276065"/>
            <a:ext cx="4878925" cy="3801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126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1029" y="3651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Дослід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№5. </a:t>
            </a:r>
            <a:r>
              <a:rPr lang="ru-RU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Визначення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домішок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цукрового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сиропу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30" y="1132764"/>
            <a:ext cx="3051929" cy="5426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0" r="25723" b="10918"/>
          <a:stretch/>
        </p:blipFill>
        <p:spPr bwMode="auto">
          <a:xfrm>
            <a:off x="3548419" y="1760560"/>
            <a:ext cx="4156490" cy="3111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" t="10153" r="30822" b="11481"/>
          <a:stretch/>
        </p:blipFill>
        <p:spPr bwMode="auto">
          <a:xfrm>
            <a:off x="7895124" y="3773605"/>
            <a:ext cx="4296876" cy="3070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431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я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8922051"/>
              </p:ext>
            </p:extLst>
          </p:nvPr>
        </p:nvGraphicFramePr>
        <p:xfrm>
          <a:off x="341964" y="1738649"/>
          <a:ext cx="11518710" cy="460328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602375"/>
                <a:gridCol w="2215137"/>
                <a:gridCol w="2303742"/>
                <a:gridCol w="2198728"/>
                <a:gridCol w="2198728"/>
              </a:tblGrid>
              <a:tr h="486827">
                <a:tc rowSpan="2"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Показники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Зразок</a:t>
                      </a:r>
                      <a:r>
                        <a:rPr lang="ru-RU" sz="24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меду</a:t>
                      </a:r>
                      <a:endParaRPr lang="ru-RU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3451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34511">
                <a:tc>
                  <a:txBody>
                    <a:bodyPr/>
                    <a:lstStyle/>
                    <a:p>
                      <a:r>
                        <a:rPr lang="uk-UA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Колір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Прозорий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Світло-жовтий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Жовтий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Бурштиновий</a:t>
                      </a:r>
                      <a:r>
                        <a:rPr lang="uk-UA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11587">
                <a:tc>
                  <a:txBody>
                    <a:bodyPr/>
                    <a:lstStyle/>
                    <a:p>
                      <a:r>
                        <a:rPr lang="uk-UA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Механічні домішки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Відсутні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Відсутні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Відсутні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Відсутні </a:t>
                      </a:r>
                      <a:endParaRPr lang="ru-RU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68751">
                <a:tc>
                  <a:txBody>
                    <a:bodyPr/>
                    <a:lstStyle/>
                    <a:p>
                      <a:r>
                        <a:rPr lang="uk-UA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Домішки борошна або крохмалю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Відсутні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Відсутні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Відсутні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Відсутні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63835">
                <a:tc>
                  <a:txBody>
                    <a:bodyPr/>
                    <a:lstStyle/>
                    <a:p>
                      <a:r>
                        <a:rPr lang="uk-UA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Домішки крохмальної патоки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Відсутні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Відсутні </a:t>
                      </a:r>
                      <a:endParaRPr lang="ru-RU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Відсутні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Відсутні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68751">
                <a:tc>
                  <a:txBody>
                    <a:bodyPr/>
                    <a:lstStyle/>
                    <a:p>
                      <a:r>
                        <a:rPr lang="uk-UA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Домішки цукрового сиропу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Відсутні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Відсутні </a:t>
                      </a:r>
                      <a:endParaRPr lang="ru-RU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Відсутні </a:t>
                      </a:r>
                      <a:endParaRPr lang="ru-RU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Відсутні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34511">
                <a:tc>
                  <a:txBody>
                    <a:bodyPr/>
                    <a:lstStyle/>
                    <a:p>
                      <a:r>
                        <a:rPr lang="uk-UA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Домішки крейди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Відсутні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Відсутні </a:t>
                      </a:r>
                      <a:endParaRPr lang="ru-RU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Відсутні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Відсутні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41964" y="115910"/>
            <a:ext cx="110944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Порівняльний аналіз продуктів бджільництва різних господарств Бердичівської територіальної громади</a:t>
            </a:r>
            <a:endParaRPr lang="ru-RU" sz="3600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87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050" y="174056"/>
            <a:ext cx="10515600" cy="1325563"/>
          </a:xfrm>
        </p:spPr>
        <p:txBody>
          <a:bodyPr/>
          <a:lstStyle/>
          <a:p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Висновки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580409" y="728238"/>
            <a:ext cx="9095655" cy="5811107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1.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якості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членистоногих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біоіндикаторів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ож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використати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медоносних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бджіл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20000"/>
              </a:lnSpc>
              <a:buFontTx/>
              <a:buChar char="-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Загибель бджолиних сімей може свідчити про наявність хімічного забруднення на території де розміщувалися вулики.</a:t>
            </a:r>
          </a:p>
          <a:p>
            <a:pPr algn="just">
              <a:lnSpc>
                <a:spcPct val="120000"/>
              </a:lnSpc>
              <a:buFontTx/>
              <a:buChar char="-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Наявність залишків пестицидів та збільшений вміст важких металів в зразках продуктів бджільництва вказує на підвищений рівень забруднення навколишнього середовища.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	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96" y="1397131"/>
            <a:ext cx="159067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290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2905701" y="695603"/>
            <a:ext cx="9189317" cy="578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	2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. Найчастіше забруднення із навколишнього середовища у продукти бджільництва потрапляють через застосування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пестицидів, гербіцидів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, інсектицидів та речовин, які використовують для захисту рослин від хвороб. </a:t>
            </a:r>
          </a:p>
          <a:p>
            <a:pPr algn="just">
              <a:lnSpc>
                <a:spcPct val="120000"/>
              </a:lnSpc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	3. Активні військові дії – ще один шлях потрапляння токсичних речовин у продукти бджільництва.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	4.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дослідження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меду на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вміст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домішок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встановлено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що жоден із зразків не містить сторонніх речовин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	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Група &quot;Бджілка&quot; - Сайт vygoda-dnz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05" y="226500"/>
            <a:ext cx="2531629" cy="253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19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501" y="0"/>
            <a:ext cx="10193740" cy="1325563"/>
          </a:xfrm>
        </p:spPr>
        <p:txBody>
          <a:bodyPr/>
          <a:lstStyle/>
          <a:p>
            <a:pPr algn="ctr"/>
            <a:r>
              <a:rPr lang="uk-UA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Список використаних джерел</a:t>
            </a:r>
            <a:endParaRPr lang="ru-RU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0500" y="1040974"/>
            <a:ext cx="11351093" cy="5340897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Жукорський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, о. М., &amp;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Атарщикова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, а. М. (2023).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Апімоніторинг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стану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навколишнього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середовища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Науково-виробничий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журнал "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бджільництво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", 1(9), 40-45.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  <a:hlinkClick r:id="rId2"/>
              </a:rPr>
              <a:t>h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  <a:hlinkClick r:id="rId2"/>
              </a:rPr>
              <a:t>ttps://doi.Org/10.46913/beekeepingjournal.2022.9.05</a:t>
            </a:r>
            <a:endParaRPr lang="ru-RU" sz="30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3000" dirty="0">
                <a:latin typeface="Times New Roman" pitchFamily="18" charset="0"/>
                <a:cs typeface="Times New Roman" pitchFamily="18" charset="0"/>
                <a:hlinkClick r:id="rId3"/>
              </a:rPr>
              <a:t>h</a:t>
            </a:r>
            <a:r>
              <a:rPr lang="uk-UA" sz="3000" dirty="0" smtClean="0">
                <a:latin typeface="Times New Roman" pitchFamily="18" charset="0"/>
                <a:cs typeface="Times New Roman" pitchFamily="18" charset="0"/>
                <a:hlinkClick r:id="rId3"/>
              </a:rPr>
              <a:t>ttps://acc.Cv.Ua/news/storystorynka/tsikavo/vlasna-mova-ta-matematichni-zdibnosti-cikavi-fakti-pro-bdzhil-72851</a:t>
            </a: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Сучасний стан науки в сільському господарстві та природокористуванні: теорія і практика </a:t>
            </a:r>
            <a:r>
              <a:rPr lang="en-US" sz="3000" dirty="0">
                <a:latin typeface="Times New Roman" pitchFamily="18" charset="0"/>
                <a:cs typeface="Times New Roman" pitchFamily="18" charset="0"/>
                <a:hlinkClick r:id="rId4"/>
              </a:rPr>
              <a:t>http://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  <a:hlinkClick r:id="rId4"/>
              </a:rPr>
              <a:t>dspace.wunu.edu.ua/handle/316497/36337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30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3000" u="sng" dirty="0">
                <a:latin typeface="Times New Roman" pitchFamily="18" charset="0"/>
                <a:cs typeface="Times New Roman" pitchFamily="18" charset="0"/>
                <a:hlinkClick r:id="rId5"/>
              </a:rPr>
              <a:t>h</a:t>
            </a:r>
            <a:r>
              <a:rPr lang="en-US" sz="3000" u="sng" dirty="0" smtClean="0">
                <a:latin typeface="Times New Roman" pitchFamily="18" charset="0"/>
                <a:cs typeface="Times New Roman" pitchFamily="18" charset="0"/>
                <a:hlinkClick r:id="rId5"/>
              </a:rPr>
              <a:t>ttp://surl.Li/shlzd</a:t>
            </a:r>
            <a:endParaRPr lang="uk-UA" sz="3000" u="sng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3000" u="sng" dirty="0">
                <a:latin typeface="Times New Roman" pitchFamily="18" charset="0"/>
                <a:cs typeface="Times New Roman" pitchFamily="18" charset="0"/>
                <a:hlinkClick r:id="rId6"/>
              </a:rPr>
              <a:t>h</a:t>
            </a:r>
            <a:r>
              <a:rPr lang="uk-UA" sz="3000" u="sng" dirty="0" smtClean="0">
                <a:latin typeface="Times New Roman" pitchFamily="18" charset="0"/>
                <a:cs typeface="Times New Roman" pitchFamily="18" charset="0"/>
                <a:hlinkClick r:id="rId6"/>
              </a:rPr>
              <a:t>ttps://abbsl.Osau.Edu.Ua/index.Php/visnuk/article/view/416</a:t>
            </a:r>
            <a:endParaRPr lang="uk-UA" sz="3000" u="sng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3000" dirty="0">
                <a:latin typeface="Times New Roman" pitchFamily="18" charset="0"/>
                <a:cs typeface="Times New Roman" pitchFamily="18" charset="0"/>
                <a:hlinkClick r:id="rId7"/>
              </a:rPr>
              <a:t>https://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  <a:hlinkClick r:id="rId7"/>
              </a:rPr>
              <a:t>dpss-ks.gov.ua/novini/ximichnij-toksikoz-bdzhil</a:t>
            </a: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ru-RU" dirty="0"/>
          </a:p>
          <a:p>
            <a:pPr>
              <a:lnSpc>
                <a:spcPct val="120000"/>
              </a:lnSpc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105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A2FC7A-F421-49CD-96E8-E14FFAB91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152" y="78686"/>
            <a:ext cx="8577929" cy="5068079"/>
          </a:xfrm>
        </p:spPr>
        <p:txBody>
          <a:bodyPr>
            <a:norm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Мета дослідження</a:t>
            </a:r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uk-UA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основі власних досліджень та наукових джерел встановити можливість використання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бджіл та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бджільництва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 способу </a:t>
            </a:r>
            <a:r>
              <a:rPr lang="uk-U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біоіндикації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навколишнього середовища в Бердичівському районі Житомирської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області.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сім’ї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медоносних бджіл у приватних пасіках на території Бердичівського району Житомирської області та продукти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бджільництва.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78269" y="4646938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3" r="8471"/>
          <a:stretch/>
        </p:blipFill>
        <p:spPr>
          <a:xfrm>
            <a:off x="104503" y="218023"/>
            <a:ext cx="2987040" cy="2621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678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9" y="1"/>
            <a:ext cx="2863225" cy="402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0BB9EE5B-59C1-4AF5-97B0-239B09DC8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8629" y="206691"/>
            <a:ext cx="8840794" cy="332678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Завдання дослідження:</a:t>
            </a:r>
          </a:p>
          <a:p>
            <a:pPr lvl="1">
              <a:buFont typeface="Wingdings" pitchFamily="2" charset="2"/>
              <a:buChar char="Ø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проаналізувати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сучасні вітчизняні наукові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джерела та довести можливість використання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бджолиних сімей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 продуктів бджільництва як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біоіндикаторів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середовища;</a:t>
            </a:r>
          </a:p>
          <a:p>
            <a:pPr lvl="1">
              <a:buFont typeface="Wingdings" pitchFamily="2" charset="2"/>
              <a:buChar char="Ø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провести дослідження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виявлення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домішок у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продуктах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бджільництва (мед)</a:t>
            </a:r>
            <a:r>
              <a:rPr lang="uk-U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різних господарств Бердичівської територіальної громади;</a:t>
            </a:r>
          </a:p>
          <a:p>
            <a:pPr lvl="1">
              <a:buFont typeface="Wingdings" pitchFamily="2" charset="2"/>
              <a:buChar char="Ø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порівняти якість меду відібраних зразків за отриманими показниками та оцінити можливість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біоіндикації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319" y="3457303"/>
            <a:ext cx="3962538" cy="26430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922" y="3533473"/>
            <a:ext cx="4000432" cy="3000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176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6656" y="197700"/>
            <a:ext cx="7528775" cy="974277"/>
          </a:xfrm>
        </p:spPr>
        <p:txBody>
          <a:bodyPr/>
          <a:lstStyle/>
          <a:p>
            <a:pPr algn="ctr"/>
            <a:r>
              <a:rPr lang="uk-UA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Хімічний токсикоз бджіл</a:t>
            </a:r>
            <a:endParaRPr lang="ru-RU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692434" y="1171977"/>
            <a:ext cx="8499566" cy="4850439"/>
          </a:xfrm>
        </p:spPr>
        <p:txBody>
          <a:bodyPr/>
          <a:lstStyle/>
          <a:p>
            <a:pPr marL="0" indent="0">
              <a:buNone/>
            </a:pPr>
            <a:r>
              <a:rPr lang="uk-UA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Симптоми токсичного отруєння бджіл: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роздратованість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малорухливість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комахи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погано тримались на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сотах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падають,  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69" y="113212"/>
            <a:ext cx="3082834" cy="2312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879566" y="2442755"/>
            <a:ext cx="195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Здоровий вулик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389" y="3277538"/>
            <a:ext cx="3496491" cy="2622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864" y="3361509"/>
            <a:ext cx="3339654" cy="2504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кутник 8"/>
          <p:cNvSpPr/>
          <p:nvPr/>
        </p:nvSpPr>
        <p:spPr>
          <a:xfrm>
            <a:off x="379489" y="3147864"/>
            <a:ext cx="455325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повзають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дну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вулика,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особини, які збирають пилок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недолітають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вулика, повзають на землі,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смерть.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16634" y="6022416"/>
            <a:ext cx="4772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Вулик з ознаками хімічного токсикозу</a:t>
            </a: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22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0161" y="10238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uk-UA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Відбір матеріалів для дослідження</a:t>
            </a:r>
            <a:br>
              <a:rPr lang="uk-UA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якості меду</a:t>
            </a:r>
            <a:endParaRPr lang="ru-RU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088" y="1427952"/>
            <a:ext cx="2208775" cy="14306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299" y="4553846"/>
            <a:ext cx="2857500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2"/>
          <a:stretch/>
        </p:blipFill>
        <p:spPr bwMode="auto">
          <a:xfrm>
            <a:off x="642260" y="4553846"/>
            <a:ext cx="2068280" cy="22140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19"/>
          <a:stretch/>
        </p:blipFill>
        <p:spPr bwMode="auto">
          <a:xfrm>
            <a:off x="17310" y="1014452"/>
            <a:ext cx="5030033" cy="33843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" t="-358" r="-106" b="16402"/>
          <a:stretch/>
        </p:blipFill>
        <p:spPr bwMode="auto">
          <a:xfrm>
            <a:off x="4527216" y="2659508"/>
            <a:ext cx="2774333" cy="42517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863" y="901668"/>
            <a:ext cx="4813258" cy="36099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637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2241597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Матеріали та обладнання: </a:t>
            </a:r>
            <a:br>
              <a:rPr lang="uk-UA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600" i="1" dirty="0" smtClean="0">
                <a:latin typeface="Times New Roman" pitchFamily="18" charset="0"/>
                <a:cs typeface="Times New Roman" pitchFamily="18" charset="0"/>
              </a:rPr>
              <a:t>зразки меду, дистильована вода, етанол, </a:t>
            </a:r>
            <a:r>
              <a:rPr lang="uk-UA" sz="3600" i="1" dirty="0" err="1" smtClean="0">
                <a:latin typeface="Times New Roman" pitchFamily="18" charset="0"/>
                <a:cs typeface="Times New Roman" pitchFamily="18" charset="0"/>
              </a:rPr>
              <a:t>етанова</a:t>
            </a:r>
            <a:r>
              <a:rPr lang="uk-UA" sz="3600" i="1" dirty="0" smtClean="0">
                <a:latin typeface="Times New Roman" pitchFamily="18" charset="0"/>
                <a:cs typeface="Times New Roman" pitchFamily="18" charset="0"/>
              </a:rPr>
              <a:t> кислота, 5% розчин </a:t>
            </a:r>
            <a:r>
              <a:rPr lang="uk-UA" sz="3600" i="1" dirty="0" err="1" smtClean="0">
                <a:latin typeface="Times New Roman" pitchFamily="18" charset="0"/>
                <a:cs typeface="Times New Roman" pitchFamily="18" charset="0"/>
              </a:rPr>
              <a:t>іоду</a:t>
            </a:r>
            <a:r>
              <a:rPr lang="uk-UA" sz="36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3600" i="1" dirty="0" err="1" smtClean="0">
                <a:latin typeface="Times New Roman" pitchFamily="18" charset="0"/>
                <a:cs typeface="Times New Roman" pitchFamily="18" charset="0"/>
              </a:rPr>
              <a:t>аргентум</a:t>
            </a:r>
            <a:r>
              <a:rPr lang="uk-UA" sz="3600" i="1" dirty="0" smtClean="0">
                <a:latin typeface="Times New Roman" pitchFamily="18" charset="0"/>
                <a:cs typeface="Times New Roman" pitchFamily="18" charset="0"/>
              </a:rPr>
              <a:t> нітрат, штатив з пробірками, скляні палички, мірний циліндр, піпетки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7" r="20269"/>
          <a:stretch/>
        </p:blipFill>
        <p:spPr bwMode="auto">
          <a:xfrm>
            <a:off x="422311" y="2742874"/>
            <a:ext cx="4749421" cy="3918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1" r="5060"/>
          <a:stretch/>
        </p:blipFill>
        <p:spPr bwMode="auto">
          <a:xfrm>
            <a:off x="5521288" y="3009753"/>
            <a:ext cx="6368479" cy="3384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009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Дослід №1. </a:t>
            </a:r>
            <a:r>
              <a:rPr lang="ru-RU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Визначення</a:t>
            </a:r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механічних</a:t>
            </a:r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домішок</a:t>
            </a:r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меді</a:t>
            </a:r>
            <a:endParaRPr lang="ru-RU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24"/>
          <a:stretch/>
        </p:blipFill>
        <p:spPr bwMode="auto">
          <a:xfrm>
            <a:off x="3751407" y="1923173"/>
            <a:ext cx="2819802" cy="4360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91"/>
          <a:stretch/>
        </p:blipFill>
        <p:spPr bwMode="auto">
          <a:xfrm>
            <a:off x="402942" y="1339308"/>
            <a:ext cx="2881652" cy="4360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r="28751" b="7491"/>
          <a:stretch/>
        </p:blipFill>
        <p:spPr bwMode="auto">
          <a:xfrm>
            <a:off x="7153932" y="2447814"/>
            <a:ext cx="4478574" cy="4134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91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Дослід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№ 2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Визначення</a:t>
            </a:r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домішок</a:t>
            </a:r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борошна</a:t>
            </a:r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крохмалю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4" t="-173" r="28543" b="12380"/>
          <a:stretch/>
        </p:blipFill>
        <p:spPr bwMode="auto">
          <a:xfrm>
            <a:off x="1518267" y="3263749"/>
            <a:ext cx="4546721" cy="3447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8" r="19034"/>
          <a:stretch/>
        </p:blipFill>
        <p:spPr bwMode="auto">
          <a:xfrm>
            <a:off x="8120415" y="2912796"/>
            <a:ext cx="3930555" cy="3837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54"/>
          <a:stretch/>
        </p:blipFill>
        <p:spPr bwMode="auto">
          <a:xfrm>
            <a:off x="159208" y="1613224"/>
            <a:ext cx="2898422" cy="3563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4" b="22393"/>
          <a:stretch/>
        </p:blipFill>
        <p:spPr bwMode="auto">
          <a:xfrm>
            <a:off x="5691108" y="1613224"/>
            <a:ext cx="2702317" cy="3926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40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 smtClean="0">
                <a:latin typeface="Times New Roman"/>
                <a:ea typeface="Times New Roman"/>
              </a:rPr>
              <a:t>Дослід №3</a:t>
            </a:r>
            <a:r>
              <a:rPr lang="uk-UA" b="1" i="1" dirty="0">
                <a:latin typeface="Times New Roman"/>
                <a:ea typeface="Times New Roman"/>
              </a:rPr>
              <a:t>. </a:t>
            </a:r>
            <a:r>
              <a:rPr lang="uk-UA" b="1" i="1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>Визначення домішок крохмальної патоки</a:t>
            </a:r>
            <a:endParaRPr lang="ru-RU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00" r="1726" b="4842"/>
          <a:stretch/>
        </p:blipFill>
        <p:spPr bwMode="auto">
          <a:xfrm>
            <a:off x="128789" y="2440171"/>
            <a:ext cx="2620371" cy="4321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31" b="3232"/>
          <a:stretch/>
        </p:blipFill>
        <p:spPr bwMode="auto">
          <a:xfrm>
            <a:off x="7196976" y="3334456"/>
            <a:ext cx="4937420" cy="3343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6" b="10555"/>
          <a:stretch/>
        </p:blipFill>
        <p:spPr bwMode="auto">
          <a:xfrm>
            <a:off x="2656745" y="1904220"/>
            <a:ext cx="4867352" cy="2696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71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7848430</TotalTime>
  <Words>264</Words>
  <Application>Microsoft Office PowerPoint</Application>
  <PresentationFormat>Широкий екран</PresentationFormat>
  <Paragraphs>87</Paragraphs>
  <Slides>15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Презентація PowerPoint</vt:lpstr>
      <vt:lpstr> Мета дослідження:  на основі власних досліджень та наукових джерел встановити можливість використання бджіл та продуктів бджільництва як способу біоіндикації навколишнього середовища в Бердичівському районі Житомирської області.  Об’єкт дослідження:  сім’ї медоносних бджіл у приватних пасіках на території Бердичівського району Житомирської області та продукти бджільництва.</vt:lpstr>
      <vt:lpstr>Презентація PowerPoint</vt:lpstr>
      <vt:lpstr>Хімічний токсикоз бджіл</vt:lpstr>
      <vt:lpstr>Відбір матеріалів для дослідження якості меду</vt:lpstr>
      <vt:lpstr>Матеріали та обладнання:  зразки меду, дистильована вода, етанол, етанова кислота, 5% розчин іоду, аргентум нітрат, штатив з пробірками, скляні палички, мірний циліндр, піпетки. </vt:lpstr>
      <vt:lpstr>Дослід №1. Визначення механічних домішок у меді</vt:lpstr>
      <vt:lpstr>Дослід № 2. Визначення домішок борошна або крохмалю</vt:lpstr>
      <vt:lpstr>Дослід №3. Визначення домішок крохмальної патоки</vt:lpstr>
      <vt:lpstr>Дослід №4. Визначення домішок крейди  </vt:lpstr>
      <vt:lpstr>Дослід №5. Визначення домішок цукрового сиропу</vt:lpstr>
      <vt:lpstr>Презентація PowerPoint</vt:lpstr>
      <vt:lpstr>Висновки:</vt:lpstr>
      <vt:lpstr>Презентація PowerPoint</vt:lpstr>
      <vt:lpstr>Список використаних джерел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Бджоли - членистоногі біоіндикатори</dc:title>
  <dc:creator>ROZUMNIKI</dc:creator>
  <cp:lastModifiedBy>Обліковий запис Microsoft</cp:lastModifiedBy>
  <cp:revision>43</cp:revision>
  <dcterms:created xsi:type="dcterms:W3CDTF">2024-03-22T11:07:10Z</dcterms:created>
  <dcterms:modified xsi:type="dcterms:W3CDTF">2024-04-10T08:49:59Z</dcterms:modified>
</cp:coreProperties>
</file>