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94" r:id="rId9"/>
    <p:sldId id="295" r:id="rId10"/>
    <p:sldId id="293" r:id="rId11"/>
    <p:sldId id="276" r:id="rId12"/>
    <p:sldId id="287" r:id="rId13"/>
    <p:sldId id="291" r:id="rId14"/>
    <p:sldId id="296" r:id="rId15"/>
    <p:sldId id="271" r:id="rId16"/>
    <p:sldId id="273" r:id="rId17"/>
  </p:sldIdLst>
  <p:sldSz cx="9144000" cy="6858000" type="screen4x3"/>
  <p:notesSz cx="7559675" cy="106918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DE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>
        <p:scale>
          <a:sx n="90" d="100"/>
          <a:sy n="90" d="100"/>
        </p:scale>
        <p:origin x="-1234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Ділянка 1</c:v>
                </c:pt>
                <c:pt idx="1">
                  <c:v>Ділянка 2</c:v>
                </c:pt>
                <c:pt idx="2">
                  <c:v>Ділянка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0.154</c:v>
                </c:pt>
                <c:pt idx="1">
                  <c:v>0.42399999999999999</c:v>
                </c:pt>
                <c:pt idx="2">
                  <c:v>0.28699999999999998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F3-45C6-A97F-62AB3CF5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698560"/>
        <c:axId val="205700096"/>
      </c:barChart>
      <c:catAx>
        <c:axId val="2056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5700096"/>
        <c:crosses val="autoZero"/>
        <c:auto val="1"/>
        <c:lblAlgn val="ctr"/>
        <c:lblOffset val="100"/>
        <c:noMultiLvlLbl val="0"/>
      </c:catAx>
      <c:valAx>
        <c:axId val="20570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569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Ділянка 1</c:v>
                </c:pt>
                <c:pt idx="1">
                  <c:v>Ділянка 2</c:v>
                </c:pt>
                <c:pt idx="2">
                  <c:v>Ділянка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0.13400000000000001</c:v>
                </c:pt>
                <c:pt idx="1">
                  <c:v>0.40799999999999997</c:v>
                </c:pt>
                <c:pt idx="2">
                  <c:v>0.28699999999999998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9-4FB8-A644-848F5D4BC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47360"/>
        <c:axId val="206857344"/>
      </c:barChart>
      <c:catAx>
        <c:axId val="2068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6857344"/>
        <c:crosses val="autoZero"/>
        <c:auto val="1"/>
        <c:lblAlgn val="ctr"/>
        <c:lblOffset val="100"/>
        <c:noMultiLvlLbl val="0"/>
      </c:catAx>
      <c:valAx>
        <c:axId val="2068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684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BE9B76E-6FA6-4715-B256-135883280D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23CFF95-97E0-4DCF-9418-33B65DE6B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B029E2-44C5-40A3-9BFC-5D2886A914E6}" type="datetimeFigureOut">
              <a:rPr lang="uk-UA"/>
              <a:pPr>
                <a:defRPr/>
              </a:pPr>
              <a:t>21.04.2024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7ADA2A81-BC1D-4CA5-B9CC-523B41BB66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E4EC51AD-C218-48D6-A791-38B4DE6BE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BEE2D4-0420-4323-A097-813E99C8D4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5E9EC5-62F8-4ABC-B412-44E16A5F8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1718D1-B0CA-4ACD-A631-0D292317363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50504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718D1-B0CA-4ACD-A631-0D292317363B}" type="slidenum">
              <a:rPr lang="uk-UA" altLang="ru-RU" smtClean="0"/>
              <a:pPr/>
              <a:t>9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1772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9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79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14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38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55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2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19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346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268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005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80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146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650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52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55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66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26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247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595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587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669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92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250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09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271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191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227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7646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802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94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D14070F-30C4-4E4F-B5C2-C7E14FB67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1B95B9-D611-47E4-B9B5-C9FF17B6E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C51B3E-CB03-474A-821C-1F2FF613F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66E95-D4B7-4D05-AFEE-37AC08905CF2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713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510BD4F-18BB-46EA-936D-BFF6C5B3E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FFBD12-79F7-4AFE-9E1B-06BEF94C1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C55F7F7-E0EC-4056-BF93-AB792CBF8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0C0F2-E102-4A76-9222-E2ED3EB25643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22314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1EE0B8-B163-4F63-9E6E-A6A6E2AEB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085EDF-9A25-424D-AC2F-8BDC735F4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1D71145-8873-4264-8D0F-9DC5DB415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59295-CB66-4556-87F4-8AEB2AC55089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3239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795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374930-8BB8-4799-8948-88EE6DB3D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E991E6-4316-4FCC-8514-AF8E4A91B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8CF12F-B044-45FB-B2BE-CE1015933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1BAAA-661C-483E-9542-5345A4998DB9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20871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E9098AC-10B6-46AE-BF25-97AF43493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489FCD8-4EC3-4785-8BB4-4CEDF0970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DAF20A2-2AD2-4F04-8210-AC4FE66CD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670F-4D3D-4315-B25F-4F2F93B672A1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27298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A027969-91B2-48F8-8AA6-330222CDB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4148C1B-A998-40E3-ABF6-CB492A0C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C2E0FFF-6C73-4388-8AF1-2E2493CBC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3E27-6780-4C7E-9E9A-EAB02F943AFB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99170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7F28CEA-0889-45F3-AEF1-9208F91D5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46EC1FB-655C-4C62-9765-BE4AB78F9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5927E10-1601-497D-A5B1-3C0DD5090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DBA6B-129E-4C5C-8B16-420ED77FAA3D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85782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BA9AA3-2047-42E3-BFC2-779962A94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A9125F5-DAAD-4570-A69C-67B900FF0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44A8B1-1658-48E4-A3ED-6C6E1AE6E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25EBD-133F-43F5-829C-9AE92ACFA53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68604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9AF4C8-F6E2-43F9-A3E3-3E23C5ECB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FF7B1E-7F3F-4557-8EF2-087D1925B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254419-B9AA-43B4-86DA-86A535452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5110-EC7C-4014-AA1C-DCD673F07900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34253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708DFF-F10F-4DC1-BEFC-40DAD31A9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E469A4F-57C1-40D5-9A59-35B66E61C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F40DEB-5DCD-4940-8AC9-30E9CA71A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0815-6E76-47BF-8882-924D0657D39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91479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298DFD-6860-4148-8C2A-3E311A844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EEB751-6F1C-4027-A345-D41EA19FF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6D0BA8-A0F4-4897-B6EC-738332405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CDF06-9F88-4005-A2B0-413BF6EA59D7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34242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8D29555-46DC-45D0-90FA-D34228E82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BF061F-C0EC-41B6-9075-83C8F4AA8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9C5238-6425-412F-9FC4-5C010FBE2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159AD-42FB-4049-8C3E-A68974430D9E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5278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0FAAB5-8E91-492D-A02E-78E4A2C41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97D414-AF84-4345-B187-CD659774E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EB0C1D-ADF9-4D4A-8FDB-E4706376D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0869-598D-49F5-A249-3856F052FC2B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1972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85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77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99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62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5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E2CB"/>
            </a:gs>
            <a:gs pos="17999">
              <a:srgbClr val="FDEADA"/>
            </a:gs>
            <a:gs pos="36000">
              <a:srgbClr val="FCE3BE"/>
            </a:gs>
            <a:gs pos="61000">
              <a:srgbClr val="FCB894"/>
            </a:gs>
            <a:gs pos="82001">
              <a:srgbClr val="FBD7A4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>
            <a:extLst>
              <a:ext uri="{FF2B5EF4-FFF2-40B4-BE49-F238E27FC236}">
                <a16:creationId xmlns:a16="http://schemas.microsoft.com/office/drawing/2014/main" xmlns="" id="{6DFF4EDC-B240-4825-A112-B3FE297DE8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заголовка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xmlns="" id="{E36CFFFE-C82C-48DA-B976-27C19DE93B18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xmlns="" id="{A4EB1406-F988-41B5-A31D-8D5055197652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xmlns="" id="{8B5F72EA-58C9-45DA-A2FF-60C7A75B77FD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8830BB0-7A88-4098-8726-4ED868B09F12}" type="slidenum">
              <a:rPr lang="uk-UA" altLang="ru-RU"/>
              <a:pPr/>
              <a:t>‹#›</a:t>
            </a:fld>
            <a:endParaRPr lang="uk-UA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xmlns="" id="{DE30C6AC-CE07-411E-A271-7CC238F4E0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uk-UA"/>
              <a:t>Для редагування структури клацніть мишею</a:t>
            </a:r>
          </a:p>
          <a:p>
            <a:pPr lvl="1"/>
            <a:r>
              <a:rPr lang="uk-UA"/>
              <a:t>Другий рівень структури</a:t>
            </a:r>
          </a:p>
          <a:p>
            <a:pPr lvl="2"/>
            <a:r>
              <a:rPr lang="uk-UA"/>
              <a:t>Третій рівень структури</a:t>
            </a:r>
          </a:p>
          <a:p>
            <a:pPr lvl="3"/>
            <a:r>
              <a:rPr lang="uk-UA"/>
              <a:t>Четвертий рівень структури</a:t>
            </a:r>
          </a:p>
          <a:p>
            <a:pPr lvl="4"/>
            <a:r>
              <a:rPr lang="uk-UA"/>
              <a:t>П'ятий рівень структури</a:t>
            </a:r>
          </a:p>
          <a:p>
            <a:pPr lvl="5"/>
            <a:r>
              <a:rPr lang="uk-UA"/>
              <a:t>Шостий рівень структури</a:t>
            </a:r>
          </a:p>
          <a:p>
            <a:pPr lvl="6"/>
            <a:r>
              <a:rPr lang="uk-UA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E2CB"/>
            </a:gs>
            <a:gs pos="17999">
              <a:srgbClr val="FDEADA"/>
            </a:gs>
            <a:gs pos="36000">
              <a:srgbClr val="FCE3BE"/>
            </a:gs>
            <a:gs pos="61000">
              <a:srgbClr val="FCB894"/>
            </a:gs>
            <a:gs pos="82001">
              <a:srgbClr val="FBD7A4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>
            <a:extLst>
              <a:ext uri="{FF2B5EF4-FFF2-40B4-BE49-F238E27FC236}">
                <a16:creationId xmlns:a16="http://schemas.microsoft.com/office/drawing/2014/main" xmlns="" id="{C2D0B18E-1F65-44AE-8E9D-5582A9381D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заголовка</a:t>
            </a:r>
          </a:p>
        </p:txBody>
      </p:sp>
      <p:sp>
        <p:nvSpPr>
          <p:cNvPr id="2051" name="PlaceHolder 2">
            <a:extLst>
              <a:ext uri="{FF2B5EF4-FFF2-40B4-BE49-F238E27FC236}">
                <a16:creationId xmlns:a16="http://schemas.microsoft.com/office/drawing/2014/main" xmlns="" id="{830D52F8-2746-442F-95E1-D27A7E4CF88C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текста</a:t>
            </a:r>
          </a:p>
          <a:p>
            <a:pPr lvl="1"/>
            <a:r>
              <a:rPr lang="uk-UA" altLang="ru-RU"/>
              <a:t>Второй уровень</a:t>
            </a:r>
          </a:p>
          <a:p>
            <a:pPr lvl="2"/>
            <a:r>
              <a:rPr lang="uk-UA" altLang="ru-RU"/>
              <a:t>Третий уровень</a:t>
            </a:r>
          </a:p>
          <a:p>
            <a:pPr lvl="3"/>
            <a:r>
              <a:rPr lang="uk-UA" altLang="ru-RU"/>
              <a:t>Четвертый уровень</a:t>
            </a:r>
          </a:p>
          <a:p>
            <a:pPr lvl="4"/>
            <a:r>
              <a:rPr lang="uk-UA" altLang="ru-RU"/>
              <a:t>Пятый уровень</a:t>
            </a:r>
          </a:p>
        </p:txBody>
      </p:sp>
      <p:sp>
        <p:nvSpPr>
          <p:cNvPr id="43" name="PlaceHolder 3">
            <a:extLst>
              <a:ext uri="{FF2B5EF4-FFF2-40B4-BE49-F238E27FC236}">
                <a16:creationId xmlns:a16="http://schemas.microsoft.com/office/drawing/2014/main" xmlns="" id="{6F163EAB-CAC0-4E75-8D8A-E73920E98B23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4" name="PlaceHolder 4">
            <a:extLst>
              <a:ext uri="{FF2B5EF4-FFF2-40B4-BE49-F238E27FC236}">
                <a16:creationId xmlns:a16="http://schemas.microsoft.com/office/drawing/2014/main" xmlns="" id="{84D5608B-B55A-472F-8C0F-5D7885BEF9ED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5" name="PlaceHolder 5">
            <a:extLst>
              <a:ext uri="{FF2B5EF4-FFF2-40B4-BE49-F238E27FC236}">
                <a16:creationId xmlns:a16="http://schemas.microsoft.com/office/drawing/2014/main" xmlns="" id="{70D5E0AB-B4BF-4BA3-9758-DF0A0BAD9B16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9EEEC5F8-5730-4C1B-83C6-2AB298EE52E5}" type="slidenum">
              <a:rPr lang="uk-UA" altLang="ru-RU"/>
              <a:pPr/>
              <a:t>‹#›</a:t>
            </a:fld>
            <a:endParaRPr lang="uk-UA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E2CB"/>
            </a:gs>
            <a:gs pos="17999">
              <a:srgbClr val="FDEADA"/>
            </a:gs>
            <a:gs pos="36000">
              <a:srgbClr val="FCE3BE"/>
            </a:gs>
            <a:gs pos="61000">
              <a:srgbClr val="FCB894"/>
            </a:gs>
            <a:gs pos="82001">
              <a:srgbClr val="FBD7A4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ceHolder 1">
            <a:extLst>
              <a:ext uri="{FF2B5EF4-FFF2-40B4-BE49-F238E27FC236}">
                <a16:creationId xmlns:a16="http://schemas.microsoft.com/office/drawing/2014/main" xmlns="" id="{43569E11-01BD-4607-9A99-3934FB14A0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заголовка</a:t>
            </a:r>
          </a:p>
        </p:txBody>
      </p:sp>
      <p:sp>
        <p:nvSpPr>
          <p:cNvPr id="3075" name="PlaceHolder 2">
            <a:extLst>
              <a:ext uri="{FF2B5EF4-FFF2-40B4-BE49-F238E27FC236}">
                <a16:creationId xmlns:a16="http://schemas.microsoft.com/office/drawing/2014/main" xmlns="" id="{07D99470-B8DF-4B1E-A2C9-C1A2FBFB0227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текста</a:t>
            </a:r>
          </a:p>
          <a:p>
            <a:pPr lvl="1"/>
            <a:r>
              <a:rPr lang="uk-UA" altLang="ru-RU"/>
              <a:t>Второй уровень</a:t>
            </a:r>
          </a:p>
          <a:p>
            <a:pPr lvl="2"/>
            <a:r>
              <a:rPr lang="uk-UA" altLang="ru-RU"/>
              <a:t>Третий уровень</a:t>
            </a:r>
          </a:p>
          <a:p>
            <a:pPr lvl="3"/>
            <a:r>
              <a:rPr lang="uk-UA" altLang="ru-RU"/>
              <a:t>Четвертый уровень</a:t>
            </a:r>
          </a:p>
          <a:p>
            <a:pPr lvl="4"/>
            <a:r>
              <a:rPr lang="uk-UA" altLang="ru-RU"/>
              <a:t>Пятый уровень</a:t>
            </a:r>
          </a:p>
        </p:txBody>
      </p:sp>
      <p:sp>
        <p:nvSpPr>
          <p:cNvPr id="84" name="PlaceHolder 3">
            <a:extLst>
              <a:ext uri="{FF2B5EF4-FFF2-40B4-BE49-F238E27FC236}">
                <a16:creationId xmlns:a16="http://schemas.microsoft.com/office/drawing/2014/main" xmlns="" id="{C78C524C-3A39-48C2-8328-443CA473368F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5" name="PlaceHolder 4">
            <a:extLst>
              <a:ext uri="{FF2B5EF4-FFF2-40B4-BE49-F238E27FC236}">
                <a16:creationId xmlns:a16="http://schemas.microsoft.com/office/drawing/2014/main" xmlns="" id="{C4A36B7B-3293-46FC-96D2-A97C5FB1F1D7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6" name="PlaceHolder 5">
            <a:extLst>
              <a:ext uri="{FF2B5EF4-FFF2-40B4-BE49-F238E27FC236}">
                <a16:creationId xmlns:a16="http://schemas.microsoft.com/office/drawing/2014/main" xmlns="" id="{B3825F44-4F20-4426-B35C-BBBCDD95E7C2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C18A6AD-EEE4-44DF-9189-BA4B9E505A68}" type="slidenum">
              <a:rPr lang="uk-UA" altLang="ru-RU"/>
              <a:pPr/>
              <a:t>‹#›</a:t>
            </a:fld>
            <a:endParaRPr lang="uk-UA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50000">
              <a:schemeClr val="bg1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D2070465-ECEF-4614-9CA0-022B60166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C47FA35-E5F6-41A0-B855-D2DED920B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текста</a:t>
            </a:r>
          </a:p>
          <a:p>
            <a:pPr lvl="1"/>
            <a:r>
              <a:rPr lang="uk-UA" altLang="uk-UA"/>
              <a:t>Второй уровень</a:t>
            </a:r>
          </a:p>
          <a:p>
            <a:pPr lvl="2"/>
            <a:r>
              <a:rPr lang="uk-UA" altLang="uk-UA"/>
              <a:t>Третий уровень</a:t>
            </a:r>
          </a:p>
          <a:p>
            <a:pPr lvl="3"/>
            <a:r>
              <a:rPr lang="uk-UA" altLang="uk-UA"/>
              <a:t>Четвертый уровень</a:t>
            </a:r>
          </a:p>
          <a:p>
            <a:pPr lvl="4"/>
            <a:r>
              <a:rPr lang="uk-UA" altLang="uk-UA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8D552B9-CFC6-4233-AA72-4D5F7C3581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8BB4256-2B58-4399-A134-851DDFF62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9D76844-63D6-46FA-A809-FDBCD0F166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24CEBF99-4091-4D96-8783-126D12A6CF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Shape 1">
            <a:extLst>
              <a:ext uri="{FF2B5EF4-FFF2-40B4-BE49-F238E27FC236}">
                <a16:creationId xmlns:a16="http://schemas.microsoft.com/office/drawing/2014/main" xmlns="" id="{2B8B0FF3-5078-4DFC-B6E0-D86F8D578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7050"/>
            <a:ext cx="88392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alt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іоіндикація</a:t>
            </a:r>
            <a:r>
              <a:rPr lang="uk-UA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навколишнього середовища за показником </a:t>
            </a:r>
            <a:r>
              <a:rPr lang="uk-UA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флуктуючої асиметрії </a:t>
            </a:r>
            <a:r>
              <a:rPr lang="uk-UA" altLang="ru-RU" sz="24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меланізованого</a:t>
            </a:r>
            <a:r>
              <a:rPr lang="uk-UA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малюнку тіла </a:t>
            </a:r>
            <a:r>
              <a:rPr lang="en-US" altLang="ru-RU" sz="24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en-US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apterus</a:t>
            </a:r>
            <a:r>
              <a:rPr lang="en-US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TextShape 2">
            <a:extLst>
              <a:ext uri="{FF2B5EF4-FFF2-40B4-BE49-F238E27FC236}">
                <a16:creationId xmlns:a16="http://schemas.microsoft.com/office/drawing/2014/main" xmlns="" id="{E38D9FDB-F53C-43ED-BEE1-6CC693648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01875"/>
            <a:ext cx="45704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spcBef>
                <a:spcPts val="363"/>
              </a:spcBef>
            </a:pP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Автор:</a:t>
            </a:r>
            <a:endParaRPr lang="uk-UA" altLang="ru-RU" dirty="0"/>
          </a:p>
          <a:p>
            <a:pPr algn="just" eaLnBrk="1" hangingPunct="1">
              <a:spcBef>
                <a:spcPts val="363"/>
              </a:spcBef>
            </a:pPr>
            <a:r>
              <a:rPr lang="uk-UA" alt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Степанчук</a:t>
            </a:r>
            <a:r>
              <a:rPr lang="uk-UA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Богдан,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учень 7 класу Опорного закладу освіти «</a:t>
            </a:r>
            <a:r>
              <a:rPr lang="uk-UA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Баришівський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ліцей», вихованець гуртка «Основи біології» </a:t>
            </a:r>
            <a:r>
              <a:rPr lang="uk-UA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Баришівського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ЦПР «Мрія» </a:t>
            </a:r>
            <a:r>
              <a:rPr lang="uk-UA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Баришівської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селищної ради Київської області</a:t>
            </a:r>
            <a:endParaRPr lang="uk-UA" altLang="ru-RU" dirty="0"/>
          </a:p>
          <a:p>
            <a:pPr algn="just" eaLnBrk="1" hangingPunct="1">
              <a:spcBef>
                <a:spcPts val="363"/>
              </a:spcBef>
            </a:pP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uk-UA" altLang="ru-RU" dirty="0"/>
          </a:p>
          <a:p>
            <a:pPr algn="just" eaLnBrk="1" hangingPunct="1">
              <a:spcBef>
                <a:spcPts val="363"/>
              </a:spcBef>
            </a:pP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Науковий керівник:</a:t>
            </a:r>
            <a:endParaRPr lang="uk-UA" altLang="ru-RU" dirty="0"/>
          </a:p>
          <a:p>
            <a:pPr algn="just" eaLnBrk="1" hangingPunct="1">
              <a:spcBef>
                <a:spcPts val="363"/>
              </a:spcBef>
            </a:pPr>
            <a:r>
              <a:rPr lang="uk-UA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Кириленко Наталія Іванівна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вчитель біології </a:t>
            </a:r>
            <a:r>
              <a:rPr lang="uk-UA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Баришівського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навчально-виховного комплексу “гімназія - загальноосвітня школа І-ІІІ ступенів”, керівник гуртка «Основи біології» </a:t>
            </a:r>
            <a:r>
              <a:rPr lang="uk-UA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Баришівського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ЦПР «Мрія»</a:t>
            </a:r>
            <a:endParaRPr lang="uk-UA" altLang="ru-RU" dirty="0"/>
          </a:p>
        </p:txBody>
      </p:sp>
      <p:pic>
        <p:nvPicPr>
          <p:cNvPr id="1026" name="Picture 2" descr="C:\Users\rozumniki\Downloads\IMG_20240421_155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6984"/>
            <a:ext cx="4152566" cy="311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>
            <a:extLst>
              <a:ext uri="{FF2B5EF4-FFF2-40B4-BE49-F238E27FC236}">
                <a16:creationId xmlns:a16="http://schemas.microsoft.com/office/drawing/2014/main" xmlns="" id="{C1980B74-8BE5-4E6D-B4F7-3C71574A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Визначення  показника флуктуючої асиметрії </a:t>
            </a:r>
            <a:r>
              <a:rPr lang="uk-UA" altLang="ru-RU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меланізованого</a:t>
            </a:r>
            <a: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малюнку </a:t>
            </a:r>
            <a:r>
              <a:rPr lang="uk-UA" alt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надкрил</a:t>
            </a:r>
            <a:r>
              <a:rPr lang="en-US" alt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(</a:t>
            </a:r>
            <a:r>
              <a:rPr lang="ru-RU" altLang="ru-RU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елемент</a:t>
            </a:r>
            <a:r>
              <a:rPr lang="ru-RU" alt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В)  </a:t>
            </a:r>
            <a:r>
              <a:rPr lang="uk-UA" alt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altLang="ru-RU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Pyrrhocoris</a:t>
            </a:r>
            <a:r>
              <a:rPr lang="en-US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altLang="ru-RU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apterus</a:t>
            </a:r>
            <a:r>
              <a:rPr lang="en-US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L</a:t>
            </a:r>
            <a: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b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endParaRPr lang="uk-UA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:a16="http://schemas.microsoft.com/office/drawing/2014/main" xmlns="" id="{2704CDAC-C2C6-4A25-A9E2-B6ECF86FA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706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963466" y="1109542"/>
            <a:ext cx="2190218" cy="16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xmlns="" id="{BDB42C3A-4251-4830-9B46-65C2F37E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624888" cy="850602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</a:pP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Рівень антропогенного впливу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та характеристика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стабільност</a:t>
            </a: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і розвитку популяції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9B50D57-0CEA-4395-BC44-BD88A3696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27286"/>
              </p:ext>
            </p:extLst>
          </p:nvPr>
        </p:nvGraphicFramePr>
        <p:xfrm>
          <a:off x="0" y="1124744"/>
          <a:ext cx="8784978" cy="560949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645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5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1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№ ділянки</a:t>
                      </a:r>
                      <a:endParaRPr kumimoji="0" lang="uk-UA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Частота </a:t>
                      </a:r>
                      <a:r>
                        <a:rPr kumimoji="0" lang="uk-UA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асиметрії елемента В</a:t>
                      </a:r>
                      <a:endParaRPr kumimoji="0" lang="uk-UA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Бал</a:t>
                      </a:r>
                      <a:endParaRPr kumimoji="0" lang="uk-UA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Характеристика стабільності розвитку популяції</a:t>
                      </a:r>
                      <a:endParaRPr kumimoji="0" lang="uk-UA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Рівень антропогенного впливу</a:t>
                      </a:r>
                      <a:endParaRPr kumimoji="0" lang="uk-UA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0,1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Популяція піддається повторюваним короткочасним антропогенним впливам (стресу), процеси порушення стабільності розвитку значні 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Середній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0,408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Порушення стабільності розвитку досягають максимального рівня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Критичний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2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0,2</a:t>
                      </a:r>
                      <a:r>
                        <a:rPr lang="ru-RU" sz="1200" dirty="0" smtClean="0">
                          <a:effectLst/>
                        </a:rPr>
                        <a:t>94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Популяція піддається тривалому антропогенному стресу, процеси порушення стабільності розвитку значні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Сильний</a:t>
                      </a: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Загальний середній  показник 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0,278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9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Shape 1">
            <a:extLst>
              <a:ext uri="{FF2B5EF4-FFF2-40B4-BE49-F238E27FC236}">
                <a16:creationId xmlns:a16="http://schemas.microsoft.com/office/drawing/2014/main" xmlns="" id="{0AE675EC-3465-4C7C-861A-48C637F94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-315913"/>
            <a:ext cx="77724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Висновки</a:t>
            </a:r>
            <a:endParaRPr lang="uk-UA" altLang="ru-RU" sz="2400">
              <a:solidFill>
                <a:srgbClr val="000000"/>
              </a:solidFill>
            </a:endParaRPr>
          </a:p>
        </p:txBody>
      </p:sp>
      <p:sp>
        <p:nvSpPr>
          <p:cNvPr id="70659" name="TextShape 2">
            <a:extLst>
              <a:ext uri="{FF2B5EF4-FFF2-40B4-BE49-F238E27FC236}">
                <a16:creationId xmlns:a16="http://schemas.microsoft.com/office/drawing/2014/main" xmlns="" id="{1BB8F1F1-51F7-415B-83DA-CA3C0A86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4488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marL="457200" indent="-457200" algn="just" eaLnBrk="1" hangingPunct="1">
              <a:buAutoNum type="arabicPeriod"/>
            </a:pP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  в екосистемі призводить до появи відхилень різних морфологічних ознак виду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арterus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 флуктуючої асиметрії виду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арterus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L., яка віддзеркалює дрібні порушення гомеостазу під впливом змін навколишнього середовища,  показує, що показник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 малюнку </a:t>
            </a:r>
            <a:r>
              <a:rPr lang="uk-UA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передньоспинки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 діапазоні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0,154–0,424.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середній показник по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екосистемі 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288,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засвідчує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 рівень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ушкодженості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біоіндикторів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 рівень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антропогенного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впливу.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Максимальне відхилення стабільності розвитку виду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арterus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спостерігається в умовах транспортного та промислового забруднення.</a:t>
            </a:r>
            <a:endParaRPr lang="en-US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флуктуючої асиметрії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 надкрил (елемент В) виду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арterus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показує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показник ФА у в діапазоні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0,134–0,408.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середній показник по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урбоекосистемі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0,278. Найбільш асиметричність проявляється за елементом А ( частота зустрічальності в умовах промислового та транспортного забруднення 19,7-24,5%) та елемента В (</a:t>
            </a:r>
            <a:r>
              <a:rPr lang="uk-UA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частотва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зустрічальності 7,6-9,1). </a:t>
            </a:r>
            <a:endParaRPr lang="uk-UA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тест-реакціями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арterus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на інтенсивне антропогенне навантаження є поява асиметричності малюнку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передньоспинки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грудей та надкрил, що дозволяє  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в якості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біоіндикатора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біомоніторингу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антропогенних змін </a:t>
            </a:r>
            <a:r>
              <a:rPr lang="uk-UA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урбоекосистем</a:t>
            </a:r>
            <a:r>
              <a:rPr lang="uk-UA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buFontTx/>
              <a:buAutoNum type="arabicPeriod"/>
            </a:pPr>
            <a:endParaRPr lang="uk-UA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Tx/>
              <a:buAutoNum type="arabicPeriod"/>
            </a:pPr>
            <a:endParaRPr lang="uk-UA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AutoNum type="arabicPeriod"/>
            </a:pPr>
            <a:endParaRPr lang="en-US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AutoNum type="arabicPeriod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>
            <a:extLst>
              <a:ext uri="{FF2B5EF4-FFF2-40B4-BE49-F238E27FC236}">
                <a16:creationId xmlns:a16="http://schemas.microsoft.com/office/drawing/2014/main" xmlns="" id="{A50B0CA8-123C-408C-B7F8-2E076E5C0452}"/>
              </a:ext>
            </a:extLst>
          </p:cNvPr>
          <p:cNvSpPr/>
          <p:nvPr/>
        </p:nvSpPr>
        <p:spPr>
          <a:xfrm>
            <a:off x="-180528" y="116632"/>
            <a:ext cx="8064450" cy="367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ts val="563"/>
              </a:spcBef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563"/>
              </a:spcBef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563"/>
              </a:spcBef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563"/>
              </a:spcBef>
            </a:pPr>
            <a:r>
              <a:rPr lang="ru-RU" altLang="ru-RU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ДЯКУЮ ЗА УВАГУ!</a:t>
            </a:r>
            <a:endParaRPr lang="uk-UA" altLang="ru-RU" sz="6600" i="1" dirty="0"/>
          </a:p>
          <a:p>
            <a:pPr algn="r" eaLnBrk="1" hangingPunct="1">
              <a:spcBef>
                <a:spcPts val="675"/>
              </a:spcBef>
              <a:buClr>
                <a:srgbClr val="000000"/>
              </a:buClr>
            </a:pPr>
            <a:r>
              <a:rPr lang="uk-UA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ts val="475"/>
              </a:spcBef>
            </a:pPr>
            <a:endParaRPr lang="uk-UA" altLang="ru-RU" sz="2200" dirty="0"/>
          </a:p>
          <a:p>
            <a:pPr algn="just" eaLnBrk="1" hangingPunct="1">
              <a:spcBef>
                <a:spcPts val="475"/>
              </a:spcBef>
            </a:pPr>
            <a:endParaRPr lang="uk-UA" altLang="ru-RU" sz="2200" dirty="0"/>
          </a:p>
          <a:p>
            <a:pPr algn="just" eaLnBrk="1" hangingPunct="1">
              <a:spcBef>
                <a:spcPts val="475"/>
              </a:spcBef>
            </a:pPr>
            <a:endParaRPr lang="uk-UA" altLang="ru-RU" sz="2200" dirty="0"/>
          </a:p>
        </p:txBody>
      </p:sp>
      <p:sp>
        <p:nvSpPr>
          <p:cNvPr id="72707" name="Прямоугольник 1">
            <a:extLst>
              <a:ext uri="{FF2B5EF4-FFF2-40B4-BE49-F238E27FC236}">
                <a16:creationId xmlns:a16="http://schemas.microsoft.com/office/drawing/2014/main" xmlns="" id="{84B6F5BF-631E-4EBB-9A58-06DD2D07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013325"/>
            <a:ext cx="4862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uk-UA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ВСІ ФОТОГРАФІЇ ЗРОБЛЕНІ ВЛАСНОРУЧ  І Є ОРИГІНАЛЬНИМ НАДБАННЯМ АВТОРА</a:t>
            </a:r>
            <a:endParaRPr lang="ru-RU" altLang="ru-RU" sz="20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xmlns="" id="{77D72DCB-2025-4FE8-912A-40EFE2C2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25905" r="11683" b="35916"/>
          <a:stretch/>
        </p:blipFill>
        <p:spPr bwMode="auto">
          <a:xfrm>
            <a:off x="6588224" y="520287"/>
            <a:ext cx="2464597" cy="219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t="11666" r="10891" b="35981"/>
          <a:stretch/>
        </p:blipFill>
        <p:spPr bwMode="auto">
          <a:xfrm>
            <a:off x="469752" y="3707598"/>
            <a:ext cx="2520279" cy="26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Shape 1">
            <a:extLst>
              <a:ext uri="{FF2B5EF4-FFF2-40B4-BE49-F238E27FC236}">
                <a16:creationId xmlns:a16="http://schemas.microsoft.com/office/drawing/2014/main" xmlns="" id="{1458ADE2-7E7A-45D4-BDD9-948883FEC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uk-UA" altLang="ru-RU" sz="2800" b="1">
                <a:solidFill>
                  <a:srgbClr val="000000"/>
                </a:solidFill>
                <a:latin typeface="Times New Roman" panose="02020603050405020304" pitchFamily="18" charset="0"/>
              </a:rPr>
              <a:t>Актуальність дослідження</a:t>
            </a:r>
            <a:endParaRPr lang="uk-UA" altLang="ru-RU" sz="2800">
              <a:solidFill>
                <a:srgbClr val="000000"/>
              </a:solidFill>
            </a:endParaRPr>
          </a:p>
        </p:txBody>
      </p:sp>
      <p:sp>
        <p:nvSpPr>
          <p:cNvPr id="56323" name="TextShape 2">
            <a:extLst>
              <a:ext uri="{FF2B5EF4-FFF2-40B4-BE49-F238E27FC236}">
                <a16:creationId xmlns:a16="http://schemas.microsoft.com/office/drawing/2014/main" xmlns="" id="{66390C00-B7F8-40D5-9D3B-2E9D771C8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31309"/>
            <a:ext cx="883920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Внаслідок інтенсивного  розвитку промисловості та транспорту, зростають обсяги викидів в навколишнє середовище шкідливих речовин різного ступеня токсичності, що призводить  до деградації усіх компонентів екосистем. Тому актуальними та значимими є проблематика якісної оцінки рівня забруднення компонентів довкілля та дослідження наслідків антропогенного забруднення. Комахи проявляють специфічну унікальну реакцію на антропогенний вплив.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Асиметрія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викорситовується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як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антропогенного,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флуктуючої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асиметрії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мінливості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генотипу з факторами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онтогенезу. </a:t>
            </a:r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ozumniki\Downloads\IMG_20240421_155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03282"/>
            <a:ext cx="3456384" cy="25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zumniki\Downloads\IMG_20240421_155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29" y="4303282"/>
            <a:ext cx="3534734" cy="26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Shape 1">
            <a:extLst>
              <a:ext uri="{FF2B5EF4-FFF2-40B4-BE49-F238E27FC236}">
                <a16:creationId xmlns:a16="http://schemas.microsoft.com/office/drawing/2014/main" xmlns="" id="{5D22587F-5CD8-4BE2-9CFD-C2929A2C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4813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 дослідження: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та проаналізувати </a:t>
            </a: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антропогенного впливу на </a:t>
            </a:r>
            <a:r>
              <a:rPr lang="uk-UA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урбоекосистеми</a:t>
            </a: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показником</a:t>
            </a: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флуктуючої асиметрії </a:t>
            </a:r>
            <a:r>
              <a:rPr lang="uk-UA" alt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меланізованого</a:t>
            </a: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малюнку грудей на надкрил </a:t>
            </a:r>
            <a:r>
              <a:rPr lang="en-US" alt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en-US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apterus</a:t>
            </a: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uk-UA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                                                     </a:t>
            </a:r>
            <a:r>
              <a:rPr lang="uk-UA" altLang="ru-RU" dirty="0"/>
              <a:t/>
            </a:r>
            <a:br>
              <a:rPr lang="uk-UA" altLang="ru-RU" dirty="0"/>
            </a:br>
            <a:endParaRPr lang="uk-UA" altLang="ru-RU" sz="2200" dirty="0">
              <a:solidFill>
                <a:srgbClr val="000000"/>
              </a:solidFill>
            </a:endParaRPr>
          </a:p>
        </p:txBody>
      </p:sp>
      <p:sp>
        <p:nvSpPr>
          <p:cNvPr id="57347" name="TextShape 2">
            <a:extLst>
              <a:ext uri="{FF2B5EF4-FFF2-40B4-BE49-F238E27FC236}">
                <a16:creationId xmlns:a16="http://schemas.microsoft.com/office/drawing/2014/main" xmlns="" id="{E77BB7CC-3591-41C9-B637-E8787905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12" y="1447800"/>
            <a:ext cx="5410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Завдання дослідження:</a:t>
            </a:r>
            <a:endParaRPr lang="uk-UA" altLang="ru-RU" sz="240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Проаналізувати основні теоретичні підходи до проблеми дослідження  у вітчизняній та зарубіжній науковій літературі.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Визначити та проаналізувати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значимі показники флуктуючої асиметрії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меланізованого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малюнку грудей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apterus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Визначити та проаналізувати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значимі показники флуктуючої асиметрії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меланізованого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малюнку надкрил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apterus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Оцінити </a:t>
            </a:r>
            <a:r>
              <a:rPr lang="uk-UA" dirty="0">
                <a:latin typeface="Times New Roman"/>
                <a:cs typeface="Times New Roman"/>
              </a:rPr>
              <a:t>стабільність  розвитку популяції та рівень антропогенного впливу на досліджуваних ділянках та зробити відповідні висновки.</a:t>
            </a:r>
            <a:endParaRPr lang="uk-UA" sz="2800" dirty="0">
              <a:latin typeface="Arial"/>
            </a:endParaRPr>
          </a:p>
          <a:p>
            <a:pPr algn="just" eaLnBrk="1" hangingPunct="1"/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uk-UA" altLang="ru-RU" sz="2000" dirty="0">
              <a:solidFill>
                <a:srgbClr val="000000"/>
              </a:solidFill>
            </a:endParaRPr>
          </a:p>
        </p:txBody>
      </p:sp>
      <p:pic>
        <p:nvPicPr>
          <p:cNvPr id="57348" name="Picture 2">
            <a:extLst>
              <a:ext uri="{FF2B5EF4-FFF2-40B4-BE49-F238E27FC236}">
                <a16:creationId xmlns:a16="http://schemas.microsoft.com/office/drawing/2014/main" xmlns="" id="{84017EA2-8186-4892-83D3-BA9ED8F4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096" y="1430338"/>
            <a:ext cx="334470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3">
            <a:extLst>
              <a:ext uri="{FF2B5EF4-FFF2-40B4-BE49-F238E27FC236}">
                <a16:creationId xmlns:a16="http://schemas.microsoft.com/office/drawing/2014/main" xmlns="" id="{4E0991F2-7937-457B-B284-C9813FB2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4100" y="4149725"/>
            <a:ext cx="33193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>
            <a:extLst>
              <a:ext uri="{FF2B5EF4-FFF2-40B4-BE49-F238E27FC236}">
                <a16:creationId xmlns:a16="http://schemas.microsoft.com/office/drawing/2014/main" xmlns="" id="{6FB91B00-0D2B-40AD-8D3D-ACBB71DAF5B1}"/>
              </a:ext>
            </a:extLst>
          </p:cNvPr>
          <p:cNvSpPr txBox="1"/>
          <p:nvPr/>
        </p:nvSpPr>
        <p:spPr>
          <a:xfrm>
            <a:off x="3452728" y="241142"/>
            <a:ext cx="56876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lvl="8" algn="just">
              <a:defRPr/>
            </a:pPr>
            <a:r>
              <a:rPr lang="uk-UA" sz="2000" b="1" spc="-1" dirty="0">
                <a:solidFill>
                  <a:srgbClr val="000000"/>
                </a:solidFill>
                <a:latin typeface="Times New Roman"/>
                <a:cs typeface="+mn-cs"/>
              </a:rPr>
              <a:t>Об’єкт дослідження:</a:t>
            </a:r>
            <a:r>
              <a:rPr lang="uk-UA" sz="2000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Pyrrhocoris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apterus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біоіндикатор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spc="-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8371" name="TextShape 2">
            <a:extLst>
              <a:ext uri="{FF2B5EF4-FFF2-40B4-BE49-F238E27FC236}">
                <a16:creationId xmlns:a16="http://schemas.microsoft.com/office/drawing/2014/main" xmlns="" id="{D0189666-D4E9-4606-9B61-FBF9D627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2913"/>
            <a:ext cx="5538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 дослідження: </a:t>
            </a:r>
            <a:r>
              <a:rPr lang="uk-UA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флуктуюча асиметрія </a:t>
            </a:r>
            <a:r>
              <a:rPr lang="uk-UA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меланізованого</a:t>
            </a:r>
            <a:r>
              <a:rPr lang="uk-UA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малюнку </a:t>
            </a:r>
            <a:r>
              <a:rPr lang="uk-UA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передньоспинки</a:t>
            </a:r>
            <a:r>
              <a:rPr lang="uk-UA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грудей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надкрил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en-US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apterus</a:t>
            </a:r>
            <a:r>
              <a:rPr lang="en-US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CustomShape 3">
            <a:extLst>
              <a:ext uri="{FF2B5EF4-FFF2-40B4-BE49-F238E27FC236}">
                <a16:creationId xmlns:a16="http://schemas.microsoft.com/office/drawing/2014/main" xmlns="" id="{F8E7FE2E-F255-48BC-8DAE-B60DF9E91563}"/>
              </a:ext>
            </a:extLst>
          </p:cNvPr>
          <p:cNvSpPr/>
          <p:nvPr/>
        </p:nvSpPr>
        <p:spPr>
          <a:xfrm>
            <a:off x="3530600" y="3597275"/>
            <a:ext cx="5680075" cy="28336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uk-UA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Особистий внесок.</a:t>
            </a:r>
            <a:r>
              <a:rPr lang="uk-UA" alt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Робота є самостійним дослідженням  автора.  Особисто  проведено інформаційний пошук, визначено основні завдання дослідження, обрано та опановано методи їх вирішення; самостійно зібрано матеріал для дослідження, виконано постановку дослідів; цифрові результати проаналізовано і оброблено методами математичної статистики; сформульовано висновки.</a:t>
            </a:r>
            <a:endParaRPr lang="uk-UA" alt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64" y="764704"/>
            <a:ext cx="3344708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44" y="3920672"/>
            <a:ext cx="3341687" cy="250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 pitchFamily="34" charset="0"/>
              </a:rPr>
              <a:t>Методика дослідження</a:t>
            </a:r>
            <a:r>
              <a:rPr lang="uk-UA" altLang="ru-RU" sz="2400" kern="1200" dirty="0">
                <a:solidFill>
                  <a:srgbClr val="000000"/>
                </a:solidFill>
                <a:ea typeface="DejaVu Sans"/>
                <a:cs typeface="DejaVu Sans" pitchFamily="34" charset="0"/>
              </a:rPr>
              <a:t/>
            </a:r>
            <a:br>
              <a:rPr lang="uk-UA" altLang="ru-RU" sz="2400" kern="1200" dirty="0">
                <a:solidFill>
                  <a:srgbClr val="000000"/>
                </a:solidFill>
                <a:ea typeface="DejaVu Sans"/>
                <a:cs typeface="DejaVu Sans" pitchFamily="34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355976" y="1052736"/>
            <a:ext cx="4680520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Мелан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ізований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малюнок надкрил представлений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чотирма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невелика пляма у верхній частині(А), велика пляма в центрі надкрил(В), облямівка на внутрішній частині(С) і в нижній частині(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надкрил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Індекс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флуктуючої асиметрії визначали за формулою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FA=L-R/L+R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i R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величина варіації на правій і лівій стороні відповідно.</a:t>
            </a:r>
          </a:p>
        </p:txBody>
      </p:sp>
      <p:pic>
        <p:nvPicPr>
          <p:cNvPr id="4098" name="Picture 2" descr="C:\Users\rozumniki\Downloads\IMG_20240421_163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592288" cy="29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r="34418" b="46649"/>
          <a:stretch/>
        </p:blipFill>
        <p:spPr bwMode="auto">
          <a:xfrm>
            <a:off x="1074306" y="4077072"/>
            <a:ext cx="2386875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19256" cy="778056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Ділянки дослідження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02893"/>
              </p:ext>
            </p:extLst>
          </p:nvPr>
        </p:nvGraphicFramePr>
        <p:xfrm>
          <a:off x="467544" y="1397000"/>
          <a:ext cx="8136904" cy="53992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5856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 ділянки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Вибірка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Територіальне розташування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ОЗО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uk-UA" dirty="0" err="1">
                          <a:latin typeface="Times New Roman" pitchFamily="18" charset="0"/>
                          <a:cs typeface="Times New Roman" pitchFamily="18" charset="0"/>
                        </a:rPr>
                        <a:t>Баришівський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 ліцей»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Відсутність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 промислових 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об'єктів 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забруднення, 100 метрів від автошляху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Центральний сквер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50 метрів від </a:t>
                      </a:r>
                      <a:r>
                        <a:rPr lang="uk-UA" dirty="0" err="1">
                          <a:latin typeface="Times New Roman" pitchFamily="18" charset="0"/>
                          <a:cs typeface="Times New Roman" pitchFamily="18" charset="0"/>
                        </a:rPr>
                        <a:t>Баришівського</a:t>
                      </a:r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 шкіряного заводу, значне транспортне навантаження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99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itchFamily="18" charset="0"/>
                          <a:cs typeface="Times New Roman" pitchFamily="18" charset="0"/>
                        </a:rPr>
                        <a:t>Баришівська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 ЦРЛ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Відсутність промислових 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об'єктів, </a:t>
                      </a:r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10 метрів</a:t>
                      </a:r>
                      <a:r>
                        <a:rPr lang="uk-UA" baseline="0" dirty="0">
                          <a:latin typeface="Times New Roman" pitchFamily="18" charset="0"/>
                          <a:cs typeface="Times New Roman" pitchFamily="18" charset="0"/>
                        </a:rPr>
                        <a:t> від автошляху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8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 eaLnBrk="1" hangingPunct="1"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Визначення  показника флуктуючої асиметрії </a:t>
            </a:r>
            <a:r>
              <a:rPr lang="uk-UA" altLang="ru-RU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меланізованого</a:t>
            </a:r>
            <a: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малюнку грудей </a:t>
            </a:r>
            <a:r>
              <a:rPr lang="en-US" altLang="ru-RU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Pyrrhocoris</a:t>
            </a:r>
            <a:r>
              <a:rPr lang="en-US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altLang="ru-RU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apterus</a:t>
            </a:r>
            <a:r>
              <a:rPr lang="en-US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L</a:t>
            </a:r>
            <a: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br>
              <a:rPr lang="uk-UA" alt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ABE3DA7-626B-4540-A401-85B1B4A59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905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197569"/>
            <a:ext cx="2405583" cy="180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2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xmlns="" id="{BDB42C3A-4251-4830-9B46-65C2F37E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624888" cy="850602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</a:pP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Рівень антропогенного впливу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та характеристика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стабільност</a:t>
            </a: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і розвитку популяції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9B50D57-0CEA-4395-BC44-BD88A3696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24847"/>
              </p:ext>
            </p:extLst>
          </p:nvPr>
        </p:nvGraphicFramePr>
        <p:xfrm>
          <a:off x="107504" y="1340768"/>
          <a:ext cx="8784978" cy="556856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645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5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90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ділянки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асиметрії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стабільності розвитку популяції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антропогенного впливу</a:t>
                      </a: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0,154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Популяція піддається повторюваним короткочасним антропогенним впливам (стресу), процеси порушення стабільності розвитку значні 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0,424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стабільності розвитку досягають максимального рівня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Критичний</a:t>
                      </a: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0,287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Популяція піддається тривалому антропогенному стресу, процеси порушення стабільності розвитку значні</a:t>
                      </a: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Сильний</a:t>
                      </a:r>
                    </a:p>
                  </a:txBody>
                  <a:tcPr marL="40410" marR="4041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Загальний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</a:t>
                      </a:r>
                      <a:r>
                        <a:rPr lang="uk-UA" sz="12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ій</a:t>
                      </a:r>
                      <a:r>
                        <a:rPr lang="uk-UA" sz="12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показник  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0,288</a:t>
                      </a:r>
                      <a:endParaRPr lang="uk-UA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>
            <a:extLst>
              <a:ext uri="{FF2B5EF4-FFF2-40B4-BE49-F238E27FC236}">
                <a16:creationId xmlns:a16="http://schemas.microsoft.com/office/drawing/2014/main" xmlns="" id="{390DF586-8763-420A-B4B2-DE6289BF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938"/>
            <a:ext cx="8228012" cy="1143000"/>
          </a:xfrm>
        </p:spPr>
        <p:txBody>
          <a:bodyPr/>
          <a:lstStyle/>
          <a:p>
            <a:pPr eaLnBrk="1" hangingPunct="1"/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екологічного стану екосистеми за характером </a:t>
            </a:r>
            <a:r>
              <a:rPr lang="uk-UA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маланізованого</a:t>
            </a: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малюнку надкрил </a:t>
            </a:r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Pyrrhocoris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apterus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uk-UA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25030"/>
              </p:ext>
            </p:extLst>
          </p:nvPr>
        </p:nvGraphicFramePr>
        <p:xfrm>
          <a:off x="225860" y="1700808"/>
          <a:ext cx="8712968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uk-UA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Меланізовані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елементи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В-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A-B-D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1980B74-8BE5-4E6D-B4F7-3C71574A2CA2}"/>
              </a:ext>
            </a:extLst>
          </p:cNvPr>
          <p:cNvSpPr txBox="1">
            <a:spLocks/>
          </p:cNvSpPr>
          <p:nvPr/>
        </p:nvSpPr>
        <p:spPr bwMode="auto">
          <a:xfrm>
            <a:off x="467544" y="83671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altLang="ru-RU" sz="2000" b="1" kern="120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Частота зустрічальності особин з асиметричними елементами </a:t>
            </a:r>
            <a:r>
              <a:rPr lang="uk-UA" altLang="ru-RU" sz="2000" b="1" kern="1200" dirty="0" err="1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меланізованого</a:t>
            </a:r>
            <a:r>
              <a:rPr lang="uk-UA" altLang="ru-RU" sz="2000" b="1" kern="1200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малюнку надкрил</a:t>
            </a:r>
            <a:endParaRPr lang="uk-UA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1" t="16812" r="24845" b="30991"/>
          <a:stretch/>
        </p:blipFill>
        <p:spPr bwMode="auto">
          <a:xfrm rot="5400000">
            <a:off x="392986" y="4911978"/>
            <a:ext cx="1651558" cy="18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14052" r="28078" b="27431"/>
          <a:stretch/>
        </p:blipFill>
        <p:spPr bwMode="auto">
          <a:xfrm rot="5400000">
            <a:off x="3386874" y="4814945"/>
            <a:ext cx="16501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7" t="26109" r="17662" b="37452"/>
          <a:stretch/>
        </p:blipFill>
        <p:spPr bwMode="auto">
          <a:xfrm rot="5400000">
            <a:off x="6383917" y="4937190"/>
            <a:ext cx="170475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7961</TotalTime>
  <Words>776</Words>
  <Application>Microsoft Office PowerPoint</Application>
  <PresentationFormat>Экран (4:3)</PresentationFormat>
  <Paragraphs>139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дослідження </vt:lpstr>
      <vt:lpstr>Презентация PowerPoint</vt:lpstr>
      <vt:lpstr>Визначення  показника флуктуючої асиметрії меланізованого малюнку грудей Pyrrhocoris apterus L. </vt:lpstr>
      <vt:lpstr>Рівень антропогенного впливу та характеристика стабільності розвитку популяції </vt:lpstr>
      <vt:lpstr>Оцінка екологічного стану екосистеми за характером маланізованого малюнку надкрил Pyrrhocoris apterus L.</vt:lpstr>
      <vt:lpstr>Визначення  показника флуктуючої асиметрії меланізованого малюнку надкрил (елемент В)   Pyrrhocoris apterus L. </vt:lpstr>
      <vt:lpstr>Рівень антропогенного впливу та характеристика стабільності розвитку популяції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</dc:creator>
  <cp:lastModifiedBy>rozumniki</cp:lastModifiedBy>
  <cp:revision>657</cp:revision>
  <cp:lastPrinted>1601-01-01T00:00:00Z</cp:lastPrinted>
  <dcterms:created xsi:type="dcterms:W3CDTF">2014-07-10T09:50:14Z</dcterms:created>
  <dcterms:modified xsi:type="dcterms:W3CDTF">2024-04-21T15:25:04Z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  <property fmtid="{D5CDD505-2E9C-101B-9397-08002B2CF9AE}" pid="12" name="Version">
    <vt:i4>1</vt:i4>
  </property>
</Properties>
</file>