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sldIdLst>
    <p:sldId id="257" r:id="rId2"/>
    <p:sldId id="256"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0" d="100"/>
          <a:sy n="120" d="100"/>
        </p:scale>
        <p:origin x="-180" y="-2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61BEF0D-F0BB-DE4B-95CE-6DB70DBA9567}" type="datetimeFigureOut">
              <a:rPr lang="en-US" smtClean="0"/>
              <a:pPr/>
              <a:t>4/9/2024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7822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1BEF0D-F0BB-DE4B-95CE-6DB70DBA9567}" type="datetimeFigureOut">
              <a:rPr lang="en-US" smtClean="0"/>
              <a:pPr/>
              <a:t>4/9/2024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3634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1785600" y="274641"/>
            <a:ext cx="36576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12800" y="274641"/>
            <a:ext cx="107696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1BEF0D-F0BB-DE4B-95CE-6DB70DBA9567}" type="datetimeFigureOut">
              <a:rPr lang="en-US" smtClean="0"/>
              <a:pPr/>
              <a:t>4/9/2024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9536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1BEF0D-F0BB-DE4B-95CE-6DB70DBA9567}" type="datetimeFigureOut">
              <a:rPr lang="en-US" smtClean="0"/>
              <a:pPr/>
              <a:t>4/9/2024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292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61BEF0D-F0BB-DE4B-95CE-6DB70DBA9567}" type="datetimeFigureOut">
              <a:rPr lang="en-US" smtClean="0"/>
              <a:pPr/>
              <a:t>4/9/2024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650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61BEF0D-F0BB-DE4B-95CE-6DB70DBA9567}" type="datetimeFigureOut">
              <a:rPr lang="en-US" smtClean="0"/>
              <a:pPr/>
              <a:t>4/9/2024</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0480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61BEF0D-F0BB-DE4B-95CE-6DB70DBA9567}" type="datetimeFigureOut">
              <a:rPr lang="en-US" smtClean="0"/>
              <a:pPr/>
              <a:t>4/9/2024</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0372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61BEF0D-F0BB-DE4B-95CE-6DB70DBA9567}" type="datetimeFigureOut">
              <a:rPr lang="en-US" smtClean="0"/>
              <a:pPr/>
              <a:t>4/9/2024</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2095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61BEF0D-F0BB-DE4B-95CE-6DB70DBA9567}" type="datetimeFigureOut">
              <a:rPr lang="en-US" smtClean="0"/>
              <a:pPr/>
              <a:t>4/9/2024</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150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61BEF0D-F0BB-DE4B-95CE-6DB70DBA9567}" type="datetimeFigureOut">
              <a:rPr lang="en-US" smtClean="0"/>
              <a:pPr/>
              <a:t>4/9/2024</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9408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61BEF0D-F0BB-DE4B-95CE-6DB70DBA9567}" type="datetimeFigureOut">
              <a:rPr lang="en-US" smtClean="0"/>
              <a:pPr/>
              <a:t>4/9/2024</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51410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4/9/2024</a:t>
            </a:fld>
            <a:endParaRPr lang="en-US" dirty="0"/>
          </a:p>
        </p:txBody>
      </p:sp>
      <p:sp>
        <p:nvSpPr>
          <p:cNvPr id="5" name="Нижний колонтитул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270707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uk.wikipedia.org/wiki/%D0%9B%D0%B5%D0%BE%D0%BD%D1%82%D0%BE%D0%B2%D0%B8%D1%87_%D0%9C%D0%B8%D0%BA%D0%BE%D0%BB%D0%B0_%D0%9F%D0%B0%D0%B2%D0%BB%D0%BE%D0%B2%D0%B8%D1%87" TargetMode="External"/><Relationship Id="rId13" Type="http://schemas.openxmlformats.org/officeDocument/2006/relationships/hyperlink" Target="https://uk.wikipedia.org/wiki/%D0%A6%D0%B2%D0%B8%D0%BD%D1%82%D0%B0%D1%80" TargetMode="External"/><Relationship Id="rId18" Type="http://schemas.openxmlformats.org/officeDocument/2006/relationships/hyperlink" Target="https://uk.wikipedia.org/w/index.php?title=%D0%95%D0%90%D0%A0%D0%90%D0%97%D0%90&amp;action=edit&amp;redlink=1" TargetMode="External"/><Relationship Id="rId26" Type="http://schemas.openxmlformats.org/officeDocument/2006/relationships/hyperlink" Target="https://uk.wikipedia.org/wiki/%D0%A0%D0%BE%D1%81%D1%96%D0%B9%D1%81%D1%8C%D0%BA%D0%B5_%D0%B2%D1%82%D0%BE%D1%80%D0%B3%D0%BD%D0%B5%D0%BD%D0%BD%D1%8F_%D0%B2_%D0%A3%D0%BA%D1%80%D0%B0%D1%97%D0%BD%D1%83_(2022)" TargetMode="External"/><Relationship Id="rId3" Type="http://schemas.openxmlformats.org/officeDocument/2006/relationships/hyperlink" Target="https://uk.wikipedia.org/wiki/%D0%97%D0%BE%D0%BE%D0%BF%D0%B0%D1%80%D0%BA" TargetMode="External"/><Relationship Id="rId21" Type="http://schemas.openxmlformats.org/officeDocument/2006/relationships/hyperlink" Target="https://uk.wikipedia.org/w/index.php?title=WAZA&amp;action=edit&amp;redlink=1" TargetMode="External"/><Relationship Id="rId7" Type="http://schemas.openxmlformats.org/officeDocument/2006/relationships/hyperlink" Target="https://uk.wikipedia.org/w/index.php?title=1901_%D1%83_%D0%9C%D0%B8%D0%BA%D0%BE%D0%BB%D0%B0%D1%94%D0%B2%D1%96&amp;action=edit&amp;redlink=1" TargetMode="External"/><Relationship Id="rId12" Type="http://schemas.openxmlformats.org/officeDocument/2006/relationships/hyperlink" Target="https://uk.wikipedia.org/wiki/%D0%9C%D0%B8%D0%BA%D0%BE%D0%BB%D0%B0%D1%97%D0%B2_(%D0%B0%D0%B2%D1%82%D0%BE%D0%B2%D0%BE%D0%BA%D0%B7%D0%B0%D0%BB)" TargetMode="External"/><Relationship Id="rId17" Type="http://schemas.openxmlformats.org/officeDocument/2006/relationships/hyperlink" Target="https://uk.wikipedia.org/w/index.php?title=%D0%95%D0%95%D0%A0&amp;action=edit&amp;redlink=1" TargetMode="External"/><Relationship Id="rId25" Type="http://schemas.openxmlformats.org/officeDocument/2006/relationships/hyperlink" Target="https://uk.wikipedia.org/wiki/%D0%9A%D0%B8%D1%82%D0%B0%D0%B9" TargetMode="External"/><Relationship Id="rId2" Type="http://schemas.openxmlformats.org/officeDocument/2006/relationships/image" Target="../media/image34.jpg"/><Relationship Id="rId16" Type="http://schemas.openxmlformats.org/officeDocument/2006/relationships/hyperlink" Target="https://uk.wikipedia.org/wiki/%D0%84%D0%B2%D1%80%D0%BE%D0%BF%D0%B5%D0%B9%D1%81%D1%8C%D0%BA%D0%B0_%D0%B0%D1%81%D0%BE%D1%86%D1%96%D0%B0%D1%86%D1%96%D1%8F_%D0%B7%D0%BE%D0%BE%D0%BF%D0%B0%D1%80%D0%BA%D1%96%D0%B2_%D1%96_%D0%B0%D0%BA%D0%B2%D0%B0%D1%80%D1%96%D1%83%D0%BC%D1%96%D0%B2" TargetMode="External"/><Relationship Id="rId20" Type="http://schemas.openxmlformats.org/officeDocument/2006/relationships/hyperlink" Target="https://uk.wikipedia.org/wiki/2003" TargetMode="External"/><Relationship Id="rId1" Type="http://schemas.openxmlformats.org/officeDocument/2006/relationships/slideLayout" Target="../slideLayouts/slideLayout2.xml"/><Relationship Id="rId6" Type="http://schemas.openxmlformats.org/officeDocument/2006/relationships/hyperlink" Target="https://uk.wikipedia.org/wiki/26_%D0%BA%D0%B2%D1%96%D1%82%D0%BD%D1%8F" TargetMode="External"/><Relationship Id="rId11" Type="http://schemas.openxmlformats.org/officeDocument/2006/relationships/hyperlink" Target="https://uk.wikipedia.org/wiki/1978" TargetMode="External"/><Relationship Id="rId24" Type="http://schemas.openxmlformats.org/officeDocument/2006/relationships/hyperlink" Target="https://uk.wikipedia.org/wiki/%D0%9C%D0%B0%D0%BA%D1%83%D1%88%D0%B8%D0%BD_%D0%AE%D1%80%D1%96%D0%B9_%D0%90%D0%BD%D0%B4%D1%80%D1%96%D0%B9%D0%BE%D0%B2%D0%B8%D1%87" TargetMode="External"/><Relationship Id="rId5" Type="http://schemas.openxmlformats.org/officeDocument/2006/relationships/hyperlink" Target="https://uk.wikipedia.org/wiki/%D0%9C%D0%B8%D0%BA%D0%BE%D0%BB%D0%B0%D1%97%D0%B2" TargetMode="External"/><Relationship Id="rId15" Type="http://schemas.openxmlformats.org/officeDocument/2006/relationships/hyperlink" Target="https://uk.wikipedia.org/wiki/%D0%A3%D0%BA%D1%80%D0%B0%D1%97%D0%BD%D0%B0" TargetMode="External"/><Relationship Id="rId23" Type="http://schemas.openxmlformats.org/officeDocument/2006/relationships/hyperlink" Target="https://uk.wikipedia.org/wiki/%D0%A3%D0%BA%D1%80%D0%BF%D0%BE%D1%88%D1%82%D0%B0" TargetMode="External"/><Relationship Id="rId28" Type="http://schemas.openxmlformats.org/officeDocument/2006/relationships/image" Target="../media/image36.jpg"/><Relationship Id="rId10" Type="http://schemas.openxmlformats.org/officeDocument/2006/relationships/hyperlink" Target="https://uk.wikipedia.org/wiki/%D0%92%D1%83%D0%BB%D0%B8%D1%86%D1%8F_%D0%90%D0%B4%D0%BC%D1%96%D1%80%D0%B0%D0%BB%D1%8C%D1%81%D1%8C%D0%BA%D0%B0_(%D0%9C%D0%B8%D0%BA%D0%BE%D0%BB%D0%B0%D1%97%D0%B2)" TargetMode="External"/><Relationship Id="rId19" Type="http://schemas.openxmlformats.org/officeDocument/2006/relationships/hyperlink" Target="https://uk.wikipedia.org/wiki/%D0%92%D0%B8%D0%B4%D0%B8_360" TargetMode="External"/><Relationship Id="rId4" Type="http://schemas.openxmlformats.org/officeDocument/2006/relationships/hyperlink" Target="https://uk.wikipedia.org/wiki/%D0%84%D0%B2%D1%80%D0%BE%D0%BF%D0%B0" TargetMode="External"/><Relationship Id="rId9" Type="http://schemas.openxmlformats.org/officeDocument/2006/relationships/hyperlink" Target="https://uk.wikipedia.org/wiki/1925" TargetMode="External"/><Relationship Id="rId14" Type="http://schemas.openxmlformats.org/officeDocument/2006/relationships/hyperlink" Target="https://uk.wikipedia.org/wiki/1993_%D1%83_%D0%9C%D0%B8%D0%BA%D0%BE%D0%BB%D0%B0%D1%94%D0%B2%D1%96" TargetMode="External"/><Relationship Id="rId22" Type="http://schemas.openxmlformats.org/officeDocument/2006/relationships/hyperlink" Target="https://uk.wikipedia.org/wiki/%D0%9D%D0%B0%D1%86%D1%96%D0%BE%D0%BD%D0%B0%D0%BB%D1%8C%D0%BD%D0%B8%D0%B9_%D0%B1%D0%B0%D0%BD%D0%BA_%D0%A3%D0%BA%D1%80%D0%B0%D1%97%D0%BD%D0%B8" TargetMode="External"/><Relationship Id="rId27"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15.xml.rels><?xml version="1.0" encoding="UTF-8" standalone="yes"?>
<Relationships xmlns="http://schemas.openxmlformats.org/package/2006/relationships"><Relationship Id="rId8" Type="http://schemas.openxmlformats.org/officeDocument/2006/relationships/hyperlink" Target="https://nikvesti.com/ru/news/public/27560" TargetMode="External"/><Relationship Id="rId13" Type="http://schemas.openxmlformats.org/officeDocument/2006/relationships/hyperlink" Target="https://reporter.zp.ua/memorialnij-kompleks-zhertvam-golodomoru-19321933-rokiv-mikolayiv-dovidka-l-uk.html" TargetMode="External"/><Relationship Id="rId18" Type="http://schemas.openxmlformats.org/officeDocument/2006/relationships/hyperlink" Target="http://www.vn.mk.ua/stories.php?id=7453" TargetMode="External"/><Relationship Id="rId3" Type="http://schemas.openxmlformats.org/officeDocument/2006/relationships/hyperlink" Target="http://www.niklib.com/krayeznavstvo/2-uncategorised/133-kryuchkov-yu-s-istoriya-ulits-nikolaeva-toponimicheskij-putevoditel-po-gorodu-i-okrestnostyam" TargetMode="External"/><Relationship Id="rId7" Type="http://schemas.openxmlformats.org/officeDocument/2006/relationships/hyperlink" Target="https://uk.wikipedia.org/wiki/%D0%AE%D0%BD%D1%96%D1%81%D1%82%D1%8C_(%D0%BA%D1%96%D0%BD%D0%BE%D1%82%D0%B5%D0%B0%D1%82%D1%80,_%D0%9C%D0%B8%D0%BA%D0%BE%D0%BB%D0%B0%D1%97%D0%B2)" TargetMode="External"/><Relationship Id="rId12" Type="http://schemas.openxmlformats.org/officeDocument/2006/relationships/hyperlink" Target="https://mykolaiv-trend.in.ua/uk/eternal-1202-poyava-kinoteatriv-u-mykolayevi" TargetMode="External"/><Relationship Id="rId17" Type="http://schemas.openxmlformats.org/officeDocument/2006/relationships/hyperlink" Target="https://www.0512.com.ua/news/3007429/zacem-nikolaevu-dk-molodeznyj-intervu-s-direktorom-dvorca-foto" TargetMode="External"/><Relationship Id="rId2" Type="http://schemas.openxmlformats.org/officeDocument/2006/relationships/hyperlink" Target="http://www.niklib.com/krayeznavstvo/2-uncategorised/129-zakovorotnij-d-i-gorod-nikolaev-khutor-vodopoj-istoricheskij-ocherk-1790-2000-gg" TargetMode="External"/><Relationship Id="rId16" Type="http://schemas.openxmlformats.org/officeDocument/2006/relationships/hyperlink" Target="https://nikvesti.com/ru/news/politics/239977" TargetMode="External"/><Relationship Id="rId1" Type="http://schemas.openxmlformats.org/officeDocument/2006/relationships/slideLayout" Target="../slideLayouts/slideLayout2.xml"/><Relationship Id="rId6" Type="http://schemas.openxmlformats.org/officeDocument/2006/relationships/hyperlink" Target="http://www.niklib.com/krayeznavstvo/2-uncategorised/205-my-otkryvaem-ameriku" TargetMode="External"/><Relationship Id="rId11" Type="http://schemas.openxmlformats.org/officeDocument/2006/relationships/hyperlink" Target="https://oksagen.ua/uk/blog/kinoteatr-yunost-v-nikolaeve/" TargetMode="External"/><Relationship Id="rId5" Type="http://schemas.openxmlformats.org/officeDocument/2006/relationships/hyperlink" Target="http://www.niklib.com/krayeznavstvo/2-uncategorised/203-moj-lyubimyj-gorod-nikolaev-elektronnyj-resurs" TargetMode="External"/><Relationship Id="rId15" Type="http://schemas.openxmlformats.org/officeDocument/2006/relationships/hyperlink" Target="https://suspilne.media/325766-u-mikolaevi-vsanuvali-pamat-zertv-golodomoriv/" TargetMode="External"/><Relationship Id="rId10" Type="http://schemas.openxmlformats.org/officeDocument/2006/relationships/hyperlink" Target="https://nikvesti.com/news/incidents/99143" TargetMode="External"/><Relationship Id="rId19" Type="http://schemas.openxmlformats.org/officeDocument/2006/relationships/hyperlink" Target="http://niklife.com.ua/culture/20794" TargetMode="External"/><Relationship Id="rId4" Type="http://schemas.openxmlformats.org/officeDocument/2006/relationships/hyperlink" Target="http://www.niklib.com/krayeznavstvo/2-uncategorised/202-moe-ulyublene-m-sto-mikolajiv" TargetMode="External"/><Relationship Id="rId9" Type="http://schemas.openxmlformats.org/officeDocument/2006/relationships/hyperlink" Target="http://jewseurasia.org/page16/news27280.html" TargetMode="External"/><Relationship Id="rId14" Type="http://schemas.openxmlformats.org/officeDocument/2006/relationships/hyperlink" Target="https://www.ukrinform.ua/rubric-society/2823458-golodomor-pro-so-rozpovidaut-pamatniki2.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1.jpg"/><Relationship Id="rId5" Type="http://schemas.microsoft.com/office/2007/relationships/hdphoto" Target="../media/hdphoto1.wdp"/><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hyperlink" Target="https://uk.wikipedia.org/wiki/%D0%91%D0%BE%D0%B3%D0%BE%D1%8F%D0%B2%D0%BB%D0%B5%D0%BD%D1%81%D1%8C%D0%BA%D0%B8%D0%B9_%D0%BF%D1%80%D0%BE%D1%81%D0%BF%D0%B5%D0%BA%D1%82" TargetMode="Externa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hyperlink" Target="https://www.wikidata.uk-ua.nina.az/%D0%9F%D0%BE%D0%BF%D0%BE%D0%B2_%D0%92%D0%B0%D0%B4%D0%B8%D0%BC_%D0%9F%D0%B0%D0%B2%D0%BB%D0%BE%D0%B2%D0%B8%D1%87.html" TargetMode="External"/><Relationship Id="rId13" Type="http://schemas.openxmlformats.org/officeDocument/2006/relationships/hyperlink" Target="https://www.wikidata.uk-ua.nina.az/%D0%9D%D0%B0%D1%86%D1%96%D0%BE%D0%BD%D0%B0%D0%BB%D1%8C%D0%BD%D0%B8%D0%B9_%D0%B1%D0%B0%D0%BD%D0%BA_%D0%A3%D0%BA%D1%80%D0%B0%D1%97%D0%BD%D0%B8.html" TargetMode="External"/><Relationship Id="rId18" Type="http://schemas.openxmlformats.org/officeDocument/2006/relationships/hyperlink" Target="https://www.wikidata.uk-ua.nina.az/%D0%9C%D1%96%D0%BB%D1%96%D1%86%D1%96%D1%8F_%D0%A3%D0%BA%D1%80%D0%B0%D1%97%D0%BD%D0%B8.html" TargetMode="External"/><Relationship Id="rId3" Type="http://schemas.openxmlformats.org/officeDocument/2006/relationships/hyperlink" Target="https://www.wikidata.uk-ua.nina.az/%D0%93%D1%80%D0%B0%D0%BD%D1%96%D1%82.html" TargetMode="External"/><Relationship Id="rId21" Type="http://schemas.openxmlformats.org/officeDocument/2006/relationships/image" Target="../media/image31.png"/><Relationship Id="rId7" Type="http://schemas.openxmlformats.org/officeDocument/2006/relationships/hyperlink" Target="https://www.wikidata.uk-ua.nina.az/%D0%9F%D0%BE%D0%BF%D0%BE%D0%B2%D0%B0_%D0%9E%D0%BB%D1%8C%D0%B3%D0%B0_%D0%9F%D0%B5%D1%82%D1%80%D1%96%D0%B2%D0%BD%D0%B0.html" TargetMode="External"/><Relationship Id="rId12" Type="http://schemas.openxmlformats.org/officeDocument/2006/relationships/hyperlink" Target="https://www.wikidata.uk-ua.nina.az/%D0%AE%D0%B2%D1%96%D0%BB%D0%B5%D0%B9%D0%BD%D0%B0_%D0%BC%D0%BE%D0%BD%D0%B5%D1%82%D0%B0.html" TargetMode="External"/><Relationship Id="rId17" Type="http://schemas.openxmlformats.org/officeDocument/2006/relationships/hyperlink" Target="https://www.wikidata.uk-ua.nina.az/2012_%D1%83_%D0%9C%D0%B8%D0%BA%D0%BE%D0%BB%D0%B0%D1%94%D0%B2%D1%96.html" TargetMode="External"/><Relationship Id="rId2" Type="http://schemas.openxmlformats.org/officeDocument/2006/relationships/image" Target="../media/image30.jpg"/><Relationship Id="rId16" Type="http://schemas.openxmlformats.org/officeDocument/2006/relationships/hyperlink" Target="https://www.wikidata.uk-ua.nina.az/17_%D0%BB%D1%8E%D1%82%D0%BE%D0%B3%D0%BE.html" TargetMode="External"/><Relationship Id="rId20" Type="http://schemas.openxmlformats.org/officeDocument/2006/relationships/hyperlink" Target="https://www.wikidata.uk-ua.nina.az/2018_%D1%83_%D0%9C%D0%B8%D0%BA%D0%BE%D0%BB%D0%B0%D1%94%D0%B2%D1%96.html" TargetMode="External"/><Relationship Id="rId1" Type="http://schemas.openxmlformats.org/officeDocument/2006/relationships/slideLayout" Target="../slideLayouts/slideLayout2.xml"/><Relationship Id="rId6" Type="http://schemas.openxmlformats.org/officeDocument/2006/relationships/hyperlink" Target="https://www.wikidata.uk-ua.nina.az/%D0%9C%D0%B0%D0%BA%D1%83%D1%88%D0%B8%D0%BD%D0%B0_%D0%86%D0%BD%D0%BD%D0%B0_%D0%92%D1%96%D0%BA%D1%82%D0%BE%D1%80%D1%96%D0%B2%D0%BD%D0%B0.html" TargetMode="External"/><Relationship Id="rId11" Type="http://schemas.openxmlformats.org/officeDocument/2006/relationships/hyperlink" Target="https://www.wikidata.uk-ua.nina.az/2001_%D1%83_%D0%9C%D0%B8%D0%BA%D0%BE%D0%BB%D0%B0%D1%94%D0%B2%D1%96.html" TargetMode="External"/><Relationship Id="rId5" Type="http://schemas.openxmlformats.org/officeDocument/2006/relationships/hyperlink" Target="https://www.wikidata.uk-ua.nina.az/%D0%9A%D0%BD%D0%B8%D0%B3%D0%B0_%D0%B4%D0%B6%D1%83%D0%BD%D0%B3%D0%BB%D1%96%D0%B2.html" TargetMode="External"/><Relationship Id="rId15" Type="http://schemas.openxmlformats.org/officeDocument/2006/relationships/hyperlink" Target="https://www.wikidata.uk-ua.nina.az/2007_%D1%83_%D0%9C%D0%B8%D0%BA%D0%BE%D0%BB%D0%B0%D1%94%D0%B2%D1%96.html" TargetMode="External"/><Relationship Id="rId23" Type="http://schemas.openxmlformats.org/officeDocument/2006/relationships/image" Target="../media/image33.jpg"/><Relationship Id="rId10" Type="http://schemas.openxmlformats.org/officeDocument/2006/relationships/hyperlink" Target="https://www.wikidata.uk-ua.nina.az/%D0%95%D0%BC%D0%B1%D0%BB%D0%B5%D0%BC%D0%B0.html" TargetMode="External"/><Relationship Id="rId19" Type="http://schemas.openxmlformats.org/officeDocument/2006/relationships/hyperlink" Target="https://www.wikidata.uk-ua.nina.az/19_%D0%B6%D0%BE%D0%B2%D1%82%D0%BD%D1%8F.html" TargetMode="External"/><Relationship Id="rId4" Type="http://schemas.openxmlformats.org/officeDocument/2006/relationships/hyperlink" Target="https://www.wikidata.uk-ua.nina.az/%D0%A0%D0%B5%D0%B4%D1%8C%D1%8F%D1%80%D0%B4_%D0%9A%D1%96%D0%BF%D0%BB%D1%96%D0%BD%D0%B3.html" TargetMode="External"/><Relationship Id="rId9" Type="http://schemas.openxmlformats.org/officeDocument/2006/relationships/hyperlink" Target="https://www.wikidata.uk-ua.nina.az/%D0%9F%D0%B0%D1%85%D0%BE%D0%BC%D0%BE%D0%B2_%D0%92%D0%BE%D0%BB%D0%BE%D0%B4%D0%B8%D0%BC%D0%B8%D1%80_%D0%93%D1%80%D0%B8%D0%B3%D0%BE%D1%80%D0%BE%D0%B2%D0%B8%D1%87.html" TargetMode="External"/><Relationship Id="rId14" Type="http://schemas.openxmlformats.org/officeDocument/2006/relationships/hyperlink" Target="https://www.wikidata.uk-ua.nina.az/%D0%A3%D0%BA%D1%80%D0%BF%D0%BE%D1%88%D1%82%D0%B0.html" TargetMode="External"/><Relationship Id="rId22"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3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36320" y="0"/>
            <a:ext cx="10239692" cy="1280890"/>
          </a:xfrm>
        </p:spPr>
        <p:txBody>
          <a:bodyPr>
            <a:normAutofit fontScale="90000"/>
          </a:bodyPr>
          <a:lstStyle/>
          <a:p>
            <a:pPr algn="ctr"/>
            <a:r>
              <a:rPr lang="uk-UA" sz="2800" b="1" dirty="0">
                <a:solidFill>
                  <a:srgbClr val="FFFFFF"/>
                </a:solidFill>
              </a:rPr>
              <a:t>Миколаївський ліцей №19 Миколаївської міської ради Миколаївської </a:t>
            </a:r>
            <a:r>
              <a:rPr lang="uk-UA" sz="2800" b="1" dirty="0" smtClean="0">
                <a:solidFill>
                  <a:srgbClr val="FFFFFF"/>
                </a:solidFill>
              </a:rPr>
              <a:t>області</a:t>
            </a:r>
            <a:r>
              <a:rPr lang="en-US" sz="2800" b="1" dirty="0" smtClean="0">
                <a:solidFill>
                  <a:srgbClr val="FFFFFF"/>
                </a:solidFill>
              </a:rPr>
              <a:t/>
            </a:r>
            <a:br>
              <a:rPr lang="en-US" sz="2800" b="1" dirty="0" smtClean="0">
                <a:solidFill>
                  <a:srgbClr val="FFFFFF"/>
                </a:solidFill>
              </a:rPr>
            </a:br>
            <a:r>
              <a:rPr lang="ru-RU" sz="2800" b="1" dirty="0" err="1">
                <a:solidFill>
                  <a:srgbClr val="FFFFFF"/>
                </a:solidFill>
              </a:rPr>
              <a:t>Номінація</a:t>
            </a:r>
            <a:r>
              <a:rPr lang="ru-RU" sz="2800" b="1" dirty="0">
                <a:solidFill>
                  <a:srgbClr val="FFFFFF"/>
                </a:solidFill>
              </a:rPr>
              <a:t> «</a:t>
            </a:r>
            <a:r>
              <a:rPr lang="ru-RU" sz="2800" b="1" dirty="0" err="1">
                <a:solidFill>
                  <a:srgbClr val="FFFFFF"/>
                </a:solidFill>
              </a:rPr>
              <a:t>Історик-Юніор</a:t>
            </a:r>
            <a:r>
              <a:rPr lang="ru-RU" sz="2800" b="1" dirty="0">
                <a:solidFill>
                  <a:srgbClr val="FFFFFF"/>
                </a:solidFill>
              </a:rPr>
              <a:t>»</a:t>
            </a:r>
          </a:p>
        </p:txBody>
      </p:sp>
      <p:sp>
        <p:nvSpPr>
          <p:cNvPr id="3" name="Объект 2"/>
          <p:cNvSpPr>
            <a:spLocks noGrp="1"/>
          </p:cNvSpPr>
          <p:nvPr>
            <p:ph idx="1"/>
          </p:nvPr>
        </p:nvSpPr>
        <p:spPr>
          <a:xfrm>
            <a:off x="0" y="3458816"/>
            <a:ext cx="12191999" cy="3399183"/>
          </a:xfrm>
          <a:gradFill>
            <a:gsLst>
              <a:gs pos="0">
                <a:schemeClr val="accent1">
                  <a:tint val="66000"/>
                  <a:satMod val="160000"/>
                  <a:alpha val="41000"/>
                </a:schemeClr>
              </a:gs>
              <a:gs pos="100000">
                <a:schemeClr val="accent1">
                  <a:tint val="44500"/>
                  <a:satMod val="160000"/>
                </a:schemeClr>
              </a:gs>
              <a:gs pos="100000">
                <a:schemeClr val="accent1">
                  <a:tint val="23500"/>
                  <a:satMod val="160000"/>
                </a:schemeClr>
              </a:gs>
            </a:gsLst>
            <a:lin ang="5400000" scaled="0"/>
          </a:gradFill>
        </p:spPr>
        <p:txBody>
          <a:bodyPr>
            <a:normAutofit fontScale="85000" lnSpcReduction="20000"/>
          </a:bodyPr>
          <a:lstStyle/>
          <a:p>
            <a:pPr marL="0" indent="0" algn="ctr">
              <a:buNone/>
            </a:pPr>
            <a:r>
              <a:rPr lang="uk-UA" sz="3500" b="1" dirty="0">
                <a:solidFill>
                  <a:schemeClr val="tx1">
                    <a:lumMod val="95000"/>
                    <a:lumOff val="5000"/>
                  </a:schemeClr>
                </a:solidFill>
              </a:rPr>
              <a:t>Тема </a:t>
            </a:r>
            <a:r>
              <a:rPr lang="uk-UA" sz="3500" b="1" dirty="0" err="1">
                <a:solidFill>
                  <a:schemeClr val="tx1">
                    <a:lumMod val="95000"/>
                    <a:lumOff val="5000"/>
                  </a:schemeClr>
                </a:solidFill>
              </a:rPr>
              <a:t>проєкту</a:t>
            </a:r>
            <a:r>
              <a:rPr lang="uk-UA" sz="3500" b="1" dirty="0">
                <a:solidFill>
                  <a:schemeClr val="tx1">
                    <a:lumMod val="95000"/>
                    <a:lumOff val="5000"/>
                  </a:schemeClr>
                </a:solidFill>
              </a:rPr>
              <a:t>: «Сучасні </a:t>
            </a:r>
            <a:r>
              <a:rPr lang="uk-UA" sz="3500" b="1" dirty="0" smtClean="0">
                <a:solidFill>
                  <a:schemeClr val="tx1">
                    <a:lumMod val="95000"/>
                    <a:lumOff val="5000"/>
                  </a:schemeClr>
                </a:solidFill>
              </a:rPr>
              <a:t>регіональні </a:t>
            </a:r>
            <a:r>
              <a:rPr lang="uk-UA" sz="3500" b="1" dirty="0">
                <a:solidFill>
                  <a:schemeClr val="tx1">
                    <a:lumMod val="95000"/>
                    <a:lumOff val="5000"/>
                  </a:schemeClr>
                </a:solidFill>
              </a:rPr>
              <a:t>міські історичні артефакти, як нагадування та пересторога</a:t>
            </a:r>
            <a:r>
              <a:rPr lang="uk-UA" sz="3500" b="1" dirty="0" smtClean="0">
                <a:solidFill>
                  <a:schemeClr val="tx1">
                    <a:lumMod val="95000"/>
                    <a:lumOff val="5000"/>
                  </a:schemeClr>
                </a:solidFill>
              </a:rPr>
              <a:t>»</a:t>
            </a:r>
          </a:p>
          <a:p>
            <a:pPr marL="0" indent="0" algn="ctr">
              <a:buNone/>
            </a:pPr>
            <a:endParaRPr lang="uk-UA" sz="3500" b="1" dirty="0">
              <a:solidFill>
                <a:schemeClr val="tx1">
                  <a:lumMod val="95000"/>
                  <a:lumOff val="5000"/>
                </a:schemeClr>
              </a:solidFill>
            </a:endParaRPr>
          </a:p>
          <a:p>
            <a:pPr marL="0" indent="0" algn="ctr">
              <a:buNone/>
            </a:pPr>
            <a:endParaRPr lang="uk-UA" sz="3500" b="1" dirty="0">
              <a:solidFill>
                <a:schemeClr val="tx1">
                  <a:lumMod val="95000"/>
                  <a:lumOff val="5000"/>
                </a:schemeClr>
              </a:solidFill>
            </a:endParaRPr>
          </a:p>
          <a:p>
            <a:pPr marL="0" indent="0">
              <a:buNone/>
            </a:pPr>
            <a:r>
              <a:rPr lang="uk-UA" sz="2000" b="1" dirty="0">
                <a:solidFill>
                  <a:schemeClr val="tx1">
                    <a:lumMod val="85000"/>
                    <a:lumOff val="15000"/>
                  </a:schemeClr>
                </a:solidFill>
              </a:rPr>
              <a:t>Автор: </a:t>
            </a:r>
            <a:r>
              <a:rPr lang="uk-UA" sz="2000" b="1" dirty="0" err="1" smtClean="0">
                <a:solidFill>
                  <a:srgbClr val="FF0000"/>
                </a:solidFill>
              </a:rPr>
              <a:t>Степанов</a:t>
            </a:r>
            <a:r>
              <a:rPr lang="uk-UA" sz="2000" b="1" dirty="0" smtClean="0">
                <a:solidFill>
                  <a:srgbClr val="FF0000"/>
                </a:solidFill>
              </a:rPr>
              <a:t> </a:t>
            </a:r>
            <a:r>
              <a:rPr lang="uk-UA" sz="2000" b="1" dirty="0" err="1" smtClean="0">
                <a:solidFill>
                  <a:srgbClr val="FF0000"/>
                </a:solidFill>
              </a:rPr>
              <a:t>Кірілл</a:t>
            </a:r>
            <a:r>
              <a:rPr lang="uk-UA" sz="2000" b="1" dirty="0" smtClean="0">
                <a:solidFill>
                  <a:srgbClr val="FF0000"/>
                </a:solidFill>
              </a:rPr>
              <a:t> Сергійович </a:t>
            </a:r>
          </a:p>
          <a:p>
            <a:pPr marL="0" indent="0">
              <a:buNone/>
            </a:pPr>
            <a:r>
              <a:rPr lang="uk-UA" sz="2000" b="1" dirty="0" smtClean="0">
                <a:solidFill>
                  <a:schemeClr val="tx1">
                    <a:lumMod val="85000"/>
                    <a:lumOff val="15000"/>
                  </a:schemeClr>
                </a:solidFill>
              </a:rPr>
              <a:t>Навчальний </a:t>
            </a:r>
            <a:r>
              <a:rPr lang="uk-UA" sz="2000" b="1" dirty="0">
                <a:solidFill>
                  <a:schemeClr val="tx1">
                    <a:lumMod val="85000"/>
                    <a:lumOff val="15000"/>
                  </a:schemeClr>
                </a:solidFill>
              </a:rPr>
              <a:t>заклад:</a:t>
            </a:r>
            <a:r>
              <a:rPr lang="ru-RU" sz="2000" b="1" dirty="0">
                <a:solidFill>
                  <a:schemeClr val="tx1">
                    <a:lumMod val="85000"/>
                    <a:lumOff val="15000"/>
                  </a:schemeClr>
                </a:solidFill>
              </a:rPr>
              <a:t> </a:t>
            </a:r>
            <a:r>
              <a:rPr lang="uk-UA" sz="2000" b="1" dirty="0">
                <a:solidFill>
                  <a:srgbClr val="FF0000"/>
                </a:solidFill>
              </a:rPr>
              <a:t>Миколаївський ліцей №19 Миколаївської міської ради Миколаївської області. </a:t>
            </a:r>
            <a:endParaRPr lang="uk-UA" sz="2000" b="1" dirty="0" smtClean="0">
              <a:solidFill>
                <a:srgbClr val="FF0000"/>
              </a:solidFill>
            </a:endParaRPr>
          </a:p>
          <a:p>
            <a:pPr marL="0" indent="0">
              <a:buNone/>
            </a:pPr>
            <a:r>
              <a:rPr lang="uk-UA" sz="2000" b="1" dirty="0" smtClean="0">
                <a:solidFill>
                  <a:schemeClr val="tx1">
                    <a:lumMod val="85000"/>
                    <a:lumOff val="15000"/>
                  </a:schemeClr>
                </a:solidFill>
              </a:rPr>
              <a:t>Клас</a:t>
            </a:r>
            <a:r>
              <a:rPr lang="uk-UA" sz="2000" b="1" dirty="0">
                <a:solidFill>
                  <a:schemeClr val="tx1">
                    <a:lumMod val="85000"/>
                    <a:lumOff val="15000"/>
                  </a:schemeClr>
                </a:solidFill>
              </a:rPr>
              <a:t>: </a:t>
            </a:r>
            <a:r>
              <a:rPr lang="uk-UA" sz="2000" b="1" dirty="0" smtClean="0">
                <a:solidFill>
                  <a:srgbClr val="FF0000"/>
                </a:solidFill>
              </a:rPr>
              <a:t>7-В</a:t>
            </a:r>
            <a:r>
              <a:rPr lang="uk-UA" sz="2000" b="1" dirty="0" smtClean="0">
                <a:solidFill>
                  <a:schemeClr val="tx1">
                    <a:lumMod val="85000"/>
                    <a:lumOff val="15000"/>
                  </a:schemeClr>
                </a:solidFill>
              </a:rPr>
              <a:t> </a:t>
            </a:r>
          </a:p>
          <a:p>
            <a:pPr marL="0" indent="0">
              <a:buNone/>
            </a:pPr>
            <a:r>
              <a:rPr lang="ru-RU" sz="2000" b="1" dirty="0" err="1" smtClean="0">
                <a:solidFill>
                  <a:schemeClr val="tx1">
                    <a:lumMod val="85000"/>
                    <a:lumOff val="15000"/>
                  </a:schemeClr>
                </a:solidFill>
              </a:rPr>
              <a:t>Територіальне</a:t>
            </a:r>
            <a:r>
              <a:rPr lang="ru-RU" sz="2000" b="1" dirty="0" smtClean="0">
                <a:solidFill>
                  <a:schemeClr val="tx1">
                    <a:lumMod val="85000"/>
                    <a:lumOff val="15000"/>
                  </a:schemeClr>
                </a:solidFill>
              </a:rPr>
              <a:t> </a:t>
            </a:r>
            <a:r>
              <a:rPr lang="ru-RU" sz="2000" b="1" dirty="0" err="1">
                <a:solidFill>
                  <a:schemeClr val="tx1">
                    <a:lumMod val="85000"/>
                    <a:lumOff val="15000"/>
                  </a:schemeClr>
                </a:solidFill>
              </a:rPr>
              <a:t>віділення</a:t>
            </a:r>
            <a:r>
              <a:rPr lang="ru-RU" sz="2000" b="1" dirty="0">
                <a:solidFill>
                  <a:schemeClr val="tx1">
                    <a:lumMod val="85000"/>
                    <a:lumOff val="15000"/>
                  </a:schemeClr>
                </a:solidFill>
              </a:rPr>
              <a:t> МАН: </a:t>
            </a:r>
            <a:r>
              <a:rPr lang="ru-RU" sz="2000" b="1" dirty="0" err="1">
                <a:solidFill>
                  <a:srgbClr val="FF0000"/>
                </a:solidFill>
              </a:rPr>
              <a:t>Миколаївське</a:t>
            </a:r>
            <a:r>
              <a:rPr lang="ru-RU" sz="2000" b="1" dirty="0">
                <a:solidFill>
                  <a:srgbClr val="FF0000"/>
                </a:solidFill>
              </a:rPr>
              <a:t> </a:t>
            </a:r>
            <a:r>
              <a:rPr lang="ru-RU" sz="2000" b="1" dirty="0" err="1">
                <a:solidFill>
                  <a:srgbClr val="FF0000"/>
                </a:solidFill>
              </a:rPr>
              <a:t>територіальне</a:t>
            </a:r>
            <a:r>
              <a:rPr lang="ru-RU" sz="2000" b="1" dirty="0">
                <a:solidFill>
                  <a:srgbClr val="FF0000"/>
                </a:solidFill>
              </a:rPr>
              <a:t> </a:t>
            </a:r>
            <a:r>
              <a:rPr lang="ru-RU" sz="2000" b="1" dirty="0" err="1">
                <a:solidFill>
                  <a:srgbClr val="FF0000"/>
                </a:solidFill>
              </a:rPr>
              <a:t>відділення</a:t>
            </a:r>
            <a:r>
              <a:rPr lang="ru-RU" sz="2000" b="1" dirty="0">
                <a:solidFill>
                  <a:srgbClr val="FF0000"/>
                </a:solidFill>
              </a:rPr>
              <a:t> при МОЦТКЕ УМ. </a:t>
            </a:r>
            <a:r>
              <a:rPr lang="ru-RU" sz="2000" b="1" dirty="0">
                <a:solidFill>
                  <a:schemeClr val="tx1">
                    <a:lumMod val="85000"/>
                    <a:lumOff val="15000"/>
                  </a:schemeClr>
                </a:solidFill>
              </a:rPr>
              <a:t>Населений пункт:  </a:t>
            </a:r>
            <a:r>
              <a:rPr lang="ru-RU" sz="2000" b="1" dirty="0" err="1">
                <a:solidFill>
                  <a:srgbClr val="FF0000"/>
                </a:solidFill>
              </a:rPr>
              <a:t>Миколаїв</a:t>
            </a:r>
            <a:r>
              <a:rPr lang="ru-RU" sz="2000" b="1" dirty="0">
                <a:solidFill>
                  <a:srgbClr val="FF0000"/>
                </a:solidFill>
              </a:rPr>
              <a:t>, </a:t>
            </a:r>
            <a:r>
              <a:rPr lang="ru-RU" sz="2000" b="1" dirty="0" err="1">
                <a:solidFill>
                  <a:srgbClr val="FF0000"/>
                </a:solidFill>
              </a:rPr>
              <a:t>Миколаївська</a:t>
            </a:r>
            <a:r>
              <a:rPr lang="ru-RU" sz="2000" b="1" dirty="0">
                <a:solidFill>
                  <a:srgbClr val="FF0000"/>
                </a:solidFill>
              </a:rPr>
              <a:t> область</a:t>
            </a:r>
            <a:r>
              <a:rPr lang="uk-UA" sz="2000" b="1" dirty="0">
                <a:solidFill>
                  <a:schemeClr val="tx1">
                    <a:lumMod val="85000"/>
                    <a:lumOff val="15000"/>
                  </a:schemeClr>
                </a:solidFill>
              </a:rPr>
              <a:t>. </a:t>
            </a:r>
            <a:endParaRPr lang="uk-UA" sz="2000" b="1" dirty="0" smtClean="0">
              <a:solidFill>
                <a:schemeClr val="tx1">
                  <a:lumMod val="85000"/>
                  <a:lumOff val="15000"/>
                </a:schemeClr>
              </a:solidFill>
            </a:endParaRPr>
          </a:p>
          <a:p>
            <a:pPr marL="0" indent="0">
              <a:buNone/>
            </a:pPr>
            <a:r>
              <a:rPr lang="uk-UA" sz="2000" b="1" dirty="0" smtClean="0">
                <a:solidFill>
                  <a:schemeClr val="tx1">
                    <a:lumMod val="85000"/>
                    <a:lumOff val="15000"/>
                  </a:schemeClr>
                </a:solidFill>
              </a:rPr>
              <a:t>Керівник</a:t>
            </a:r>
            <a:r>
              <a:rPr lang="uk-UA" sz="2000" b="1" dirty="0">
                <a:solidFill>
                  <a:schemeClr val="tx1">
                    <a:lumMod val="85000"/>
                    <a:lumOff val="15000"/>
                  </a:schemeClr>
                </a:solidFill>
              </a:rPr>
              <a:t>:</a:t>
            </a:r>
            <a:r>
              <a:rPr lang="ru-RU" sz="2000" b="1" dirty="0">
                <a:solidFill>
                  <a:schemeClr val="tx1">
                    <a:lumMod val="85000"/>
                    <a:lumOff val="15000"/>
                  </a:schemeClr>
                </a:solidFill>
              </a:rPr>
              <a:t> </a:t>
            </a:r>
            <a:r>
              <a:rPr lang="uk-UA" sz="2000" b="1" dirty="0" err="1">
                <a:solidFill>
                  <a:srgbClr val="FF0000"/>
                </a:solidFill>
              </a:rPr>
              <a:t>Зеркаль</a:t>
            </a:r>
            <a:r>
              <a:rPr lang="uk-UA" sz="2000" b="1" dirty="0">
                <a:solidFill>
                  <a:srgbClr val="FF0000"/>
                </a:solidFill>
              </a:rPr>
              <a:t> </a:t>
            </a:r>
            <a:r>
              <a:rPr lang="uk-UA" sz="2000" b="1" dirty="0" smtClean="0">
                <a:solidFill>
                  <a:srgbClr val="FF0000"/>
                </a:solidFill>
              </a:rPr>
              <a:t>Миколай </a:t>
            </a:r>
            <a:r>
              <a:rPr lang="uk-UA" sz="2000" b="1" dirty="0">
                <a:solidFill>
                  <a:srgbClr val="FF0000"/>
                </a:solidFill>
              </a:rPr>
              <a:t>Миколайович, учитель історії Миколаївського ліцею №19</a:t>
            </a:r>
            <a:r>
              <a:rPr lang="uk-UA" sz="2000" b="1" dirty="0">
                <a:solidFill>
                  <a:schemeClr val="tx1">
                    <a:lumMod val="85000"/>
                    <a:lumOff val="15000"/>
                  </a:schemeClr>
                </a:solidFill>
              </a:rPr>
              <a:t>. </a:t>
            </a:r>
            <a:endParaRPr lang="ru-RU" sz="2000" b="1" dirty="0">
              <a:solidFill>
                <a:schemeClr val="tx1">
                  <a:lumMod val="85000"/>
                  <a:lumOff val="15000"/>
                </a:schemeClr>
              </a:solidFill>
            </a:endParaRPr>
          </a:p>
        </p:txBody>
      </p:sp>
    </p:spTree>
    <p:extLst>
      <p:ext uri="{BB962C8B-B14F-4D97-AF65-F5344CB8AC3E}">
        <p14:creationId xmlns:p14="http://schemas.microsoft.com/office/powerpoint/2010/main" val="242598645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2361538"/>
            <a:ext cx="12192000" cy="4496462"/>
          </a:xfrm>
          <a:gradFill>
            <a:gsLst>
              <a:gs pos="86000">
                <a:srgbClr val="5E9EFF">
                  <a:alpha val="59000"/>
                </a:srgbClr>
              </a:gs>
              <a:gs pos="20000">
                <a:srgbClr val="85C2FF"/>
              </a:gs>
              <a:gs pos="70000">
                <a:srgbClr val="C4D6EB"/>
              </a:gs>
              <a:gs pos="100000">
                <a:srgbClr val="FFEBFA"/>
              </a:gs>
            </a:gsLst>
            <a:lin ang="5400000" scaled="0"/>
          </a:gradFill>
        </p:spPr>
        <p:txBody>
          <a:bodyPr>
            <a:noAutofit/>
          </a:bodyPr>
          <a:lstStyle/>
          <a:p>
            <a:pPr marL="0" indent="0" algn="just">
              <a:buNone/>
            </a:pPr>
            <a:r>
              <a:rPr lang="uk-UA" sz="1400" b="1" dirty="0" err="1">
                <a:latin typeface="Times New Roman" pitchFamily="18" charset="0"/>
                <a:cs typeface="Times New Roman" pitchFamily="18" charset="0"/>
              </a:rPr>
              <a:t>Микола́ївський</a:t>
            </a:r>
            <a:r>
              <a:rPr lang="uk-UA" sz="1400" b="1" dirty="0">
                <a:latin typeface="Times New Roman" pitchFamily="18" charset="0"/>
                <a:cs typeface="Times New Roman" pitchFamily="18" charset="0"/>
              </a:rPr>
              <a:t> </a:t>
            </a:r>
            <a:r>
              <a:rPr lang="uk-UA" sz="1400" b="1" dirty="0" err="1">
                <a:latin typeface="Times New Roman" pitchFamily="18" charset="0"/>
                <a:cs typeface="Times New Roman" pitchFamily="18" charset="0"/>
              </a:rPr>
              <a:t>зоопа́рк</a:t>
            </a:r>
            <a:r>
              <a:rPr lang="ru-RU" sz="1400" dirty="0">
                <a:latin typeface="Times New Roman" pitchFamily="18" charset="0"/>
                <a:cs typeface="Times New Roman" pitchFamily="18" charset="0"/>
              </a:rPr>
              <a:t> </a:t>
            </a:r>
            <a:r>
              <a:rPr lang="uk-UA" sz="1400" dirty="0">
                <a:latin typeface="Times New Roman" pitchFamily="18" charset="0"/>
                <a:cs typeface="Times New Roman" pitchFamily="18" charset="0"/>
              </a:rPr>
              <a:t>— один із найкращих і знаних</a:t>
            </a:r>
            <a:r>
              <a:rPr lang="ru-RU" sz="1400" dirty="0">
                <a:latin typeface="Times New Roman" pitchFamily="18" charset="0"/>
                <a:cs typeface="Times New Roman" pitchFamily="18" charset="0"/>
              </a:rPr>
              <a:t> </a:t>
            </a:r>
            <a:r>
              <a:rPr lang="uk-UA" sz="1400" u="sng" dirty="0">
                <a:latin typeface="Times New Roman" pitchFamily="18" charset="0"/>
                <a:cs typeface="Times New Roman" pitchFamily="18" charset="0"/>
                <a:hlinkClick r:id="rId3" tooltip="Зоопарк"/>
              </a:rPr>
              <a:t>зоопарків</a:t>
            </a:r>
            <a:r>
              <a:rPr lang="ru-RU" sz="1400" dirty="0">
                <a:latin typeface="Times New Roman" pitchFamily="18" charset="0"/>
                <a:cs typeface="Times New Roman" pitchFamily="18" charset="0"/>
              </a:rPr>
              <a:t> </a:t>
            </a:r>
            <a:r>
              <a:rPr lang="uk-UA" sz="1400" dirty="0">
                <a:latin typeface="Times New Roman" pitchFamily="18" charset="0"/>
                <a:cs typeface="Times New Roman" pitchFamily="18" charset="0"/>
              </a:rPr>
              <a:t>в</a:t>
            </a:r>
            <a:r>
              <a:rPr lang="ru-RU" sz="1400" dirty="0">
                <a:latin typeface="Times New Roman" pitchFamily="18" charset="0"/>
                <a:cs typeface="Times New Roman" pitchFamily="18" charset="0"/>
              </a:rPr>
              <a:t> </a:t>
            </a:r>
            <a:r>
              <a:rPr lang="uk-UA" sz="1400" u="sng" dirty="0">
                <a:latin typeface="Times New Roman" pitchFamily="18" charset="0"/>
                <a:cs typeface="Times New Roman" pitchFamily="18" charset="0"/>
                <a:hlinkClick r:id="rId4" tooltip="Європа"/>
              </a:rPr>
              <a:t>Європі</a:t>
            </a:r>
            <a:r>
              <a:rPr lang="uk-UA" sz="1400" dirty="0">
                <a:latin typeface="Times New Roman" pitchFamily="18" charset="0"/>
                <a:cs typeface="Times New Roman" pitchFamily="18" charset="0"/>
              </a:rPr>
              <a:t>, розташований в</a:t>
            </a:r>
            <a:r>
              <a:rPr lang="ru-RU" sz="1400" dirty="0">
                <a:latin typeface="Times New Roman" pitchFamily="18" charset="0"/>
                <a:cs typeface="Times New Roman" pitchFamily="18" charset="0"/>
              </a:rPr>
              <a:t> </a:t>
            </a:r>
            <a:r>
              <a:rPr lang="uk-UA" sz="1400" u="sng" dirty="0">
                <a:latin typeface="Times New Roman" pitchFamily="18" charset="0"/>
                <a:cs typeface="Times New Roman" pitchFamily="18" charset="0"/>
                <a:hlinkClick r:id="rId5" tooltip="Миколаїв"/>
              </a:rPr>
              <a:t>Миколаєві</a:t>
            </a:r>
            <a:r>
              <a:rPr lang="uk-UA" sz="1400" dirty="0">
                <a:latin typeface="Times New Roman" pitchFamily="18" charset="0"/>
                <a:cs typeface="Times New Roman" pitchFamily="18" charset="0"/>
              </a:rPr>
              <a:t>. Один з найстаріших зоопарків України. Історія зоопарку починається від</a:t>
            </a:r>
            <a:r>
              <a:rPr lang="ru-RU" sz="1400" dirty="0">
                <a:latin typeface="Times New Roman" pitchFamily="18" charset="0"/>
                <a:cs typeface="Times New Roman" pitchFamily="18" charset="0"/>
              </a:rPr>
              <a:t> </a:t>
            </a:r>
            <a:r>
              <a:rPr lang="uk-UA" sz="1400" u="sng" dirty="0">
                <a:latin typeface="Times New Roman" pitchFamily="18" charset="0"/>
                <a:cs typeface="Times New Roman" pitchFamily="18" charset="0"/>
                <a:hlinkClick r:id="rId6" tooltip="26 квітня"/>
              </a:rPr>
              <a:t>26 квітня</a:t>
            </a:r>
            <a:r>
              <a:rPr lang="ru-RU" sz="1400" dirty="0">
                <a:latin typeface="Times New Roman" pitchFamily="18" charset="0"/>
                <a:cs typeface="Times New Roman" pitchFamily="18" charset="0"/>
              </a:rPr>
              <a:t> </a:t>
            </a:r>
            <a:r>
              <a:rPr lang="uk-UA" sz="1400" u="sng" dirty="0">
                <a:latin typeface="Times New Roman" pitchFamily="18" charset="0"/>
                <a:cs typeface="Times New Roman" pitchFamily="18" charset="0"/>
                <a:hlinkClick r:id="rId7" tooltip="1901 у Миколаєві (ще не написана)"/>
              </a:rPr>
              <a:t>1901 року</a:t>
            </a:r>
            <a:r>
              <a:rPr lang="uk-UA" sz="1400" dirty="0">
                <a:latin typeface="Times New Roman" pitchFamily="18" charset="0"/>
                <a:cs typeface="Times New Roman" pitchFamily="18" charset="0"/>
              </a:rPr>
              <a:t>, коли міський голова</a:t>
            </a:r>
            <a:r>
              <a:rPr lang="ru-RU" sz="1400" dirty="0">
                <a:latin typeface="Times New Roman" pitchFamily="18" charset="0"/>
                <a:cs typeface="Times New Roman" pitchFamily="18" charset="0"/>
              </a:rPr>
              <a:t> </a:t>
            </a:r>
            <a:r>
              <a:rPr lang="uk-UA" sz="1400" u="sng" dirty="0">
                <a:latin typeface="Times New Roman" pitchFamily="18" charset="0"/>
                <a:cs typeface="Times New Roman" pitchFamily="18" charset="0"/>
                <a:hlinkClick r:id="rId8" tooltip="Леонтович Микола Павлович"/>
              </a:rPr>
              <a:t>Микола Леонтович</a:t>
            </a:r>
            <a:r>
              <a:rPr lang="ru-RU" sz="1400" dirty="0">
                <a:latin typeface="Times New Roman" pitchFamily="18" charset="0"/>
                <a:cs typeface="Times New Roman" pitchFamily="18" charset="0"/>
              </a:rPr>
              <a:t> </a:t>
            </a:r>
            <a:r>
              <a:rPr lang="uk-UA" sz="1400" dirty="0">
                <a:latin typeface="Times New Roman" pitchFamily="18" charset="0"/>
                <a:cs typeface="Times New Roman" pitchFamily="18" charset="0"/>
              </a:rPr>
              <a:t>заснував власну приватну </a:t>
            </a:r>
            <a:r>
              <a:rPr lang="uk-UA" sz="1400" dirty="0" smtClean="0">
                <a:latin typeface="Times New Roman" pitchFamily="18" charset="0"/>
                <a:cs typeface="Times New Roman" pitchFamily="18" charset="0"/>
              </a:rPr>
              <a:t>колекцію. До</a:t>
            </a:r>
            <a:r>
              <a:rPr lang="ru-RU" sz="1400" dirty="0">
                <a:latin typeface="Times New Roman" pitchFamily="18" charset="0"/>
                <a:cs typeface="Times New Roman" pitchFamily="18" charset="0"/>
              </a:rPr>
              <a:t> </a:t>
            </a:r>
            <a:r>
              <a:rPr lang="uk-UA" sz="1400" u="sng" dirty="0">
                <a:latin typeface="Times New Roman" pitchFamily="18" charset="0"/>
                <a:cs typeface="Times New Roman" pitchFamily="18" charset="0"/>
                <a:hlinkClick r:id="rId9" tooltip="1925"/>
              </a:rPr>
              <a:t>1925</a:t>
            </a:r>
            <a:r>
              <a:rPr lang="ru-RU" sz="1400" dirty="0">
                <a:latin typeface="Times New Roman" pitchFamily="18" charset="0"/>
                <a:cs typeface="Times New Roman" pitchFamily="18" charset="0"/>
              </a:rPr>
              <a:t> </a:t>
            </a:r>
            <a:r>
              <a:rPr lang="uk-UA" sz="1400" dirty="0">
                <a:latin typeface="Times New Roman" pitchFamily="18" charset="0"/>
                <a:cs typeface="Times New Roman" pitchFamily="18" charset="0"/>
              </a:rPr>
              <a:t>року, розташовувався в будинку Леонтовича по</a:t>
            </a:r>
            <a:r>
              <a:rPr lang="ru-RU" sz="1400" dirty="0">
                <a:latin typeface="Times New Roman" pitchFamily="18" charset="0"/>
                <a:cs typeface="Times New Roman" pitchFamily="18" charset="0"/>
              </a:rPr>
              <a:t> </a:t>
            </a:r>
            <a:r>
              <a:rPr lang="uk-UA" sz="1400" u="sng" dirty="0">
                <a:latin typeface="Times New Roman" pitchFamily="18" charset="0"/>
                <a:cs typeface="Times New Roman" pitchFamily="18" charset="0"/>
                <a:hlinkClick r:id="rId10" tooltip="Вулиця Адміральська (Миколаїв)"/>
              </a:rPr>
              <a:t>вулиці Адміральській</a:t>
            </a:r>
            <a:r>
              <a:rPr lang="ru-RU" sz="1400" dirty="0">
                <a:latin typeface="Times New Roman" pitchFamily="18" charset="0"/>
                <a:cs typeface="Times New Roman" pitchFamily="18" charset="0"/>
              </a:rPr>
              <a:t> </a:t>
            </a:r>
            <a:r>
              <a:rPr lang="uk-UA" sz="1400" dirty="0">
                <a:latin typeface="Times New Roman" pitchFamily="18" charset="0"/>
                <a:cs typeface="Times New Roman" pitchFamily="18" charset="0"/>
              </a:rPr>
              <a:t>(на місці нинішнього облвиконкому), з 1925 був розширений, а від</a:t>
            </a:r>
            <a:r>
              <a:rPr lang="ru-RU" sz="1400" dirty="0">
                <a:latin typeface="Times New Roman" pitchFamily="18" charset="0"/>
                <a:cs typeface="Times New Roman" pitchFamily="18" charset="0"/>
              </a:rPr>
              <a:t> </a:t>
            </a:r>
            <a:r>
              <a:rPr lang="uk-UA" sz="1400" u="sng" dirty="0">
                <a:latin typeface="Times New Roman" pitchFamily="18" charset="0"/>
                <a:cs typeface="Times New Roman" pitchFamily="18" charset="0"/>
                <a:hlinkClick r:id="rId11" tooltip="1978"/>
              </a:rPr>
              <a:t>1978</a:t>
            </a:r>
            <a:r>
              <a:rPr lang="ru-RU" sz="1400" dirty="0">
                <a:latin typeface="Times New Roman" pitchFamily="18" charset="0"/>
                <a:cs typeface="Times New Roman" pitchFamily="18" charset="0"/>
              </a:rPr>
              <a:t> </a:t>
            </a:r>
            <a:r>
              <a:rPr lang="uk-UA" sz="1400" dirty="0">
                <a:latin typeface="Times New Roman" pitchFamily="18" charset="0"/>
                <a:cs typeface="Times New Roman" pitchFamily="18" charset="0"/>
              </a:rPr>
              <a:t>року міститься на новому місці</a:t>
            </a:r>
            <a:r>
              <a:rPr lang="ru-RU" sz="1400" dirty="0">
                <a:latin typeface="Times New Roman" pitchFamily="18" charset="0"/>
                <a:cs typeface="Times New Roman" pitchFamily="18" charset="0"/>
              </a:rPr>
              <a:t> </a:t>
            </a:r>
            <a:r>
              <a:rPr lang="uk-UA" sz="1400" dirty="0">
                <a:latin typeface="Times New Roman" pitchFamily="18" charset="0"/>
                <a:cs typeface="Times New Roman" pitchFamily="18" charset="0"/>
              </a:rPr>
              <a:t>— поряд з</a:t>
            </a:r>
            <a:r>
              <a:rPr lang="ru-RU" sz="1400" dirty="0">
                <a:latin typeface="Times New Roman" pitchFamily="18" charset="0"/>
                <a:cs typeface="Times New Roman" pitchFamily="18" charset="0"/>
              </a:rPr>
              <a:t> </a:t>
            </a:r>
            <a:r>
              <a:rPr lang="uk-UA" sz="1400" u="sng" dirty="0">
                <a:latin typeface="Times New Roman" pitchFamily="18" charset="0"/>
                <a:cs typeface="Times New Roman" pitchFamily="18" charset="0"/>
                <a:hlinkClick r:id="rId12" tooltip="Миколаїв (автовокзал)"/>
              </a:rPr>
              <a:t>центральним автовокзалом</a:t>
            </a:r>
            <a:r>
              <a:rPr lang="ru-RU" sz="1400" dirty="0">
                <a:latin typeface="Times New Roman" pitchFamily="18" charset="0"/>
                <a:cs typeface="Times New Roman" pitchFamily="18" charset="0"/>
              </a:rPr>
              <a:t> </a:t>
            </a:r>
            <a:r>
              <a:rPr lang="uk-UA" sz="1400" dirty="0">
                <a:latin typeface="Times New Roman" pitchFamily="18" charset="0"/>
                <a:cs typeface="Times New Roman" pitchFamily="18" charset="0"/>
              </a:rPr>
              <a:t>на місці давнього міського</a:t>
            </a:r>
            <a:r>
              <a:rPr lang="ru-RU" sz="1400" dirty="0">
                <a:latin typeface="Times New Roman" pitchFamily="18" charset="0"/>
                <a:cs typeface="Times New Roman" pitchFamily="18" charset="0"/>
              </a:rPr>
              <a:t> </a:t>
            </a:r>
            <a:r>
              <a:rPr lang="uk-UA" sz="1400" u="sng" dirty="0">
                <a:latin typeface="Times New Roman" pitchFamily="18" charset="0"/>
                <a:cs typeface="Times New Roman" pitchFamily="18" charset="0"/>
                <a:hlinkClick r:id="rId13" tooltip="Цвинтар"/>
              </a:rPr>
              <a:t>цвинтаря</a:t>
            </a:r>
            <a:r>
              <a:rPr lang="uk-UA" sz="1400" dirty="0">
                <a:latin typeface="Times New Roman" pitchFamily="18" charset="0"/>
                <a:cs typeface="Times New Roman" pitchFamily="18" charset="0"/>
              </a:rPr>
              <a:t>. На поточний час посідає територію 18,48 га. У</a:t>
            </a:r>
            <a:r>
              <a:rPr lang="ru-RU" sz="1400" dirty="0">
                <a:latin typeface="Times New Roman" pitchFamily="18" charset="0"/>
                <a:cs typeface="Times New Roman" pitchFamily="18" charset="0"/>
              </a:rPr>
              <a:t> </a:t>
            </a:r>
            <a:r>
              <a:rPr lang="uk-UA" sz="1400" u="sng" dirty="0">
                <a:latin typeface="Times New Roman" pitchFamily="18" charset="0"/>
                <a:cs typeface="Times New Roman" pitchFamily="18" charset="0"/>
                <a:hlinkClick r:id="rId14" tooltip="1993 у Миколаєві"/>
              </a:rPr>
              <a:t>1993 році</a:t>
            </a:r>
            <a:r>
              <a:rPr lang="ru-RU" sz="1400" dirty="0">
                <a:latin typeface="Times New Roman" pitchFamily="18" charset="0"/>
                <a:cs typeface="Times New Roman" pitchFamily="18" charset="0"/>
              </a:rPr>
              <a:t> </a:t>
            </a:r>
            <a:r>
              <a:rPr lang="uk-UA" sz="1400" dirty="0">
                <a:latin typeface="Times New Roman" pitchFamily="18" charset="0"/>
                <a:cs typeface="Times New Roman" pitchFamily="18" charset="0"/>
              </a:rPr>
              <a:t>першим серед зоопарків</a:t>
            </a:r>
            <a:r>
              <a:rPr lang="ru-RU" sz="1400" dirty="0">
                <a:latin typeface="Times New Roman" pitchFamily="18" charset="0"/>
                <a:cs typeface="Times New Roman" pitchFamily="18" charset="0"/>
              </a:rPr>
              <a:t> </a:t>
            </a:r>
            <a:r>
              <a:rPr lang="uk-UA" sz="1400" u="sng" dirty="0">
                <a:latin typeface="Times New Roman" pitchFamily="18" charset="0"/>
                <a:cs typeface="Times New Roman" pitchFamily="18" charset="0"/>
                <a:hlinkClick r:id="rId15" tooltip="Україна"/>
              </a:rPr>
              <a:t>України</a:t>
            </a:r>
            <a:r>
              <a:rPr lang="ru-RU" sz="1400" dirty="0">
                <a:latin typeface="Times New Roman" pitchFamily="18" charset="0"/>
                <a:cs typeface="Times New Roman" pitchFamily="18" charset="0"/>
              </a:rPr>
              <a:t> </a:t>
            </a:r>
            <a:r>
              <a:rPr lang="uk-UA" sz="1400" dirty="0">
                <a:latin typeface="Times New Roman" pitchFamily="18" charset="0"/>
                <a:cs typeface="Times New Roman" pitchFamily="18" charset="0"/>
              </a:rPr>
              <a:t>був прийнятий до</a:t>
            </a:r>
            <a:r>
              <a:rPr lang="ru-RU" sz="1400" dirty="0">
                <a:latin typeface="Times New Roman" pitchFamily="18" charset="0"/>
                <a:cs typeface="Times New Roman" pitchFamily="18" charset="0"/>
              </a:rPr>
              <a:t> </a:t>
            </a:r>
            <a:r>
              <a:rPr lang="uk-UA" sz="1400" u="sng" dirty="0">
                <a:latin typeface="Times New Roman" pitchFamily="18" charset="0"/>
                <a:cs typeface="Times New Roman" pitchFamily="18" charset="0"/>
                <a:hlinkClick r:id="rId16" tooltip="Європейська асоціація зоопарків і акваріумів"/>
              </a:rPr>
              <a:t>Європейської Асоціації Зоопарків і Акваріумів (</a:t>
            </a:r>
            <a:r>
              <a:rPr lang="ru-RU" sz="1400" u="sng" dirty="0">
                <a:latin typeface="Times New Roman" pitchFamily="18" charset="0"/>
                <a:cs typeface="Times New Roman" pitchFamily="18" charset="0"/>
                <a:hlinkClick r:id="rId16" tooltip="Європейська асоціація зоопарків і акваріумів"/>
              </a:rPr>
              <a:t>EAZA</a:t>
            </a:r>
            <a:r>
              <a:rPr lang="uk-UA" sz="1400" u="sng" dirty="0">
                <a:latin typeface="Times New Roman" pitchFamily="18" charset="0"/>
                <a:cs typeface="Times New Roman" pitchFamily="18" charset="0"/>
                <a:hlinkClick r:id="rId16" tooltip="Європейська асоціація зоопарків і акваріумів"/>
              </a:rPr>
              <a:t>)</a:t>
            </a:r>
            <a:r>
              <a:rPr lang="uk-UA"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Бере</a:t>
            </a:r>
            <a:r>
              <a:rPr lang="ru-RU" sz="1400" dirty="0">
                <a:latin typeface="Times New Roman" pitchFamily="18" charset="0"/>
                <a:cs typeface="Times New Roman" pitchFamily="18" charset="0"/>
              </a:rPr>
              <a:t> участь в 18 </a:t>
            </a:r>
            <a:r>
              <a:rPr lang="ru-RU" sz="1400" dirty="0" err="1">
                <a:latin typeface="Times New Roman" pitchFamily="18" charset="0"/>
                <a:cs typeface="Times New Roman" pitchFamily="18" charset="0"/>
              </a:rPr>
              <a:t>Європейських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програмах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розведення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рідкісних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видів</a:t>
            </a:r>
            <a:r>
              <a:rPr lang="ru-RU" sz="1400" dirty="0">
                <a:latin typeface="Times New Roman" pitchFamily="18" charset="0"/>
                <a:cs typeface="Times New Roman" pitchFamily="18" charset="0"/>
              </a:rPr>
              <a:t> (</a:t>
            </a:r>
            <a:r>
              <a:rPr lang="ru-RU" sz="1400" u="sng" dirty="0">
                <a:latin typeface="Times New Roman" pitchFamily="18" charset="0"/>
                <a:cs typeface="Times New Roman" pitchFamily="18" charset="0"/>
                <a:hlinkClick r:id="rId17" tooltip="ЕЕР (ще не написана)"/>
              </a:rPr>
              <a:t>ЕЕР</a:t>
            </a:r>
            <a:r>
              <a:rPr lang="ru-RU" sz="1400" dirty="0">
                <a:latin typeface="Times New Roman" pitchFamily="18" charset="0"/>
                <a:cs typeface="Times New Roman" pitchFamily="18" charset="0"/>
              </a:rPr>
              <a:t>), входить в </a:t>
            </a:r>
            <a:r>
              <a:rPr lang="ru-RU" sz="1400" dirty="0" err="1">
                <a:latin typeface="Times New Roman" pitchFamily="18" charset="0"/>
                <a:cs typeface="Times New Roman" pitchFamily="18" charset="0"/>
              </a:rPr>
              <a:t>Євро-Азійську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Регіональну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Асоціацію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Зоопарків</a:t>
            </a:r>
            <a:r>
              <a:rPr lang="ru-RU" sz="1400" dirty="0">
                <a:latin typeface="Times New Roman" pitchFamily="18" charset="0"/>
                <a:cs typeface="Times New Roman" pitchFamily="18" charset="0"/>
              </a:rPr>
              <a:t> і </a:t>
            </a:r>
            <a:r>
              <a:rPr lang="ru-RU" sz="1400" dirty="0" err="1">
                <a:latin typeface="Times New Roman" pitchFamily="18" charset="0"/>
                <a:cs typeface="Times New Roman" pitchFamily="18" charset="0"/>
              </a:rPr>
              <a:t>Акваріумів</a:t>
            </a:r>
            <a:r>
              <a:rPr lang="ru-RU" sz="1400" dirty="0">
                <a:latin typeface="Times New Roman" pitchFamily="18" charset="0"/>
                <a:cs typeface="Times New Roman" pitchFamily="18" charset="0"/>
              </a:rPr>
              <a:t> (</a:t>
            </a:r>
            <a:r>
              <a:rPr lang="ru-RU" sz="1400" u="sng" dirty="0">
                <a:latin typeface="Times New Roman" pitchFamily="18" charset="0"/>
                <a:cs typeface="Times New Roman" pitchFamily="18" charset="0"/>
                <a:hlinkClick r:id="rId18" tooltip="ЕАРАЗА (ще не написана)"/>
              </a:rPr>
              <a:t>ЕАРАЗА</a:t>
            </a:r>
            <a:r>
              <a:rPr lang="ru-RU" sz="1400" dirty="0">
                <a:latin typeface="Times New Roman" pitchFamily="18" charset="0"/>
                <a:cs typeface="Times New Roman" pitchFamily="18" charset="0"/>
              </a:rPr>
              <a:t>), до </a:t>
            </a:r>
            <a:r>
              <a:rPr lang="ru-RU" sz="1400" u="sng" dirty="0" err="1">
                <a:latin typeface="Times New Roman" pitchFamily="18" charset="0"/>
                <a:cs typeface="Times New Roman" pitchFamily="18" charset="0"/>
                <a:hlinkClick r:id="rId19" tooltip="Види 360"/>
              </a:rPr>
              <a:t>Міжнародної</a:t>
            </a:r>
            <a:r>
              <a:rPr lang="ru-RU" sz="1400" u="sng" dirty="0">
                <a:latin typeface="Times New Roman" pitchFamily="18" charset="0"/>
                <a:cs typeface="Times New Roman" pitchFamily="18" charset="0"/>
                <a:hlinkClick r:id="rId19" tooltip="Види 360"/>
              </a:rPr>
              <a:t> </a:t>
            </a:r>
            <a:r>
              <a:rPr lang="ru-RU" sz="1400" u="sng" dirty="0" err="1">
                <a:latin typeface="Times New Roman" pitchFamily="18" charset="0"/>
                <a:cs typeface="Times New Roman" pitchFamily="18" charset="0"/>
                <a:hlinkClick r:id="rId19" tooltip="Види 360"/>
              </a:rPr>
              <a:t>Системи</a:t>
            </a:r>
            <a:r>
              <a:rPr lang="ru-RU" sz="1400" u="sng" dirty="0">
                <a:latin typeface="Times New Roman" pitchFamily="18" charset="0"/>
                <a:cs typeface="Times New Roman" pitchFamily="18" charset="0"/>
                <a:hlinkClick r:id="rId19" tooltip="Види 360"/>
              </a:rPr>
              <a:t> </a:t>
            </a:r>
            <a:r>
              <a:rPr lang="ru-RU" sz="1400" u="sng" dirty="0" err="1">
                <a:latin typeface="Times New Roman" pitchFamily="18" charset="0"/>
                <a:cs typeface="Times New Roman" pitchFamily="18" charset="0"/>
                <a:hlinkClick r:id="rId19" tooltip="Види 360"/>
              </a:rPr>
              <a:t>Обліку</a:t>
            </a:r>
            <a:r>
              <a:rPr lang="ru-RU" sz="1400" u="sng" dirty="0">
                <a:latin typeface="Times New Roman" pitchFamily="18" charset="0"/>
                <a:cs typeface="Times New Roman" pitchFamily="18" charset="0"/>
                <a:hlinkClick r:id="rId19" tooltip="Види 360"/>
              </a:rPr>
              <a:t> </a:t>
            </a:r>
            <a:r>
              <a:rPr lang="ru-RU" sz="1400" u="sng" dirty="0" err="1">
                <a:latin typeface="Times New Roman" pitchFamily="18" charset="0"/>
                <a:cs typeface="Times New Roman" pitchFamily="18" charset="0"/>
                <a:hlinkClick r:id="rId19" tooltip="Види 360"/>
              </a:rPr>
              <a:t>Тварин</a:t>
            </a:r>
            <a:r>
              <a:rPr lang="ru-RU" sz="1400" dirty="0">
                <a:latin typeface="Times New Roman" pitchFamily="18" charset="0"/>
                <a:cs typeface="Times New Roman" pitchFamily="18" charset="0"/>
              </a:rPr>
              <a:t>. У </a:t>
            </a:r>
            <a:r>
              <a:rPr lang="ru-RU" sz="1400" dirty="0" err="1">
                <a:latin typeface="Times New Roman" pitchFamily="18" charset="0"/>
                <a:cs typeface="Times New Roman" pitchFamily="18" charset="0"/>
              </a:rPr>
              <a:t>травні</a:t>
            </a:r>
            <a:r>
              <a:rPr lang="ru-RU" sz="1400" dirty="0">
                <a:latin typeface="Times New Roman" pitchFamily="18" charset="0"/>
                <a:cs typeface="Times New Roman" pitchFamily="18" charset="0"/>
              </a:rPr>
              <a:t> </a:t>
            </a:r>
            <a:r>
              <a:rPr lang="ru-RU" sz="1400" u="sng" dirty="0">
                <a:latin typeface="Times New Roman" pitchFamily="18" charset="0"/>
                <a:cs typeface="Times New Roman" pitchFamily="18" charset="0"/>
                <a:hlinkClick r:id="rId20" tooltip="2003"/>
              </a:rPr>
              <a:t>2003 року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Миколаївський</a:t>
            </a:r>
            <a:r>
              <a:rPr lang="ru-RU" sz="1400" dirty="0">
                <a:latin typeface="Times New Roman" pitchFamily="18" charset="0"/>
                <a:cs typeface="Times New Roman" pitchFamily="18" charset="0"/>
              </a:rPr>
              <a:t> зоопарк першим </a:t>
            </a:r>
            <a:r>
              <a:rPr lang="ru-RU" sz="1400" dirty="0" err="1">
                <a:latin typeface="Times New Roman" pitchFamily="18" charset="0"/>
                <a:cs typeface="Times New Roman" pitchFamily="18" charset="0"/>
              </a:rPr>
              <a:t>із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зоопарків</a:t>
            </a:r>
            <a:r>
              <a:rPr lang="ru-RU" sz="1400" dirty="0">
                <a:latin typeface="Times New Roman" pitchFamily="18" charset="0"/>
                <a:cs typeface="Times New Roman" pitchFamily="18" charset="0"/>
              </a:rPr>
              <a:t> </a:t>
            </a:r>
            <a:r>
              <a:rPr lang="ru-RU" sz="1400" u="sng" dirty="0" err="1">
                <a:latin typeface="Times New Roman" pitchFamily="18" charset="0"/>
                <a:cs typeface="Times New Roman" pitchFamily="18" charset="0"/>
                <a:hlinkClick r:id="rId15" tooltip="Україна"/>
              </a:rPr>
              <a:t>України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прийнятий</a:t>
            </a:r>
            <a:r>
              <a:rPr lang="ru-RU" sz="1400" dirty="0">
                <a:latin typeface="Times New Roman" pitchFamily="18" charset="0"/>
                <a:cs typeface="Times New Roman" pitchFamily="18" charset="0"/>
              </a:rPr>
              <a:t> до </a:t>
            </a:r>
            <a:r>
              <a:rPr lang="ru-RU" sz="1400" dirty="0" err="1">
                <a:latin typeface="Times New Roman" pitchFamily="18" charset="0"/>
                <a:cs typeface="Times New Roman" pitchFamily="18" charset="0"/>
              </a:rPr>
              <a:t>Всесвітньої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асоціації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зоопарків</a:t>
            </a:r>
            <a:r>
              <a:rPr lang="ru-RU" sz="1400" dirty="0">
                <a:latin typeface="Times New Roman" pitchFamily="18" charset="0"/>
                <a:cs typeface="Times New Roman" pitchFamily="18" charset="0"/>
              </a:rPr>
              <a:t> та </a:t>
            </a:r>
            <a:r>
              <a:rPr lang="ru-RU" sz="1400" dirty="0" err="1">
                <a:latin typeface="Times New Roman" pitchFamily="18" charset="0"/>
                <a:cs typeface="Times New Roman" pitchFamily="18" charset="0"/>
              </a:rPr>
              <a:t>акваріумів</a:t>
            </a:r>
            <a:r>
              <a:rPr lang="ru-RU" sz="1400" dirty="0">
                <a:latin typeface="Times New Roman" pitchFamily="18" charset="0"/>
                <a:cs typeface="Times New Roman" pitchFamily="18" charset="0"/>
              </a:rPr>
              <a:t> (</a:t>
            </a:r>
            <a:r>
              <a:rPr lang="ru-RU" sz="1400" u="sng" dirty="0">
                <a:latin typeface="Times New Roman" pitchFamily="18" charset="0"/>
                <a:cs typeface="Times New Roman" pitchFamily="18" charset="0"/>
                <a:hlinkClick r:id="rId21" tooltip="WAZA (ще не написана)"/>
              </a:rPr>
              <a:t>WAZA</a:t>
            </a:r>
            <a:r>
              <a:rPr lang="ru-RU" sz="1400" dirty="0">
                <a:latin typeface="Times New Roman" pitchFamily="18" charset="0"/>
                <a:cs typeface="Times New Roman" pitchFamily="18" charset="0"/>
              </a:rPr>
              <a:t>). 13 </a:t>
            </a:r>
            <a:r>
              <a:rPr lang="ru-RU" sz="1400" dirty="0" err="1">
                <a:latin typeface="Times New Roman" pitchFamily="18" charset="0"/>
                <a:cs typeface="Times New Roman" pitchFamily="18" charset="0"/>
              </a:rPr>
              <a:t>січня</a:t>
            </a:r>
            <a:r>
              <a:rPr lang="ru-RU" sz="1400" dirty="0">
                <a:latin typeface="Times New Roman" pitchFamily="18" charset="0"/>
                <a:cs typeface="Times New Roman" pitchFamily="18" charset="0"/>
              </a:rPr>
              <a:t> 2001 </a:t>
            </a:r>
            <a:r>
              <a:rPr lang="ru-RU" sz="1400" dirty="0" err="1">
                <a:latin typeface="Times New Roman" pitchFamily="18" charset="0"/>
                <a:cs typeface="Times New Roman" pitchFamily="18" charset="0"/>
              </a:rPr>
              <a:t>було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урочисто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піднято</a:t>
            </a:r>
            <a:r>
              <a:rPr lang="ru-RU" sz="1400" dirty="0">
                <a:latin typeface="Times New Roman" pitchFamily="18" charset="0"/>
                <a:cs typeface="Times New Roman" pitchFamily="18" charset="0"/>
              </a:rPr>
              <a:t> прапор зоопарку. Прапор </a:t>
            </a:r>
            <a:r>
              <a:rPr lang="ru-RU" sz="1400" dirty="0" err="1">
                <a:latin typeface="Times New Roman" pitchFamily="18" charset="0"/>
                <a:cs typeface="Times New Roman" pitchFamily="18" charset="0"/>
              </a:rPr>
              <a:t>був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піднятий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тодішнім</a:t>
            </a:r>
            <a:r>
              <a:rPr lang="ru-RU" sz="1400" dirty="0">
                <a:latin typeface="Times New Roman" pitchFamily="18" charset="0"/>
                <a:cs typeface="Times New Roman" pitchFamily="18" charset="0"/>
              </a:rPr>
              <a:t> депутатом </a:t>
            </a:r>
            <a:r>
              <a:rPr lang="ru-RU" sz="1400" dirty="0" err="1">
                <a:latin typeface="Times New Roman" pitchFamily="18" charset="0"/>
                <a:cs typeface="Times New Roman" pitchFamily="18" charset="0"/>
              </a:rPr>
              <a:t>Верховної</a:t>
            </a:r>
            <a:r>
              <a:rPr lang="ru-RU" sz="1400" dirty="0">
                <a:latin typeface="Times New Roman" pitchFamily="18" charset="0"/>
                <a:cs typeface="Times New Roman" pitchFamily="18" charset="0"/>
              </a:rPr>
              <a:t> ради </a:t>
            </a:r>
            <a:r>
              <a:rPr lang="ru-RU" sz="1400" dirty="0" err="1">
                <a:latin typeface="Times New Roman" pitchFamily="18" charset="0"/>
                <a:cs typeface="Times New Roman" pitchFamily="18" charset="0"/>
              </a:rPr>
              <a:t>України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Віктором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Горбачовим</a:t>
            </a:r>
            <a:r>
              <a:rPr lang="ru-RU" sz="1400" dirty="0">
                <a:latin typeface="Times New Roman" pitchFamily="18" charset="0"/>
                <a:cs typeface="Times New Roman" pitchFamily="18" charset="0"/>
              </a:rPr>
              <a:t>, заступницею </a:t>
            </a:r>
            <a:r>
              <a:rPr lang="ru-RU" sz="1400" dirty="0" err="1">
                <a:latin typeface="Times New Roman" pitchFamily="18" charset="0"/>
                <a:cs typeface="Times New Roman" pitchFamily="18" charset="0"/>
              </a:rPr>
              <a:t>міського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голови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Тамілою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Бугаєнко</a:t>
            </a:r>
            <a:r>
              <a:rPr lang="ru-RU" sz="1400" dirty="0">
                <a:latin typeface="Times New Roman" pitchFamily="18" charset="0"/>
                <a:cs typeface="Times New Roman" pitchFamily="18" charset="0"/>
              </a:rPr>
              <a:t> і </a:t>
            </a:r>
            <a:r>
              <a:rPr lang="ru-RU" sz="1400" dirty="0" err="1">
                <a:latin typeface="Times New Roman" pitchFamily="18" charset="0"/>
                <a:cs typeface="Times New Roman" pitchFamily="18" charset="0"/>
              </a:rPr>
              <a:t>найстаршою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працівницею</a:t>
            </a:r>
            <a:r>
              <a:rPr lang="ru-RU" sz="1400" dirty="0">
                <a:latin typeface="Times New Roman" pitchFamily="18" charset="0"/>
                <a:cs typeface="Times New Roman" pitchFamily="18" charset="0"/>
              </a:rPr>
              <a:t> зоопарку Валентиною </a:t>
            </a:r>
            <a:r>
              <a:rPr lang="ru-RU" sz="1400" dirty="0" err="1">
                <a:latin typeface="Times New Roman" pitchFamily="18" charset="0"/>
                <a:cs typeface="Times New Roman" pitchFamily="18" charset="0"/>
              </a:rPr>
              <a:t>Якуніною</a:t>
            </a:r>
            <a:r>
              <a:rPr lang="ru-RU" sz="1400" dirty="0">
                <a:latin typeface="Times New Roman" pitchFamily="18" charset="0"/>
                <a:cs typeface="Times New Roman" pitchFamily="18" charset="0"/>
              </a:rPr>
              <a:t>. До </a:t>
            </a:r>
            <a:r>
              <a:rPr lang="ru-RU" sz="1400" dirty="0" err="1">
                <a:latin typeface="Times New Roman" pitchFamily="18" charset="0"/>
                <a:cs typeface="Times New Roman" pitchFamily="18" charset="0"/>
              </a:rPr>
              <a:t>ювілею</a:t>
            </a:r>
            <a:r>
              <a:rPr lang="ru-RU" sz="1400" dirty="0">
                <a:latin typeface="Times New Roman" pitchFamily="18" charset="0"/>
                <a:cs typeface="Times New Roman" pitchFamily="18" charset="0"/>
              </a:rPr>
              <a:t> зоопарку </a:t>
            </a:r>
            <a:r>
              <a:rPr lang="ru-RU" sz="1400" u="sng" dirty="0" err="1">
                <a:latin typeface="Times New Roman" pitchFamily="18" charset="0"/>
                <a:cs typeface="Times New Roman" pitchFamily="18" charset="0"/>
                <a:hlinkClick r:id="rId22" tooltip="Національний банк України"/>
              </a:rPr>
              <a:t>Національний</a:t>
            </a:r>
            <a:r>
              <a:rPr lang="ru-RU" sz="1400" u="sng" dirty="0">
                <a:latin typeface="Times New Roman" pitchFamily="18" charset="0"/>
                <a:cs typeface="Times New Roman" pitchFamily="18" charset="0"/>
                <a:hlinkClick r:id="rId22" tooltip="Національний банк України"/>
              </a:rPr>
              <a:t> банк </a:t>
            </a:r>
            <a:r>
              <a:rPr lang="ru-RU" sz="1400" u="sng" dirty="0" err="1">
                <a:latin typeface="Times New Roman" pitchFamily="18" charset="0"/>
                <a:cs typeface="Times New Roman" pitchFamily="18" charset="0"/>
                <a:hlinkClick r:id="rId22" tooltip="Національний банк України"/>
              </a:rPr>
              <a:t>України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випустив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ювілейну</a:t>
            </a:r>
            <a:r>
              <a:rPr lang="ru-RU" sz="1400" dirty="0">
                <a:latin typeface="Times New Roman" pitchFamily="18" charset="0"/>
                <a:cs typeface="Times New Roman" pitchFamily="18" charset="0"/>
              </a:rPr>
              <a:t> монету </a:t>
            </a:r>
            <a:r>
              <a:rPr lang="ru-RU" sz="1400" dirty="0" err="1">
                <a:latin typeface="Times New Roman" pitchFamily="18" charset="0"/>
                <a:cs typeface="Times New Roman" pitchFamily="18" charset="0"/>
              </a:rPr>
              <a:t>вартістю</a:t>
            </a:r>
            <a:r>
              <a:rPr lang="ru-RU" sz="1400" dirty="0">
                <a:latin typeface="Times New Roman" pitchFamily="18" charset="0"/>
                <a:cs typeface="Times New Roman" pitchFamily="18" charset="0"/>
              </a:rPr>
              <a:t> 2 </a:t>
            </a:r>
            <a:r>
              <a:rPr lang="ru-RU" sz="1400" dirty="0" err="1">
                <a:latin typeface="Times New Roman" pitchFamily="18" charset="0"/>
                <a:cs typeface="Times New Roman" pitchFamily="18" charset="0"/>
              </a:rPr>
              <a:t>гривні</a:t>
            </a:r>
            <a:r>
              <a:rPr lang="ru-RU" sz="1400" dirty="0">
                <a:latin typeface="Times New Roman" pitchFamily="18" charset="0"/>
                <a:cs typeface="Times New Roman" pitchFamily="18" charset="0"/>
              </a:rPr>
              <a:t> «100 </a:t>
            </a:r>
            <a:r>
              <a:rPr lang="ru-RU" sz="1400" dirty="0" err="1">
                <a:latin typeface="Times New Roman" pitchFamily="18" charset="0"/>
                <a:cs typeface="Times New Roman" pitchFamily="18" charset="0"/>
              </a:rPr>
              <a:t>років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Миколаївському</a:t>
            </a:r>
            <a:r>
              <a:rPr lang="ru-RU" sz="1400" dirty="0">
                <a:latin typeface="Times New Roman" pitchFamily="18" charset="0"/>
                <a:cs typeface="Times New Roman" pitchFamily="18" charset="0"/>
              </a:rPr>
              <a:t> зоопарку». </a:t>
            </a:r>
            <a:r>
              <a:rPr lang="ru-RU" sz="1400" u="sng" dirty="0" err="1">
                <a:latin typeface="Times New Roman" pitchFamily="18" charset="0"/>
                <a:cs typeface="Times New Roman" pitchFamily="18" charset="0"/>
                <a:hlinkClick r:id="rId23" tooltip="Укрпошта"/>
              </a:rPr>
              <a:t>Укрпошта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надрукувала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ювілейні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конверти</a:t>
            </a:r>
            <a:r>
              <a:rPr lang="ru-RU" sz="1400" dirty="0">
                <a:latin typeface="Times New Roman" pitchFamily="18" charset="0"/>
                <a:cs typeface="Times New Roman" pitchFamily="18" charset="0"/>
              </a:rPr>
              <a:t> з </a:t>
            </a:r>
            <a:r>
              <a:rPr lang="ru-RU" sz="1400" dirty="0" err="1">
                <a:latin typeface="Times New Roman" pitchFamily="18" charset="0"/>
                <a:cs typeface="Times New Roman" pitchFamily="18" charset="0"/>
              </a:rPr>
              <a:t>відповідною</a:t>
            </a:r>
            <a:r>
              <a:rPr lang="ru-RU" sz="1400" dirty="0">
                <a:latin typeface="Times New Roman" pitchFamily="18" charset="0"/>
                <a:cs typeface="Times New Roman" pitchFamily="18" charset="0"/>
              </a:rPr>
              <a:t> маркою. </a:t>
            </a:r>
            <a:r>
              <a:rPr lang="ru-RU" sz="1400" dirty="0" err="1">
                <a:latin typeface="Times New Roman" pitchFamily="18" charset="0"/>
                <a:cs typeface="Times New Roman" pitchFamily="18" charset="0"/>
              </a:rPr>
              <a:t>Було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повністю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перероблено</a:t>
            </a:r>
            <a:r>
              <a:rPr lang="ru-RU" sz="1400" dirty="0">
                <a:latin typeface="Times New Roman" pitchFamily="18" charset="0"/>
                <a:cs typeface="Times New Roman" pitchFamily="18" charset="0"/>
              </a:rPr>
              <a:t> майдан перед зоопарком (</a:t>
            </a:r>
            <a:r>
              <a:rPr lang="ru-RU" sz="1400" dirty="0" err="1">
                <a:latin typeface="Times New Roman" pitchFamily="18" charset="0"/>
                <a:cs typeface="Times New Roman" pitchFamily="18" charset="0"/>
              </a:rPr>
              <a:t>архітектори</a:t>
            </a:r>
            <a:r>
              <a:rPr lang="ru-RU" sz="1400" dirty="0">
                <a:latin typeface="Times New Roman" pitchFamily="18" charset="0"/>
                <a:cs typeface="Times New Roman" pitchFamily="18" charset="0"/>
              </a:rPr>
              <a:t> О. П. і В. П. </a:t>
            </a:r>
            <a:r>
              <a:rPr lang="ru-RU" sz="1400" dirty="0" err="1">
                <a:latin typeface="Times New Roman" pitchFamily="18" charset="0"/>
                <a:cs typeface="Times New Roman" pitchFamily="18" charset="0"/>
              </a:rPr>
              <a:t>Попови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виконавець</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робіт</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Глиноземпромбуд</a:t>
            </a:r>
            <a:r>
              <a:rPr lang="ru-RU" sz="1400" dirty="0">
                <a:latin typeface="Times New Roman" pitchFamily="18" charset="0"/>
                <a:cs typeface="Times New Roman" pitchFamily="18" charset="0"/>
              </a:rPr>
              <a:t>», директор В. А. Кондратюк). Художником </a:t>
            </a:r>
            <a:r>
              <a:rPr lang="ru-RU" sz="1400" dirty="0" err="1">
                <a:latin typeface="Times New Roman" pitchFamily="18" charset="0"/>
                <a:cs typeface="Times New Roman" pitchFamily="18" charset="0"/>
              </a:rPr>
              <a:t>Володимиром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Пахомовим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були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виготовлені</a:t>
            </a:r>
            <a:r>
              <a:rPr lang="ru-RU" sz="1400" dirty="0">
                <a:latin typeface="Times New Roman" pitchFamily="18" charset="0"/>
                <a:cs typeface="Times New Roman" pitchFamily="18" charset="0"/>
              </a:rPr>
              <a:t> і </a:t>
            </a:r>
            <a:r>
              <a:rPr lang="ru-RU" sz="1400" dirty="0" err="1">
                <a:latin typeface="Times New Roman" pitchFamily="18" charset="0"/>
                <a:cs typeface="Times New Roman" pitchFamily="18" charset="0"/>
              </a:rPr>
              <a:t>встановлені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нові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вишукані</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ворота. 9 </a:t>
            </a:r>
            <a:r>
              <a:rPr lang="ru-RU" sz="1400" dirty="0" err="1">
                <a:latin typeface="Times New Roman" pitchFamily="18" charset="0"/>
                <a:cs typeface="Times New Roman" pitchFamily="18" charset="0"/>
              </a:rPr>
              <a:t>вересня</a:t>
            </a:r>
            <a:r>
              <a:rPr lang="ru-RU" sz="1400" dirty="0">
                <a:latin typeface="Times New Roman" pitchFamily="18" charset="0"/>
                <a:cs typeface="Times New Roman" pitchFamily="18" charset="0"/>
              </a:rPr>
              <a:t> 2001, </a:t>
            </a:r>
            <a:r>
              <a:rPr lang="ru-RU" sz="1400" dirty="0" err="1">
                <a:latin typeface="Times New Roman" pitchFamily="18" charset="0"/>
                <a:cs typeface="Times New Roman" pitchFamily="18" charset="0"/>
              </a:rPr>
              <a:t>відбулося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урочисте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відкриття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нової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площі</a:t>
            </a:r>
            <a:r>
              <a:rPr lang="ru-RU" sz="1400" dirty="0">
                <a:latin typeface="Times New Roman" pitchFamily="18" charset="0"/>
                <a:cs typeface="Times New Roman" pitchFamily="18" charset="0"/>
              </a:rPr>
              <a:t> та </a:t>
            </a:r>
            <a:r>
              <a:rPr lang="ru-RU" sz="1400" dirty="0" err="1">
                <a:latin typeface="Times New Roman" pitchFamily="18" charset="0"/>
                <a:cs typeface="Times New Roman" pitchFamily="18" charset="0"/>
              </a:rPr>
              <a:t>пам'ятника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засновнику</a:t>
            </a:r>
            <a:r>
              <a:rPr lang="ru-RU" sz="1400" dirty="0">
                <a:latin typeface="Times New Roman" pitchFamily="18" charset="0"/>
                <a:cs typeface="Times New Roman" pitchFamily="18" charset="0"/>
              </a:rPr>
              <a:t> зоопарку Леонтовичу. </a:t>
            </a:r>
            <a:r>
              <a:rPr lang="ru-RU" sz="1400" dirty="0" err="1">
                <a:latin typeface="Times New Roman" pitchFamily="18" charset="0"/>
                <a:cs typeface="Times New Roman" pitchFamily="18" charset="0"/>
              </a:rPr>
              <a:t>Автори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пам'ятника</a:t>
            </a:r>
            <a:r>
              <a:rPr lang="ru-RU" sz="1400" dirty="0">
                <a:latin typeface="Times New Roman" pitchFamily="18" charset="0"/>
                <a:cs typeface="Times New Roman" pitchFamily="18" charset="0"/>
              </a:rPr>
              <a:t> </a:t>
            </a:r>
            <a:r>
              <a:rPr lang="ru-RU" sz="1400" u="sng" dirty="0" err="1">
                <a:latin typeface="Times New Roman" pitchFamily="18" charset="0"/>
                <a:cs typeface="Times New Roman" pitchFamily="18" charset="0"/>
                <a:hlinkClick r:id="rId24" tooltip="Макушин Юрій Андрійович"/>
              </a:rPr>
              <a:t>Інна</a:t>
            </a:r>
            <a:r>
              <a:rPr lang="ru-RU" sz="1400" u="sng" dirty="0">
                <a:latin typeface="Times New Roman" pitchFamily="18" charset="0"/>
                <a:cs typeface="Times New Roman" pitchFamily="18" charset="0"/>
                <a:hlinkClick r:id="rId24" tooltip="Макушин Юрій Андрійович"/>
              </a:rPr>
              <a:t>, </a:t>
            </a:r>
            <a:r>
              <a:rPr lang="ru-RU" sz="1400" u="sng" dirty="0" err="1">
                <a:latin typeface="Times New Roman" pitchFamily="18" charset="0"/>
                <a:cs typeface="Times New Roman" pitchFamily="18" charset="0"/>
                <a:hlinkClick r:id="rId24" tooltip="Макушин Юрій Андрійович"/>
              </a:rPr>
              <a:t>Юрій</a:t>
            </a:r>
            <a:r>
              <a:rPr lang="ru-RU" sz="1400" u="sng" dirty="0">
                <a:latin typeface="Times New Roman" pitchFamily="18" charset="0"/>
                <a:cs typeface="Times New Roman" pitchFamily="18" charset="0"/>
                <a:hlinkClick r:id="rId24" tooltip="Макушин Юрій Андрійович"/>
              </a:rPr>
              <a:t> та </a:t>
            </a:r>
            <a:r>
              <a:rPr lang="ru-RU" sz="1400" u="sng" dirty="0" err="1">
                <a:latin typeface="Times New Roman" pitchFamily="18" charset="0"/>
                <a:cs typeface="Times New Roman" pitchFamily="18" charset="0"/>
                <a:hlinkClick r:id="rId24" tooltip="Макушин Юрій Андрійович"/>
              </a:rPr>
              <a:t>Віктор</a:t>
            </a:r>
            <a:r>
              <a:rPr lang="ru-RU" sz="1400" u="sng" dirty="0">
                <a:latin typeface="Times New Roman" pitchFamily="18" charset="0"/>
                <a:cs typeface="Times New Roman" pitchFamily="18" charset="0"/>
                <a:hlinkClick r:id="rId24" tooltip="Макушин Юрій Андрійович"/>
              </a:rPr>
              <a:t> </a:t>
            </a:r>
            <a:r>
              <a:rPr lang="ru-RU" sz="1400" u="sng" dirty="0" err="1">
                <a:latin typeface="Times New Roman" pitchFamily="18" charset="0"/>
                <a:cs typeface="Times New Roman" pitchFamily="18" charset="0"/>
                <a:hlinkClick r:id="rId24" tooltip="Макушин Юрій Андрійович"/>
              </a:rPr>
              <a:t>Макушини</a:t>
            </a:r>
            <a:r>
              <a:rPr lang="ru-RU" sz="1400" dirty="0">
                <a:latin typeface="Times New Roman" pitchFamily="18" charset="0"/>
                <a:cs typeface="Times New Roman" pitchFamily="18" charset="0"/>
              </a:rPr>
              <a:t>. Того-ж дня </a:t>
            </a:r>
            <a:r>
              <a:rPr lang="ru-RU" sz="1400" dirty="0" err="1">
                <a:latin typeface="Times New Roman" pitchFamily="18" charset="0"/>
                <a:cs typeface="Times New Roman" pitchFamily="18" charset="0"/>
              </a:rPr>
              <a:t>було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урочисто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відкрито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літні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вольєри</a:t>
            </a:r>
            <a:r>
              <a:rPr lang="ru-RU" sz="1400" dirty="0">
                <a:latin typeface="Times New Roman" pitchFamily="18" charset="0"/>
                <a:cs typeface="Times New Roman" pitchFamily="18" charset="0"/>
              </a:rPr>
              <a:t> для </a:t>
            </a:r>
            <a:r>
              <a:rPr lang="ru-RU" sz="1400" dirty="0" err="1">
                <a:latin typeface="Times New Roman" pitchFamily="18" charset="0"/>
                <a:cs typeface="Times New Roman" pitchFamily="18" charset="0"/>
              </a:rPr>
              <a:t>левів</a:t>
            </a:r>
            <a:r>
              <a:rPr lang="ru-RU" sz="1400" dirty="0">
                <a:latin typeface="Times New Roman" pitchFamily="18" charset="0"/>
                <a:cs typeface="Times New Roman" pitchFamily="18" charset="0"/>
              </a:rPr>
              <a:t> і </a:t>
            </a:r>
            <a:r>
              <a:rPr lang="ru-RU" sz="1400" dirty="0" err="1">
                <a:latin typeface="Times New Roman" pitchFamily="18" charset="0"/>
                <a:cs typeface="Times New Roman" pitchFamily="18" charset="0"/>
              </a:rPr>
              <a:t>тигрів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які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добудував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Глиноземпромбуд</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20 </a:t>
            </a:r>
            <a:r>
              <a:rPr lang="ru-RU" sz="1400" dirty="0" err="1">
                <a:latin typeface="Times New Roman" pitchFamily="18" charset="0"/>
                <a:cs typeface="Times New Roman" pitchFamily="18" charset="0"/>
              </a:rPr>
              <a:t>липня</a:t>
            </a:r>
            <a:r>
              <a:rPr lang="ru-RU" sz="1400" dirty="0">
                <a:latin typeface="Times New Roman" pitchFamily="18" charset="0"/>
                <a:cs typeface="Times New Roman" pitchFamily="18" charset="0"/>
              </a:rPr>
              <a:t> 2009 року на </a:t>
            </a:r>
            <a:r>
              <a:rPr lang="ru-RU" sz="1400" dirty="0" err="1">
                <a:latin typeface="Times New Roman" pitchFamily="18" charset="0"/>
                <a:cs typeface="Times New Roman" pitchFamily="18" charset="0"/>
              </a:rPr>
              <a:t>центральній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площі</a:t>
            </a:r>
            <a:r>
              <a:rPr lang="ru-RU" sz="1400" dirty="0">
                <a:latin typeface="Times New Roman" pitchFamily="18" charset="0"/>
                <a:cs typeface="Times New Roman" pitchFamily="18" charset="0"/>
              </a:rPr>
              <a:t> зоопарку, перед воротами, </a:t>
            </a:r>
            <a:r>
              <a:rPr lang="ru-RU" sz="1400" dirty="0" err="1">
                <a:latin typeface="Times New Roman" pitchFamily="18" charset="0"/>
                <a:cs typeface="Times New Roman" pitchFamily="18" charset="0"/>
              </a:rPr>
              <a:t>встановлено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двоє</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мармурових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левів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які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принагідно</a:t>
            </a:r>
            <a:r>
              <a:rPr lang="ru-RU" sz="1400" dirty="0">
                <a:latin typeface="Times New Roman" pitchFamily="18" charset="0"/>
                <a:cs typeface="Times New Roman" pitchFamily="18" charset="0"/>
              </a:rPr>
              <a:t> для </a:t>
            </a:r>
            <a:r>
              <a:rPr lang="ru-RU" sz="1400" dirty="0" err="1">
                <a:latin typeface="Times New Roman" pitchFamily="18" charset="0"/>
                <a:cs typeface="Times New Roman" pitchFamily="18" charset="0"/>
              </a:rPr>
              <a:t>Миколаївського</a:t>
            </a:r>
            <a:r>
              <a:rPr lang="ru-RU" sz="1400" dirty="0">
                <a:latin typeface="Times New Roman" pitchFamily="18" charset="0"/>
                <a:cs typeface="Times New Roman" pitchFamily="18" charset="0"/>
              </a:rPr>
              <a:t> зоопарку </a:t>
            </a:r>
            <a:r>
              <a:rPr lang="ru-RU" sz="1400" dirty="0" err="1">
                <a:latin typeface="Times New Roman" pitchFamily="18" charset="0"/>
                <a:cs typeface="Times New Roman" pitchFamily="18" charset="0"/>
              </a:rPr>
              <a:t>були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привезені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із</a:t>
            </a:r>
            <a:r>
              <a:rPr lang="ru-RU" sz="1400" dirty="0">
                <a:latin typeface="Times New Roman" pitchFamily="18" charset="0"/>
                <a:cs typeface="Times New Roman" pitchFamily="18" charset="0"/>
              </a:rPr>
              <a:t> </a:t>
            </a:r>
            <a:r>
              <a:rPr lang="ru-RU" sz="1400" u="sng" dirty="0" smtClean="0">
                <a:latin typeface="Times New Roman" pitchFamily="18" charset="0"/>
                <a:cs typeface="Times New Roman" pitchFamily="18" charset="0"/>
                <a:hlinkClick r:id="rId25" tooltip="Китай"/>
              </a:rPr>
              <a:t>Китаю</a:t>
            </a:r>
            <a:r>
              <a:rPr lang="ru-RU" sz="1400" dirty="0" smtClean="0">
                <a:latin typeface="Times New Roman" pitchFamily="18" charset="0"/>
                <a:cs typeface="Times New Roman" pitchFamily="18" charset="0"/>
              </a:rPr>
              <a:t>. Через </a:t>
            </a:r>
            <a:r>
              <a:rPr lang="ru-RU" sz="1400" dirty="0" err="1">
                <a:latin typeface="Times New Roman" pitchFamily="18" charset="0"/>
                <a:cs typeface="Times New Roman" pitchFamily="18" charset="0"/>
              </a:rPr>
              <a:t>повномасштабне</a:t>
            </a:r>
            <a:r>
              <a:rPr lang="ru-RU" sz="1400" dirty="0">
                <a:latin typeface="Times New Roman" pitchFamily="18" charset="0"/>
                <a:cs typeface="Times New Roman" pitchFamily="18" charset="0"/>
              </a:rPr>
              <a:t> </a:t>
            </a:r>
            <a:r>
              <a:rPr lang="ru-RU" sz="1400" u="sng" dirty="0" err="1">
                <a:latin typeface="Times New Roman" pitchFamily="18" charset="0"/>
                <a:cs typeface="Times New Roman" pitchFamily="18" charset="0"/>
                <a:hlinkClick r:id="rId26" tooltip="Російське вторгнення в Україну (2022)"/>
              </a:rPr>
              <a:t>вторгнення</a:t>
            </a:r>
            <a:r>
              <a:rPr lang="ru-RU" sz="1400" u="sng" dirty="0">
                <a:latin typeface="Times New Roman" pitchFamily="18" charset="0"/>
                <a:cs typeface="Times New Roman" pitchFamily="18" charset="0"/>
                <a:hlinkClick r:id="rId26" tooltip="Російське вторгнення в Україну (2022)"/>
              </a:rPr>
              <a:t> </a:t>
            </a:r>
            <a:r>
              <a:rPr lang="ru-RU" sz="1400" u="sng" dirty="0" err="1">
                <a:latin typeface="Times New Roman" pitchFamily="18" charset="0"/>
                <a:cs typeface="Times New Roman" pitchFamily="18" charset="0"/>
                <a:hlinkClick r:id="rId26" tooltip="Російське вторгнення в Україну (2022)"/>
              </a:rPr>
              <a:t>російських</a:t>
            </a:r>
            <a:r>
              <a:rPr lang="ru-RU" sz="1400" u="sng" dirty="0">
                <a:latin typeface="Times New Roman" pitchFamily="18" charset="0"/>
                <a:cs typeface="Times New Roman" pitchFamily="18" charset="0"/>
                <a:hlinkClick r:id="rId26" tooltip="Російське вторгнення в Україну (2022)"/>
              </a:rPr>
              <a:t> </a:t>
            </a:r>
            <a:r>
              <a:rPr lang="ru-RU" sz="1400" u="sng" dirty="0" err="1">
                <a:latin typeface="Times New Roman" pitchFamily="18" charset="0"/>
                <a:cs typeface="Times New Roman" pitchFamily="18" charset="0"/>
                <a:hlinkClick r:id="rId26" tooltip="Російське вторгнення в Україну (2022)"/>
              </a:rPr>
              <a:t>військ</a:t>
            </a:r>
            <a:r>
              <a:rPr lang="ru-RU" sz="1400" dirty="0">
                <a:latin typeface="Times New Roman" pitchFamily="18" charset="0"/>
                <a:cs typeface="Times New Roman" pitchFamily="18" charset="0"/>
              </a:rPr>
              <a:t> на </a:t>
            </a:r>
            <a:r>
              <a:rPr lang="ru-RU" sz="1400" dirty="0" err="1">
                <a:latin typeface="Times New Roman" pitchFamily="18" charset="0"/>
                <a:cs typeface="Times New Roman" pitchFamily="18" charset="0"/>
              </a:rPr>
              <a:t>територію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України</a:t>
            </a:r>
            <a:r>
              <a:rPr lang="ru-RU" sz="1400" dirty="0">
                <a:latin typeface="Times New Roman" pitchFamily="18" charset="0"/>
                <a:cs typeface="Times New Roman" pitchFamily="18" charset="0"/>
              </a:rPr>
              <a:t> та </a:t>
            </a:r>
            <a:r>
              <a:rPr lang="ru-RU" sz="1400" dirty="0" err="1">
                <a:latin typeface="Times New Roman" pitchFamily="18" charset="0"/>
                <a:cs typeface="Times New Roman" pitchFamily="18" charset="0"/>
              </a:rPr>
              <a:t>постійних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обстрілів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міста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Миколаєва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Миколаївський</a:t>
            </a:r>
            <a:r>
              <a:rPr lang="ru-RU" sz="1400" dirty="0">
                <a:latin typeface="Times New Roman" pitchFamily="18" charset="0"/>
                <a:cs typeface="Times New Roman" pitchFamily="18" charset="0"/>
              </a:rPr>
              <a:t> зоопарк </a:t>
            </a:r>
            <a:r>
              <a:rPr lang="ru-RU" sz="1400" dirty="0" err="1">
                <a:latin typeface="Times New Roman" pitchFamily="18" charset="0"/>
                <a:cs typeface="Times New Roman" pitchFamily="18" charset="0"/>
              </a:rPr>
              <a:t>було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закрито</a:t>
            </a:r>
            <a:r>
              <a:rPr lang="ru-RU" sz="1400" dirty="0">
                <a:latin typeface="Times New Roman" pitchFamily="18" charset="0"/>
                <a:cs typeface="Times New Roman" pitchFamily="18" charset="0"/>
              </a:rPr>
              <a:t> для </a:t>
            </a:r>
            <a:r>
              <a:rPr lang="ru-RU" sz="1400" dirty="0" err="1">
                <a:latin typeface="Times New Roman" pitchFamily="18" charset="0"/>
                <a:cs typeface="Times New Roman" pitchFamily="18" charset="0"/>
              </a:rPr>
              <a:t>відвідувачів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наступного</a:t>
            </a:r>
            <a:r>
              <a:rPr lang="ru-RU" sz="1400" dirty="0">
                <a:latin typeface="Times New Roman" pitchFamily="18" charset="0"/>
                <a:cs typeface="Times New Roman" pitchFamily="18" charset="0"/>
              </a:rPr>
              <a:t> дня - 25 лютого. За </a:t>
            </a:r>
            <a:r>
              <a:rPr lang="ru-RU" sz="1400" dirty="0" err="1">
                <a:latin typeface="Times New Roman" pitchFamily="18" charset="0"/>
                <a:cs typeface="Times New Roman" pitchFamily="18" charset="0"/>
              </a:rPr>
              <a:t>цей</a:t>
            </a:r>
            <a:r>
              <a:rPr lang="ru-RU" sz="1400" dirty="0">
                <a:latin typeface="Times New Roman" pitchFamily="18" charset="0"/>
                <a:cs typeface="Times New Roman" pitchFamily="18" charset="0"/>
              </a:rPr>
              <a:t> час на </a:t>
            </a:r>
            <a:r>
              <a:rPr lang="ru-RU" sz="1400" dirty="0" err="1">
                <a:latin typeface="Times New Roman" pitchFamily="18" charset="0"/>
                <a:cs typeface="Times New Roman" pitchFamily="18" charset="0"/>
              </a:rPr>
              <a:t>територію</a:t>
            </a:r>
            <a:r>
              <a:rPr lang="ru-RU" sz="1400" dirty="0">
                <a:latin typeface="Times New Roman" pitchFamily="18" charset="0"/>
                <a:cs typeface="Times New Roman" pitchFamily="18" charset="0"/>
              </a:rPr>
              <a:t> зоопарку впало 8 </a:t>
            </a:r>
            <a:r>
              <a:rPr lang="ru-RU" sz="1400" dirty="0" err="1">
                <a:latin typeface="Times New Roman" pitchFamily="18" charset="0"/>
                <a:cs typeface="Times New Roman" pitchFamily="18" charset="0"/>
              </a:rPr>
              <a:t>реактивних</a:t>
            </a:r>
            <a:r>
              <a:rPr lang="ru-RU" sz="1400" dirty="0">
                <a:latin typeface="Times New Roman" pitchFamily="18" charset="0"/>
                <a:cs typeface="Times New Roman" pitchFamily="18" charset="0"/>
              </a:rPr>
              <a:t> ракет. На </a:t>
            </a:r>
            <a:r>
              <a:rPr lang="ru-RU" sz="1400" dirty="0" err="1">
                <a:latin typeface="Times New Roman" pitchFamily="18" charset="0"/>
                <a:cs typeface="Times New Roman" pitchFamily="18" charset="0"/>
              </a:rPr>
              <a:t>щастя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ніхто</a:t>
            </a:r>
            <a:r>
              <a:rPr lang="ru-RU" sz="1400" dirty="0">
                <a:latin typeface="Times New Roman" pitchFamily="18" charset="0"/>
                <a:cs typeface="Times New Roman" pitchFamily="18" charset="0"/>
              </a:rPr>
              <a:t> з людей і </a:t>
            </a:r>
            <a:r>
              <a:rPr lang="ru-RU" sz="1400" dirty="0" err="1">
                <a:latin typeface="Times New Roman" pitchFamily="18" charset="0"/>
                <a:cs typeface="Times New Roman" pitchFamily="18" charset="0"/>
              </a:rPr>
              <a:t>тварин</a:t>
            </a:r>
            <a:r>
              <a:rPr lang="ru-RU" sz="1400" dirty="0">
                <a:latin typeface="Times New Roman" pitchFamily="18" charset="0"/>
                <a:cs typeface="Times New Roman" pitchFamily="18" charset="0"/>
              </a:rPr>
              <a:t> не </a:t>
            </a:r>
            <a:r>
              <a:rPr lang="ru-RU" sz="1400" dirty="0" err="1">
                <a:latin typeface="Times New Roman" pitchFamily="18" charset="0"/>
                <a:cs typeface="Times New Roman" pitchFamily="18" charset="0"/>
              </a:rPr>
              <a:t>постраждав</a:t>
            </a:r>
            <a:r>
              <a:rPr lang="ru-RU" sz="1400" dirty="0">
                <a:latin typeface="Times New Roman" pitchFamily="18" charset="0"/>
                <a:cs typeface="Times New Roman" pitchFamily="18" charset="0"/>
              </a:rPr>
              <a:t>. З </a:t>
            </a:r>
            <a:r>
              <a:rPr lang="ru-RU" sz="1400" dirty="0" err="1">
                <a:latin typeface="Times New Roman" pitchFamily="18" charset="0"/>
                <a:cs typeface="Times New Roman" pitchFamily="18" charset="0"/>
              </a:rPr>
              <a:t>кінця</a:t>
            </a:r>
            <a:r>
              <a:rPr lang="ru-RU" sz="1400" dirty="0">
                <a:latin typeface="Times New Roman" pitchFamily="18" charset="0"/>
                <a:cs typeface="Times New Roman" pitchFamily="18" charset="0"/>
              </a:rPr>
              <a:t> лютого зоопарк </a:t>
            </a:r>
            <a:r>
              <a:rPr lang="ru-RU" sz="1400" dirty="0" err="1">
                <a:latin typeface="Times New Roman" pitchFamily="18" charset="0"/>
                <a:cs typeface="Times New Roman" pitchFamily="18" charset="0"/>
              </a:rPr>
              <a:t>звернувся</a:t>
            </a:r>
            <a:r>
              <a:rPr lang="ru-RU" sz="1400" dirty="0">
                <a:latin typeface="Times New Roman" pitchFamily="18" charset="0"/>
                <a:cs typeface="Times New Roman" pitchFamily="18" charset="0"/>
              </a:rPr>
              <a:t> до </a:t>
            </a:r>
            <a:r>
              <a:rPr lang="ru-RU" sz="1400" dirty="0" err="1">
                <a:latin typeface="Times New Roman" pitchFamily="18" charset="0"/>
                <a:cs typeface="Times New Roman" pitchFamily="18" charset="0"/>
              </a:rPr>
              <a:t>міжнародних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організацій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жителів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міста</a:t>
            </a:r>
            <a:r>
              <a:rPr lang="ru-RU" sz="1400" dirty="0">
                <a:latin typeface="Times New Roman" pitchFamily="18" charset="0"/>
                <a:cs typeface="Times New Roman" pitchFamily="18" charset="0"/>
              </a:rPr>
              <a:t>, з </a:t>
            </a:r>
            <a:r>
              <a:rPr lang="ru-RU" sz="1400" dirty="0" err="1">
                <a:latin typeface="Times New Roman" pitchFamily="18" charset="0"/>
                <a:cs typeface="Times New Roman" pitchFamily="18" charset="0"/>
              </a:rPr>
              <a:t>проханням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купувати</a:t>
            </a:r>
            <a:r>
              <a:rPr lang="ru-RU" sz="1400" dirty="0">
                <a:latin typeface="Times New Roman" pitchFamily="18" charset="0"/>
                <a:cs typeface="Times New Roman" pitchFamily="18" charset="0"/>
              </a:rPr>
              <a:t> квитки онлайн, </a:t>
            </a:r>
            <a:r>
              <a:rPr lang="ru-RU" sz="1400" dirty="0" err="1">
                <a:latin typeface="Times New Roman" pitchFamily="18" charset="0"/>
                <a:cs typeface="Times New Roman" pitchFamily="18" charset="0"/>
              </a:rPr>
              <a:t>оскільки</a:t>
            </a:r>
            <a:r>
              <a:rPr lang="ru-RU" sz="1400" dirty="0">
                <a:latin typeface="Times New Roman" pitchFamily="18" charset="0"/>
                <a:cs typeface="Times New Roman" pitchFamily="18" charset="0"/>
              </a:rPr>
              <a:t> зоопарк </a:t>
            </a:r>
            <a:r>
              <a:rPr lang="ru-RU" sz="1400" dirty="0" err="1">
                <a:latin typeface="Times New Roman" pitchFamily="18" charset="0"/>
                <a:cs typeface="Times New Roman" pitchFamily="18" charset="0"/>
              </a:rPr>
              <a:t>був</a:t>
            </a:r>
            <a:r>
              <a:rPr lang="ru-RU" sz="1400" dirty="0">
                <a:latin typeface="Times New Roman" pitchFamily="18" charset="0"/>
                <a:cs typeface="Times New Roman" pitchFamily="18" charset="0"/>
              </a:rPr>
              <a:t> на </a:t>
            </a:r>
            <a:r>
              <a:rPr lang="ru-RU" sz="1400" dirty="0" err="1">
                <a:latin typeface="Times New Roman" pitchFamily="18" charset="0"/>
                <a:cs typeface="Times New Roman" pitchFamily="18" charset="0"/>
              </a:rPr>
              <a:t>кілька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місяців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закритий</a:t>
            </a:r>
            <a:r>
              <a:rPr lang="ru-RU" sz="1400" dirty="0">
                <a:latin typeface="Times New Roman" pitchFamily="18" charset="0"/>
                <a:cs typeface="Times New Roman" pitchFamily="18" charset="0"/>
              </a:rPr>
              <a:t> для </a:t>
            </a:r>
            <a:r>
              <a:rPr lang="ru-RU" sz="1400" dirty="0" err="1">
                <a:latin typeface="Times New Roman" pitchFamily="18" charset="0"/>
                <a:cs typeface="Times New Roman" pitchFamily="18" charset="0"/>
              </a:rPr>
              <a:t>відвідувачів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Завдяки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зібраним</a:t>
            </a:r>
            <a:r>
              <a:rPr lang="ru-RU" sz="1400" dirty="0">
                <a:latin typeface="Times New Roman" pitchFamily="18" charset="0"/>
                <a:cs typeface="Times New Roman" pitchFamily="18" charset="0"/>
              </a:rPr>
              <a:t> коштам зоопарк </a:t>
            </a:r>
            <a:r>
              <a:rPr lang="ru-RU" sz="1400" dirty="0" err="1">
                <a:latin typeface="Times New Roman" pitchFamily="18" charset="0"/>
                <a:cs typeface="Times New Roman" pitchFamily="18" charset="0"/>
              </a:rPr>
              <a:t>зміг</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більш-менш</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існувати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Допомога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надходила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a:t>
            </a:r>
            <a:r>
              <a:rPr lang="ru-RU" sz="1400" dirty="0">
                <a:latin typeface="Times New Roman" pitchFamily="18" charset="0"/>
                <a:cs typeface="Times New Roman" pitchFamily="18" charset="0"/>
              </a:rPr>
              <a:t> ЄАЗА і </a:t>
            </a:r>
            <a:r>
              <a:rPr lang="ru-RU" sz="1400" dirty="0" err="1">
                <a:latin typeface="Times New Roman" pitchFamily="18" charset="0"/>
                <a:cs typeface="Times New Roman" pitchFamily="18" charset="0"/>
              </a:rPr>
              <a:t>зоопарків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західної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Європи</a:t>
            </a:r>
            <a:r>
              <a:rPr lang="ru-RU" sz="1400" dirty="0">
                <a:latin typeface="Times New Roman" pitchFamily="18" charset="0"/>
                <a:cs typeface="Times New Roman" pitchFamily="18" charset="0"/>
              </a:rPr>
              <a:t> у </a:t>
            </a:r>
            <a:r>
              <a:rPr lang="ru-RU" sz="1400" dirty="0" err="1">
                <a:latin typeface="Times New Roman" pitchFamily="18" charset="0"/>
                <a:cs typeface="Times New Roman" pitchFamily="18" charset="0"/>
              </a:rPr>
              <a:t>вигляді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фінансової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підтримки</a:t>
            </a:r>
            <a:r>
              <a:rPr lang="ru-RU" sz="1400" dirty="0">
                <a:latin typeface="Times New Roman" pitchFamily="18" charset="0"/>
                <a:cs typeface="Times New Roman" pitchFamily="18" charset="0"/>
              </a:rPr>
              <a:t> та </a:t>
            </a:r>
            <a:r>
              <a:rPr lang="ru-RU" sz="1400" dirty="0" err="1">
                <a:latin typeface="Times New Roman" pitchFamily="18" charset="0"/>
                <a:cs typeface="Times New Roman" pitchFamily="18" charset="0"/>
              </a:rPr>
              <a:t>підтримки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сублімованими</a:t>
            </a:r>
            <a:r>
              <a:rPr lang="ru-RU" sz="1400" dirty="0">
                <a:latin typeface="Times New Roman" pitchFamily="18" charset="0"/>
                <a:cs typeface="Times New Roman" pitchFamily="18" charset="0"/>
              </a:rPr>
              <a:t> кормами з: </a:t>
            </a:r>
            <a:r>
              <a:rPr lang="ru-RU" sz="1400" dirty="0" err="1">
                <a:latin typeface="Times New Roman" pitchFamily="18" charset="0"/>
                <a:cs typeface="Times New Roman" pitchFamily="18" charset="0"/>
              </a:rPr>
              <a:t>Берліна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Варшави</a:t>
            </a:r>
            <a:r>
              <a:rPr lang="ru-RU" sz="1400" dirty="0">
                <a:latin typeface="Times New Roman" pitchFamily="18" charset="0"/>
                <a:cs typeface="Times New Roman" pitchFamily="18" charset="0"/>
              </a:rPr>
              <a:t>, Праги, </a:t>
            </a:r>
            <a:r>
              <a:rPr lang="ru-RU" sz="1400" dirty="0" err="1">
                <a:latin typeface="Times New Roman" pitchFamily="18" charset="0"/>
                <a:cs typeface="Times New Roman" pitchFamily="18" charset="0"/>
              </a:rPr>
              <a:t>Таллінна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Лодзі</a:t>
            </a:r>
            <a:r>
              <a:rPr lang="ru-RU" sz="1400" dirty="0">
                <a:latin typeface="Times New Roman" pitchFamily="18" charset="0"/>
                <a:cs typeface="Times New Roman" pitchFamily="18" charset="0"/>
              </a:rPr>
              <a:t>, а </a:t>
            </a:r>
            <a:r>
              <a:rPr lang="ru-RU" sz="1400" dirty="0" err="1">
                <a:latin typeface="Times New Roman" pitchFamily="18" charset="0"/>
                <a:cs typeface="Times New Roman" pitchFamily="18" charset="0"/>
              </a:rPr>
              <a:t>також</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інших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зоопарків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європейських</a:t>
            </a:r>
            <a:r>
              <a:rPr lang="ru-RU" sz="1400" dirty="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країн</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Починаючи</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з 16 листопада 2022 року, </a:t>
            </a:r>
            <a:r>
              <a:rPr lang="ru-RU" sz="1400" dirty="0" err="1">
                <a:latin typeface="Times New Roman" pitchFamily="18" charset="0"/>
                <a:cs typeface="Times New Roman" pitchFamily="18" charset="0"/>
              </a:rPr>
              <a:t>Миколаївський</a:t>
            </a:r>
            <a:r>
              <a:rPr lang="ru-RU" sz="1400" dirty="0">
                <a:latin typeface="Times New Roman" pitchFamily="18" charset="0"/>
                <a:cs typeface="Times New Roman" pitchFamily="18" charset="0"/>
              </a:rPr>
              <a:t> зоопарк став </a:t>
            </a:r>
            <a:r>
              <a:rPr lang="ru-RU" sz="1400" dirty="0" err="1">
                <a:latin typeface="Times New Roman" pitchFamily="18" charset="0"/>
                <a:cs typeface="Times New Roman" pitchFamily="18" charset="0"/>
              </a:rPr>
              <a:t>відкритим</a:t>
            </a:r>
            <a:r>
              <a:rPr lang="ru-RU" sz="1400" dirty="0">
                <a:latin typeface="Times New Roman" pitchFamily="18" charset="0"/>
                <a:cs typeface="Times New Roman" pitchFamily="18" charset="0"/>
              </a:rPr>
              <a:t> для </a:t>
            </a:r>
            <a:r>
              <a:rPr lang="ru-RU" sz="1400" dirty="0" err="1">
                <a:latin typeface="Times New Roman" pitchFamily="18" charset="0"/>
                <a:cs typeface="Times New Roman" pitchFamily="18" charset="0"/>
              </a:rPr>
              <a:t>відвідування</a:t>
            </a:r>
            <a:r>
              <a:rPr lang="ru-RU" sz="1400" dirty="0">
                <a:latin typeface="Times New Roman" pitchFamily="18" charset="0"/>
                <a:cs typeface="Times New Roman" pitchFamily="18" charset="0"/>
              </a:rPr>
              <a:t> не </a:t>
            </a:r>
            <a:r>
              <a:rPr lang="ru-RU" sz="1400" dirty="0" err="1">
                <a:latin typeface="Times New Roman" pitchFamily="18" charset="0"/>
                <a:cs typeface="Times New Roman" pitchFamily="18" charset="0"/>
              </a:rPr>
              <a:t>тільки</a:t>
            </a:r>
            <a:r>
              <a:rPr lang="ru-RU" sz="1400" dirty="0">
                <a:latin typeface="Times New Roman" pitchFamily="18" charset="0"/>
                <a:cs typeface="Times New Roman" pitchFamily="18" charset="0"/>
              </a:rPr>
              <a:t> у </a:t>
            </a:r>
            <a:r>
              <a:rPr lang="ru-RU" sz="1400" dirty="0" err="1">
                <a:latin typeface="Times New Roman" pitchFamily="18" charset="0"/>
                <a:cs typeface="Times New Roman" pitchFamily="18" charset="0"/>
              </a:rPr>
              <a:t>вихідні</a:t>
            </a:r>
            <a:r>
              <a:rPr lang="ru-RU" sz="1400" dirty="0">
                <a:latin typeface="Times New Roman" pitchFamily="18" charset="0"/>
                <a:cs typeface="Times New Roman" pitchFamily="18" charset="0"/>
              </a:rPr>
              <a:t>, а й у </a:t>
            </a:r>
            <a:r>
              <a:rPr lang="ru-RU" sz="1400" dirty="0" err="1">
                <a:latin typeface="Times New Roman" pitchFamily="18" charset="0"/>
                <a:cs typeface="Times New Roman" pitchFamily="18" charset="0"/>
              </a:rPr>
              <a:t>будні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дні</a:t>
            </a:r>
            <a:r>
              <a:rPr lang="ru-RU" sz="1400" dirty="0">
                <a:latin typeface="Times New Roman" pitchFamily="18" charset="0"/>
                <a:cs typeface="Times New Roman" pitchFamily="18" charset="0"/>
              </a:rPr>
              <a:t>.</a:t>
            </a:r>
          </a:p>
          <a:p>
            <a:pPr marL="0" indent="0">
              <a:buNone/>
            </a:pPr>
            <a:endParaRPr lang="ru-RU" sz="1600" dirty="0">
              <a:solidFill>
                <a:srgbClr val="FFFFFF"/>
              </a:solidFill>
              <a:latin typeface="Times New Roman" pitchFamily="18" charset="0"/>
              <a:cs typeface="Times New Roman" pitchFamily="18" charset="0"/>
            </a:endParaRPr>
          </a:p>
        </p:txBody>
      </p:sp>
      <p:pic>
        <p:nvPicPr>
          <p:cNvPr id="9" name="Рисунок 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072439" y="0"/>
            <a:ext cx="3119562" cy="2378666"/>
          </a:xfrm>
          <a:prstGeom prst="rect">
            <a:avLst/>
          </a:prstGeom>
        </p:spPr>
      </p:pic>
      <p:pic>
        <p:nvPicPr>
          <p:cNvPr id="2" name="Рисунок 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4576160" cy="2162755"/>
          </a:xfrm>
          <a:prstGeom prst="rect">
            <a:avLst/>
          </a:prstGeom>
        </p:spPr>
      </p:pic>
    </p:spTree>
    <p:extLst>
      <p:ext uri="{BB962C8B-B14F-4D97-AF65-F5344CB8AC3E}">
        <p14:creationId xmlns:p14="http://schemas.microsoft.com/office/powerpoint/2010/main" val="2803008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39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5072931"/>
            <a:ext cx="12192001" cy="1785069"/>
          </a:xfrm>
          <a:solidFill>
            <a:srgbClr val="00B0F0">
              <a:alpha val="74000"/>
            </a:srgbClr>
          </a:solidFill>
        </p:spPr>
        <p:txBody>
          <a:bodyPr>
            <a:noAutofit/>
          </a:bodyPr>
          <a:lstStyle/>
          <a:p>
            <a:pPr marL="0" indent="0" algn="just">
              <a:buNone/>
            </a:pPr>
            <a:r>
              <a:rPr lang="uk-UA" sz="1600" b="1" dirty="0"/>
              <a:t>20 грудня 2011 р. </a:t>
            </a:r>
            <a:r>
              <a:rPr lang="uk-UA" sz="1600" dirty="0"/>
              <a:t>за ініціативи товариства єврейської культури в Миколаєві було відкрито пам'ятник жертвам Голокосту. В Миколаєві було розстріляно біля 10 тисяч миколаївських євреїв в період 1941-1942 років. На цьому місці в 1941 р. збирали миколаївських євреїв для реєстрації та подальшого </a:t>
            </a:r>
            <a:r>
              <a:rPr lang="uk-UA" sz="1600" dirty="0" err="1"/>
              <a:t>перенаправлення</a:t>
            </a:r>
            <a:r>
              <a:rPr lang="uk-UA" sz="1600" dirty="0"/>
              <a:t> на поселення за містом. Всього в Миколаївській області розстріли були здійснені в 24 районах та в 28 місцях. За період окупації області, за даними Державної комісії з розслідування злочинів окупантів, найбільша кількість розстріляних євреїв припадає на село </a:t>
            </a:r>
            <a:r>
              <a:rPr lang="uk-UA" sz="1600" dirty="0" err="1"/>
              <a:t>Богданівка</a:t>
            </a:r>
            <a:r>
              <a:rPr lang="uk-UA" sz="1600" dirty="0"/>
              <a:t> </a:t>
            </a:r>
            <a:r>
              <a:rPr lang="uk-UA" sz="1600" dirty="0" err="1"/>
              <a:t>Доманівського</a:t>
            </a:r>
            <a:r>
              <a:rPr lang="uk-UA" sz="1600" dirty="0"/>
              <a:t> району – всього </a:t>
            </a:r>
            <a:r>
              <a:rPr lang="uk-UA" sz="1600" b="1" dirty="0"/>
              <a:t>54 тисячі чоловік</a:t>
            </a:r>
            <a:r>
              <a:rPr lang="uk-UA" sz="1600" dirty="0"/>
              <a:t>. Загалом за роки війни в Миколаївській області було знищено </a:t>
            </a:r>
            <a:r>
              <a:rPr lang="uk-UA" sz="1600" b="1" dirty="0"/>
              <a:t>200 тисяч </a:t>
            </a:r>
            <a:r>
              <a:rPr lang="uk-UA" sz="1600" b="1" dirty="0" smtClean="0"/>
              <a:t>євреїв</a:t>
            </a:r>
            <a:r>
              <a:rPr lang="uk-UA" sz="1600" dirty="0" smtClean="0"/>
              <a:t>. Нажаль меморіал неодноразово </a:t>
            </a:r>
            <a:r>
              <a:rPr lang="uk-UA" sz="1600" dirty="0" err="1" smtClean="0"/>
              <a:t>піддавался</a:t>
            </a:r>
            <a:r>
              <a:rPr lang="uk-UA" sz="1600" dirty="0" smtClean="0"/>
              <a:t> актам вандалізму: в вересні 2012, березні, жовтні та грудні 2013 р., червні та липні 2014 рр. Жоден з цих злочинів не був розкритим….</a:t>
            </a:r>
            <a:endParaRPr lang="ru-RU" sz="1600" dirty="0">
              <a:latin typeface="Times New Roman" pitchFamily="18" charset="0"/>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3261" y="2608029"/>
            <a:ext cx="1838739" cy="2451652"/>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3072340" cy="2258170"/>
          </a:xfrm>
          <a:prstGeom prst="rect">
            <a:avLst/>
          </a:prstGeom>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98575"/>
            <a:ext cx="2359493" cy="1561106"/>
          </a:xfrm>
          <a:prstGeom prst="rect">
            <a:avLst/>
          </a:prstGeom>
        </p:spPr>
      </p:pic>
      <p:pic>
        <p:nvPicPr>
          <p:cNvPr id="12" name="Рисунок 11" descr="В Николаеве осквернили памятник жертвам Холокоста "/>
          <p:cNvPicPr/>
          <p:nvPr/>
        </p:nvPicPr>
        <p:blipFill>
          <a:blip r:embed="rId6">
            <a:extLst>
              <a:ext uri="{28A0092B-C50C-407E-A947-70E740481C1C}">
                <a14:useLocalDpi xmlns:a14="http://schemas.microsoft.com/office/drawing/2010/main" val="0"/>
              </a:ext>
            </a:extLst>
          </a:blip>
          <a:srcRect/>
          <a:stretch>
            <a:fillRect/>
          </a:stretch>
        </p:blipFill>
        <p:spPr bwMode="auto">
          <a:xfrm>
            <a:off x="9477955" y="1"/>
            <a:ext cx="2714044" cy="1677723"/>
          </a:xfrm>
          <a:prstGeom prst="rect">
            <a:avLst/>
          </a:prstGeom>
          <a:noFill/>
          <a:ln>
            <a:noFill/>
          </a:ln>
        </p:spPr>
      </p:pic>
    </p:spTree>
    <p:extLst>
      <p:ext uri="{BB962C8B-B14F-4D97-AF65-F5344CB8AC3E}">
        <p14:creationId xmlns:p14="http://schemas.microsoft.com/office/powerpoint/2010/main" val="1214020363"/>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5000" b="-21000"/>
          </a:stretch>
        </a:blipFill>
        <a:effectLst/>
      </p:bgPr>
    </p:bg>
    <p:spTree>
      <p:nvGrpSpPr>
        <p:cNvPr id="1" name=""/>
        <p:cNvGrpSpPr/>
        <p:nvPr/>
      </p:nvGrpSpPr>
      <p:grpSpPr>
        <a:xfrm>
          <a:off x="0" y="0"/>
          <a:ext cx="0" cy="0"/>
          <a:chOff x="0" y="0"/>
          <a:chExt cx="0" cy="0"/>
        </a:xfrm>
      </p:grpSpPr>
      <p:sp useBgFill="1">
        <p:nvSpPr>
          <p:cNvPr id="3" name="Объект 2"/>
          <p:cNvSpPr>
            <a:spLocks noGrp="1"/>
          </p:cNvSpPr>
          <p:nvPr>
            <p:ph idx="1"/>
          </p:nvPr>
        </p:nvSpPr>
        <p:spPr>
          <a:xfrm>
            <a:off x="0" y="4428876"/>
            <a:ext cx="12192000" cy="2429123"/>
          </a:xfrm>
        </p:spPr>
        <p:txBody>
          <a:bodyPr>
            <a:noAutofit/>
          </a:bodyPr>
          <a:lstStyle/>
          <a:p>
            <a:pPr marL="0" indent="0" algn="just">
              <a:buNone/>
            </a:pPr>
            <a:r>
              <a:rPr lang="uk-UA" sz="1400" dirty="0">
                <a:latin typeface="Times New Roman" pitchFamily="18" charset="0"/>
                <a:cs typeface="Times New Roman" pitchFamily="18" charset="0"/>
              </a:rPr>
              <a:t>Історія зберігає не лише радісні події, а </a:t>
            </a:r>
            <a:r>
              <a:rPr lang="uk-UA" sz="1400" dirty="0" smtClean="0">
                <a:latin typeface="Times New Roman" pitchFamily="18" charset="0"/>
                <a:cs typeface="Times New Roman" pitchFamily="18" charset="0"/>
              </a:rPr>
              <a:t>і трагедії </a:t>
            </a:r>
            <a:r>
              <a:rPr lang="uk-UA" sz="1400" dirty="0">
                <a:latin typeface="Times New Roman" pitchFamily="18" charset="0"/>
                <a:cs typeface="Times New Roman" pitchFamily="18" charset="0"/>
              </a:rPr>
              <a:t>людей, злочини державних органів і політичних діячів. В Миколаєві було створено за ініціативи Народного руху України </a:t>
            </a:r>
            <a:r>
              <a:rPr lang="uk-UA" sz="1400" b="1" dirty="0">
                <a:latin typeface="Times New Roman" pitchFamily="18" charset="0"/>
                <a:cs typeface="Times New Roman" pitchFamily="18" charset="0"/>
              </a:rPr>
              <a:t>меморіальний комплекс жертвам Голодомору 1932–1933 років </a:t>
            </a:r>
            <a:r>
              <a:rPr lang="uk-UA" sz="1400" dirty="0">
                <a:latin typeface="Times New Roman" pitchFamily="18" charset="0"/>
                <a:cs typeface="Times New Roman" pitchFamily="18" charset="0"/>
              </a:rPr>
              <a:t>встановили після проголошення незалежності України </a:t>
            </a:r>
            <a:r>
              <a:rPr lang="uk-UA" sz="1400" b="1" dirty="0">
                <a:latin typeface="Times New Roman" pitchFamily="18" charset="0"/>
                <a:cs typeface="Times New Roman" pitchFamily="18" charset="0"/>
              </a:rPr>
              <a:t>12 вересня 1993 року</a:t>
            </a:r>
            <a:r>
              <a:rPr lang="uk-UA" sz="1400" dirty="0">
                <a:latin typeface="Times New Roman" pitchFamily="18" charset="0"/>
                <a:cs typeface="Times New Roman" pitchFamily="18" charset="0"/>
              </a:rPr>
              <a:t>( до 60-ї річної трагедії), було урочисто встановлено і освячено пам'ятний знак – дубовий хрест, подарований організацією «Просвіта» Сокальського району Львівщини з дерева. Тривалий час це залишалося єдиним пам'ятником жертвам Голодомору 1932–1933 років у Миколаєві. У </a:t>
            </a:r>
            <a:r>
              <a:rPr lang="uk-UA" sz="1400" b="1" dirty="0">
                <a:latin typeface="Times New Roman" pitchFamily="18" charset="0"/>
                <a:cs typeface="Times New Roman" pitchFamily="18" charset="0"/>
              </a:rPr>
              <a:t>2003 р.</a:t>
            </a:r>
            <a:r>
              <a:rPr lang="uk-UA" sz="1400" dirty="0">
                <a:latin typeface="Times New Roman" pitchFamily="18" charset="0"/>
                <a:cs typeface="Times New Roman" pitchFamily="18" charset="0"/>
              </a:rPr>
              <a:t> обласним бюджетом було профінансовано реконструкцію та ремонт монумента та створено сквер навколо нього. Повторна реконструкція відбулась у </a:t>
            </a:r>
            <a:r>
              <a:rPr lang="uk-UA" sz="1400" b="1" dirty="0">
                <a:latin typeface="Times New Roman" pitchFamily="18" charset="0"/>
                <a:cs typeface="Times New Roman" pitchFamily="18" charset="0"/>
              </a:rPr>
              <a:t>2008 р</a:t>
            </a:r>
            <a:r>
              <a:rPr lang="uk-UA" sz="1400" dirty="0">
                <a:latin typeface="Times New Roman" pitchFamily="18" charset="0"/>
                <a:cs typeface="Times New Roman" pitchFamily="18" charset="0"/>
              </a:rPr>
              <a:t>., коли встановили 6 меморіальних </a:t>
            </a:r>
            <a:r>
              <a:rPr lang="uk-UA" sz="1400" dirty="0" err="1">
                <a:latin typeface="Times New Roman" pitchFamily="18" charset="0"/>
                <a:cs typeface="Times New Roman" pitchFamily="18" charset="0"/>
              </a:rPr>
              <a:t>дошок</a:t>
            </a:r>
            <a:r>
              <a:rPr lang="uk-UA" sz="1400" dirty="0">
                <a:latin typeface="Times New Roman" pitchFamily="18" charset="0"/>
                <a:cs typeface="Times New Roman" pitchFamily="18" charset="0"/>
              </a:rPr>
              <a:t> з шліфованого граніту навколо головного монументу. Висота пам’ятного знака – 15 метрів. Головна конструкція та хрест - зі сталі, терновий вінок – із алюмінію, дзвони – із бронзи. Щорічно в четверту суботу листопада в Україні вшановують пам'ять жертв Голодомору 1932–1933 років і масових штучних </a:t>
            </a:r>
            <a:r>
              <a:rPr lang="uk-UA" sz="1400" dirty="0" err="1">
                <a:latin typeface="Times New Roman" pitchFamily="18" charset="0"/>
                <a:cs typeface="Times New Roman" pitchFamily="18" charset="0"/>
              </a:rPr>
              <a:t>голодів</a:t>
            </a:r>
            <a:r>
              <a:rPr lang="uk-UA" sz="1400" dirty="0">
                <a:latin typeface="Times New Roman" pitchFamily="18" charset="0"/>
                <a:cs typeface="Times New Roman" pitchFamily="18" charset="0"/>
              </a:rPr>
              <a:t> 1921–1923 і 1946–1947 років</a:t>
            </a:r>
            <a:r>
              <a:rPr lang="uk-UA" sz="1400" dirty="0" smtClean="0">
                <a:latin typeface="Times New Roman" pitchFamily="18" charset="0"/>
                <a:cs typeface="Times New Roman" pitchFamily="18" charset="0"/>
              </a:rPr>
              <a:t>. Фахівці </a:t>
            </a:r>
            <a:r>
              <a:rPr lang="uk-UA" sz="1400" dirty="0">
                <a:latin typeface="Times New Roman" pitchFamily="18" charset="0"/>
                <a:cs typeface="Times New Roman" pitchFamily="18" charset="0"/>
              </a:rPr>
              <a:t>Міжнародної асоціації дослідників Голодомору-геноциду 1932-1933 років вважають що </a:t>
            </a:r>
            <a:r>
              <a:rPr lang="uk-UA" sz="1400" b="1" dirty="0">
                <a:latin typeface="Times New Roman" pitchFamily="18" charset="0"/>
                <a:cs typeface="Times New Roman" pitchFamily="18" charset="0"/>
              </a:rPr>
              <a:t>померли 10,5 мільйона українців</a:t>
            </a:r>
            <a:r>
              <a:rPr lang="uk-UA" sz="1400" dirty="0">
                <a:latin typeface="Times New Roman" pitchFamily="18" charset="0"/>
                <a:cs typeface="Times New Roman" pitchFamily="18" charset="0"/>
              </a:rPr>
              <a:t>. За приблизними підрахунками, на території теперішньої </a:t>
            </a:r>
            <a:r>
              <a:rPr lang="uk-UA" sz="1400" b="1" dirty="0">
                <a:latin typeface="Times New Roman" pitchFamily="18" charset="0"/>
                <a:cs typeface="Times New Roman" pitchFamily="18" charset="0"/>
              </a:rPr>
              <a:t>Миколаївської області померло від голоду щонайменше 100 тисяч осіб. </a:t>
            </a:r>
            <a:r>
              <a:rPr lang="uk-UA" sz="1400" dirty="0">
                <a:latin typeface="Times New Roman" pitchFamily="18" charset="0"/>
                <a:cs typeface="Times New Roman" pitchFamily="18" charset="0"/>
              </a:rPr>
              <a:t>І за цим страхітливим показником наш край посідав шосте-сьоме місце в Україні. Але чимало фахівців стверджують, що ця цифра – дуже занижена, насправді – постраждалих набагато </a:t>
            </a:r>
            <a:r>
              <a:rPr lang="uk-UA" sz="1400" dirty="0" smtClean="0">
                <a:latin typeface="Times New Roman" pitchFamily="18" charset="0"/>
                <a:cs typeface="Times New Roman" pitchFamily="18" charset="0"/>
              </a:rPr>
              <a:t>більше.</a:t>
            </a:r>
            <a:endParaRPr lang="ru-RU" sz="1400" dirty="0">
              <a:latin typeface="Times New Roman" pitchFamily="18" charset="0"/>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467658"/>
            <a:ext cx="3463972" cy="1966416"/>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5882" y="0"/>
            <a:ext cx="2830664" cy="2122998"/>
          </a:xfrm>
          <a:prstGeom prst="rect">
            <a:avLst/>
          </a:prstGeom>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0051" y="0"/>
            <a:ext cx="2491949" cy="4434074"/>
          </a:xfrm>
          <a:prstGeom prst="rect">
            <a:avLst/>
          </a:prstGeom>
        </p:spPr>
      </p:pic>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3463972" cy="1967124"/>
          </a:xfrm>
          <a:prstGeom prst="rect">
            <a:avLst/>
          </a:prstGeom>
        </p:spPr>
      </p:pic>
    </p:spTree>
    <p:extLst>
      <p:ext uri="{BB962C8B-B14F-4D97-AF65-F5344CB8AC3E}">
        <p14:creationId xmlns:p14="http://schemas.microsoft.com/office/powerpoint/2010/main" val="29498004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39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 y="4007457"/>
            <a:ext cx="12191999" cy="2850542"/>
          </a:xfrm>
          <a:gradFill>
            <a:gsLst>
              <a:gs pos="0">
                <a:schemeClr val="bg2">
                  <a:tint val="90000"/>
                  <a:lumMod val="120000"/>
                  <a:alpha val="36000"/>
                </a:schemeClr>
              </a:gs>
              <a:gs pos="100000">
                <a:schemeClr val="bg2">
                  <a:shade val="98000"/>
                  <a:satMod val="120000"/>
                  <a:lumMod val="98000"/>
                </a:schemeClr>
              </a:gs>
            </a:gsLst>
            <a:lin ang="5400000" scaled="0"/>
          </a:gradFill>
        </p:spPr>
        <p:txBody>
          <a:bodyPr>
            <a:normAutofit fontScale="92500" lnSpcReduction="20000"/>
          </a:bodyPr>
          <a:lstStyle/>
          <a:p>
            <a:pPr marL="0" indent="0" algn="just">
              <a:buNone/>
            </a:pPr>
            <a:r>
              <a:rPr lang="uk-UA" sz="1800" b="1" dirty="0"/>
              <a:t>Автором було проведено </a:t>
            </a:r>
            <a:r>
              <a:rPr lang="uk-UA" sz="1800" dirty="0"/>
              <a:t>наукове дослідження всіх обраних об'єктів екскурсійного маршруту, опрацьовано архівні справи в Миколаївському обласному архіві які торкались періоду забудови </a:t>
            </a:r>
            <a:r>
              <a:rPr lang="uk-UA" sz="1800" dirty="0" err="1"/>
              <a:t>Інгульського</a:t>
            </a:r>
            <a:r>
              <a:rPr lang="uk-UA" sz="1800" dirty="0"/>
              <a:t> району, наукову літературу, проведено інтерв'ю з певними керівниками існуючих установ було створено за методичним вказівками українського центру усної історії низку документів, здійснено </a:t>
            </a:r>
            <a:r>
              <a:rPr lang="uk-UA" sz="1800" dirty="0" err="1"/>
              <a:t>відеофіксацію</a:t>
            </a:r>
            <a:r>
              <a:rPr lang="uk-UA" sz="1800" dirty="0"/>
              <a:t>, підготовлено друкований варіант екскурсії, який розміщений в читальній залі бібліотеки Миколаївського ліцею №19. В процесі роботи було використано критичний, статистичний, діалектичний, порівняльний, системний та узагальнюючий історичний методи. </a:t>
            </a:r>
            <a:r>
              <a:rPr lang="uk-UA" sz="1800" dirty="0" smtClean="0"/>
              <a:t>Завдяки систематизації фрагментарних даних про пункти екскурсійного маршруту вдалось створити комплексну картину про різні аспекти історичного життя земляків в період з 70-х років ХХ ст. по сьогодення, яка втілює різнобарвність розгортання історичного процесу не лише в конкретній географічній локації, а цивілізаційному вимірі в цілому. Автором виявлено необхідність і доцільність неофіційного, нетрадиційного викладення матеріалу та компонування краєзнавчого матеріалу. Продемонстровано можливість активного залучення до дослідницької наукової та пошукової роботи підлітків, створення історичних артефактів які можуть буди експоновані як музеї ліцею так і в інших установах експозиційного спрямування.</a:t>
            </a:r>
            <a:endParaRPr lang="ru-RU" dirty="0"/>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46419"/>
            <a:ext cx="2019630" cy="2692839"/>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631" y="-6630"/>
            <a:ext cx="2021618" cy="2695491"/>
          </a:xfrm>
          <a:prstGeom prst="rect">
            <a:avLst/>
          </a:prstGeom>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4973" y="1"/>
            <a:ext cx="3207027" cy="2405270"/>
          </a:xfrm>
          <a:prstGeom prst="rect">
            <a:avLst/>
          </a:prstGeom>
        </p:spPr>
      </p:pic>
    </p:spTree>
    <p:extLst>
      <p:ext uri="{BB962C8B-B14F-4D97-AF65-F5344CB8AC3E}">
        <p14:creationId xmlns:p14="http://schemas.microsoft.com/office/powerpoint/2010/main" val="30032197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3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64002" y="0"/>
            <a:ext cx="2432367" cy="593969"/>
          </a:xfrm>
          <a:gradFill>
            <a:gsLst>
              <a:gs pos="19000">
                <a:srgbClr val="FFC000"/>
              </a:gs>
              <a:gs pos="100000">
                <a:schemeClr val="bg2">
                  <a:shade val="98000"/>
                  <a:satMod val="120000"/>
                  <a:lumMod val="98000"/>
                </a:schemeClr>
              </a:gs>
            </a:gsLst>
            <a:lin ang="5400000" scaled="0"/>
          </a:gradFill>
        </p:spPr>
        <p:txBody>
          <a:bodyPr>
            <a:normAutofit/>
          </a:bodyPr>
          <a:lstStyle/>
          <a:p>
            <a:pPr indent="450215" algn="just">
              <a:lnSpc>
                <a:spcPct val="115000"/>
              </a:lnSpc>
              <a:spcAft>
                <a:spcPts val="1000"/>
              </a:spcAft>
            </a:pPr>
            <a:r>
              <a:rPr lang="ru-RU" sz="2800" dirty="0" err="1" smtClean="0">
                <a:solidFill>
                  <a:srgbClr val="FF0000"/>
                </a:solidFill>
                <a:effectLst/>
                <a:latin typeface="Times New Roman" pitchFamily="18" charset="0"/>
                <a:ea typeface="Calibri"/>
                <a:cs typeface="Times New Roman" pitchFamily="18" charset="0"/>
              </a:rPr>
              <a:t>Висновки</a:t>
            </a:r>
            <a:endParaRPr lang="ru-RU" sz="2800" dirty="0">
              <a:solidFill>
                <a:srgbClr val="FF0000"/>
              </a:solidFill>
              <a:effectLst/>
              <a:latin typeface="Times New Roman" pitchFamily="18" charset="0"/>
              <a:ea typeface="Calibri"/>
              <a:cs typeface="Times New Roman" pitchFamily="18" charset="0"/>
            </a:endParaRPr>
          </a:p>
        </p:txBody>
      </p:sp>
      <p:sp>
        <p:nvSpPr>
          <p:cNvPr id="3" name="Объект 2"/>
          <p:cNvSpPr>
            <a:spLocks noGrp="1"/>
          </p:cNvSpPr>
          <p:nvPr>
            <p:ph idx="1"/>
          </p:nvPr>
        </p:nvSpPr>
        <p:spPr>
          <a:xfrm>
            <a:off x="0" y="3088193"/>
            <a:ext cx="12192000" cy="3769807"/>
          </a:xfrm>
          <a:gradFill>
            <a:gsLst>
              <a:gs pos="100000">
                <a:schemeClr val="bg1">
                  <a:lumMod val="95000"/>
                  <a:alpha val="57000"/>
                </a:schemeClr>
              </a:gs>
              <a:gs pos="100000">
                <a:schemeClr val="bg2">
                  <a:shade val="98000"/>
                  <a:satMod val="120000"/>
                  <a:lumMod val="98000"/>
                </a:schemeClr>
              </a:gs>
            </a:gsLst>
            <a:lin ang="5400000" scaled="0"/>
          </a:gradFill>
        </p:spPr>
        <p:txBody>
          <a:bodyPr>
            <a:normAutofit fontScale="62500" lnSpcReduction="20000"/>
          </a:bodyPr>
          <a:lstStyle/>
          <a:p>
            <a:pPr marL="0" indent="0" algn="just">
              <a:buNone/>
            </a:pPr>
            <a:r>
              <a:rPr lang="uk-UA" dirty="0" smtClean="0">
                <a:latin typeface="Times New Roman" pitchFamily="18" charset="0"/>
                <a:cs typeface="Times New Roman" pitchFamily="18" charset="0"/>
              </a:rPr>
              <a:t>Розгляд </a:t>
            </a:r>
            <a:r>
              <a:rPr lang="uk-UA" dirty="0">
                <a:latin typeface="Times New Roman" pitchFamily="18" charset="0"/>
                <a:cs typeface="Times New Roman" pitchFamily="18" charset="0"/>
              </a:rPr>
              <a:t>на історичному тлі подій в межах навіть декількох вулиць </a:t>
            </a:r>
            <a:r>
              <a:rPr lang="uk-UA" dirty="0" err="1">
                <a:latin typeface="Times New Roman" pitchFamily="18" charset="0"/>
                <a:cs typeface="Times New Roman" pitchFamily="18" charset="0"/>
              </a:rPr>
              <a:t>Інгульського</a:t>
            </a:r>
            <a:r>
              <a:rPr lang="uk-UA" dirty="0">
                <a:latin typeface="Times New Roman" pitchFamily="18" charset="0"/>
                <a:cs typeface="Times New Roman" pitchFamily="18" charset="0"/>
              </a:rPr>
              <a:t> району Миколаєва продемонструвало необхідність та доцільність комплексного збереження історичної спадщини, популяризація </a:t>
            </a:r>
            <a:r>
              <a:rPr lang="uk-UA" dirty="0" err="1">
                <a:latin typeface="Times New Roman" pitchFamily="18" charset="0"/>
                <a:cs typeface="Times New Roman" pitchFamily="18" charset="0"/>
              </a:rPr>
              <a:t>мікроісторії</a:t>
            </a:r>
            <a:r>
              <a:rPr lang="uk-UA" dirty="0">
                <a:latin typeface="Times New Roman" pitchFamily="18" charset="0"/>
                <a:cs typeface="Times New Roman" pitchFamily="18" charset="0"/>
              </a:rPr>
              <a:t>, створення бази історичних артефактів, враховуючи прорахунки попередників розробляти комплексні плани промислового та культурного розвитку району, міста, області і все це робити не забуваючи про людей які там мешкають. Замість </a:t>
            </a:r>
            <a:r>
              <a:rPr lang="uk-UA" dirty="0" err="1">
                <a:latin typeface="Times New Roman" pitchFamily="18" charset="0"/>
                <a:cs typeface="Times New Roman" pitchFamily="18" charset="0"/>
              </a:rPr>
              <a:t>декомунізованих</a:t>
            </a:r>
            <a:r>
              <a:rPr lang="uk-UA" dirty="0">
                <a:latin typeface="Times New Roman" pitchFamily="18" charset="0"/>
                <a:cs typeface="Times New Roman" pitchFamily="18" charset="0"/>
              </a:rPr>
              <a:t>  </a:t>
            </a:r>
            <a:r>
              <a:rPr lang="uk-UA" dirty="0" smtClean="0">
                <a:latin typeface="Times New Roman" pitchFamily="18" charset="0"/>
                <a:cs typeface="Times New Roman" pitchFamily="18" charset="0"/>
              </a:rPr>
              <a:t>пам'ятників </a:t>
            </a:r>
            <a:r>
              <a:rPr lang="uk-UA" dirty="0">
                <a:latin typeface="Times New Roman" pitchFamily="18" charset="0"/>
                <a:cs typeface="Times New Roman" pitchFamily="18" charset="0"/>
              </a:rPr>
              <a:t>розмістити об'єкти про сучасних героїв та героїчні події в нашому </a:t>
            </a:r>
            <a:r>
              <a:rPr lang="uk-UA" dirty="0" smtClean="0">
                <a:latin typeface="Times New Roman" pitchFamily="18" charset="0"/>
                <a:cs typeface="Times New Roman" pitchFamily="18" charset="0"/>
              </a:rPr>
              <a:t>житті, </a:t>
            </a:r>
            <a:r>
              <a:rPr lang="uk-UA" dirty="0">
                <a:latin typeface="Times New Roman" pitchFamily="18" charset="0"/>
                <a:cs typeface="Times New Roman" pitchFamily="18" charset="0"/>
              </a:rPr>
              <a:t>ініціювати нагородження земляків державними нагородами, створити комплексні наукові дослідження за даним напрямком. </a:t>
            </a:r>
            <a:r>
              <a:rPr lang="uk-UA" dirty="0" smtClean="0">
                <a:latin typeface="Times New Roman" pitchFamily="18" charset="0"/>
                <a:cs typeface="Times New Roman" pitchFamily="18" charset="0"/>
              </a:rPr>
              <a:t>Автором здійснено оригінальне компонування в одному маршруті пам'ятників та пам'яток, піднято питання необхідності проведення місцевих опитувань щодо доцільності збереження або демонтажу об'єктів соціального середовища району, сформульовано ідею необхідності створення локальних музейних установ для перепису об‘єктів які мають історичну цінність і які доцільно вивчати у навчальних закладах в курсі краєзнавства, визначити план збереження пам‘яток за рахунок місцевого бюджету або створити умови для залучення коштів меценатів. Дослідником також сформульовано концепцію поширення серед підлітків руху краєзнавців-дослідників та борців за збереження та розвиток українського патріотичного руху інтегрованого з прогресивними загальноукраїнськими та світовими який </a:t>
            </a:r>
            <a:r>
              <a:rPr lang="uk-UA" dirty="0" err="1" smtClean="0">
                <a:latin typeface="Times New Roman" pitchFamily="18" charset="0"/>
                <a:cs typeface="Times New Roman" pitchFamily="18" charset="0"/>
              </a:rPr>
              <a:t>грунтується</a:t>
            </a:r>
            <a:r>
              <a:rPr lang="uk-UA" dirty="0" smtClean="0">
                <a:latin typeface="Times New Roman" pitchFamily="18" charset="0"/>
                <a:cs typeface="Times New Roman" pitchFamily="18" charset="0"/>
              </a:rPr>
              <a:t> на історичній пам‘яті.  </a:t>
            </a:r>
            <a:endParaRPr lang="ru-RU" dirty="0">
              <a:latin typeface="Times New Roman" pitchFamily="18" charset="0"/>
              <a:cs typeface="Times New Roman"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52369" cy="2511531"/>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6741" y="0"/>
            <a:ext cx="3135259" cy="2226034"/>
          </a:xfrm>
          <a:prstGeom prst="rect">
            <a:avLst/>
          </a:prstGeom>
        </p:spPr>
      </p:pic>
    </p:spTree>
    <p:extLst>
      <p:ext uri="{BB962C8B-B14F-4D97-AF65-F5344CB8AC3E}">
        <p14:creationId xmlns:p14="http://schemas.microsoft.com/office/powerpoint/2010/main" val="461548885"/>
      </p:ext>
    </p:extLst>
  </p:cSld>
  <p:clrMapOvr>
    <a:masterClrMapping/>
  </p:clrMapOvr>
  <p:transition spd="slow">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5109" y="218830"/>
            <a:ext cx="8268677" cy="633046"/>
          </a:xfrm>
        </p:spPr>
        <p:txBody>
          <a:bodyPr>
            <a:normAutofit fontScale="90000"/>
          </a:bodyPr>
          <a:lstStyle/>
          <a:p>
            <a:r>
              <a:rPr lang="ru-RU" dirty="0">
                <a:latin typeface="Times New Roman" pitchFamily="18" charset="0"/>
                <a:cs typeface="Times New Roman" pitchFamily="18" charset="0"/>
              </a:rPr>
              <a:t>Список </a:t>
            </a:r>
            <a:r>
              <a:rPr lang="ru-RU" dirty="0" err="1">
                <a:latin typeface="Times New Roman" pitchFamily="18" charset="0"/>
                <a:cs typeface="Times New Roman" pitchFamily="18" charset="0"/>
              </a:rPr>
              <a:t>використаних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джерел</a:t>
            </a:r>
            <a:endParaRPr lang="ru-RU" dirty="0">
              <a:latin typeface="Times New Roman" pitchFamily="18" charset="0"/>
              <a:cs typeface="Times New Roman" pitchFamily="18" charset="0"/>
            </a:endParaRPr>
          </a:p>
        </p:txBody>
      </p:sp>
      <p:sp>
        <p:nvSpPr>
          <p:cNvPr id="3" name="Объект 2"/>
          <p:cNvSpPr>
            <a:spLocks noGrp="1"/>
          </p:cNvSpPr>
          <p:nvPr>
            <p:ph idx="1"/>
          </p:nvPr>
        </p:nvSpPr>
        <p:spPr>
          <a:xfrm>
            <a:off x="515815" y="1086338"/>
            <a:ext cx="11168184" cy="5455140"/>
          </a:xfrm>
        </p:spPr>
        <p:txBody>
          <a:bodyPr>
            <a:noAutofit/>
          </a:bodyPr>
          <a:lstStyle/>
          <a:p>
            <a:pPr algn="just"/>
            <a:r>
              <a:rPr lang="ru-RU" sz="1000" dirty="0" err="1">
                <a:solidFill>
                  <a:schemeClr val="tx1">
                    <a:lumMod val="95000"/>
                    <a:lumOff val="5000"/>
                  </a:schemeClr>
                </a:solidFill>
                <a:latin typeface="Times New Roman" pitchFamily="18" charset="0"/>
                <a:cs typeface="Times New Roman" pitchFamily="18" charset="0"/>
              </a:rPr>
              <a:t>Держархів</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Миколаївської</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області</a:t>
            </a:r>
            <a:r>
              <a:rPr lang="ru-RU" sz="1000" dirty="0">
                <a:solidFill>
                  <a:schemeClr val="tx1">
                    <a:lumMod val="95000"/>
                    <a:lumOff val="5000"/>
                  </a:schemeClr>
                </a:solidFill>
                <a:latin typeface="Times New Roman" pitchFamily="18" charset="0"/>
                <a:cs typeface="Times New Roman" pitchFamily="18" charset="0"/>
              </a:rPr>
              <a:t>, ф. Р-5859, оп. 2, </a:t>
            </a:r>
            <a:r>
              <a:rPr lang="ru-RU" sz="1000" dirty="0" err="1">
                <a:solidFill>
                  <a:schemeClr val="tx1">
                    <a:lumMod val="95000"/>
                    <a:lumOff val="5000"/>
                  </a:schemeClr>
                </a:solidFill>
                <a:latin typeface="Times New Roman" pitchFamily="18" charset="0"/>
                <a:cs typeface="Times New Roman" pitchFamily="18" charset="0"/>
              </a:rPr>
              <a:t>спр</a:t>
            </a:r>
            <a:r>
              <a:rPr lang="ru-RU" sz="1000" dirty="0">
                <a:solidFill>
                  <a:schemeClr val="tx1">
                    <a:lumMod val="95000"/>
                    <a:lumOff val="5000"/>
                  </a:schemeClr>
                </a:solidFill>
                <a:latin typeface="Times New Roman" pitchFamily="18" charset="0"/>
                <a:cs typeface="Times New Roman" pitchFamily="18" charset="0"/>
              </a:rPr>
              <a:t>. 434, </a:t>
            </a:r>
            <a:r>
              <a:rPr lang="ru-RU" sz="1000" dirty="0" err="1">
                <a:solidFill>
                  <a:schemeClr val="tx1">
                    <a:lumMod val="95000"/>
                    <a:lumOff val="5000"/>
                  </a:schemeClr>
                </a:solidFill>
                <a:latin typeface="Times New Roman" pitchFamily="18" charset="0"/>
                <a:cs typeface="Times New Roman" pitchFamily="18" charset="0"/>
              </a:rPr>
              <a:t>арк</a:t>
            </a:r>
            <a:r>
              <a:rPr lang="ru-RU" sz="1000" dirty="0">
                <a:solidFill>
                  <a:schemeClr val="tx1">
                    <a:lumMod val="95000"/>
                    <a:lumOff val="5000"/>
                  </a:schemeClr>
                </a:solidFill>
                <a:latin typeface="Times New Roman" pitchFamily="18" charset="0"/>
                <a:cs typeface="Times New Roman" pitchFamily="18" charset="0"/>
              </a:rPr>
              <a:t>. </a:t>
            </a:r>
            <a:r>
              <a:rPr lang="ru-RU" sz="1000" dirty="0" smtClean="0">
                <a:solidFill>
                  <a:schemeClr val="tx1">
                    <a:lumMod val="95000"/>
                    <a:lumOff val="5000"/>
                  </a:schemeClr>
                </a:solidFill>
                <a:latin typeface="Times New Roman" pitchFamily="18" charset="0"/>
                <a:cs typeface="Times New Roman" pitchFamily="18" charset="0"/>
              </a:rPr>
              <a:t>1–18.</a:t>
            </a:r>
          </a:p>
          <a:p>
            <a:pPr algn="just"/>
            <a:r>
              <a:rPr lang="ru-RU" sz="1000" dirty="0" smtClean="0">
                <a:solidFill>
                  <a:schemeClr val="tx1">
                    <a:lumMod val="95000"/>
                    <a:lumOff val="5000"/>
                  </a:schemeClr>
                </a:solidFill>
                <a:latin typeface="Times New Roman" pitchFamily="18" charset="0"/>
                <a:cs typeface="Times New Roman" pitchFamily="18" charset="0"/>
              </a:rPr>
              <a:t>Крючков</a:t>
            </a:r>
            <a:r>
              <a:rPr lang="ru-RU" sz="1000" dirty="0">
                <a:solidFill>
                  <a:schemeClr val="tx1">
                    <a:lumMod val="95000"/>
                    <a:lumOff val="5000"/>
                  </a:schemeClr>
                </a:solidFill>
                <a:latin typeface="Times New Roman" pitchFamily="18" charset="0"/>
                <a:cs typeface="Times New Roman" pitchFamily="18" charset="0"/>
              </a:rPr>
              <a:t>, Ю.С. </a:t>
            </a:r>
            <a:r>
              <a:rPr lang="ru-RU" sz="1000" dirty="0" err="1" smtClean="0">
                <a:solidFill>
                  <a:schemeClr val="tx1">
                    <a:lumMod val="95000"/>
                    <a:lumOff val="5000"/>
                  </a:schemeClr>
                </a:solidFill>
                <a:latin typeface="Times New Roman" pitchFamily="18" charset="0"/>
                <a:cs typeface="Times New Roman" pitchFamily="18" charset="0"/>
              </a:rPr>
              <a:t>Історія</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err="1" smtClean="0">
                <a:solidFill>
                  <a:schemeClr val="tx1">
                    <a:lumMod val="95000"/>
                    <a:lumOff val="5000"/>
                  </a:schemeClr>
                </a:solidFill>
                <a:latin typeface="Times New Roman" pitchFamily="18" charset="0"/>
                <a:cs typeface="Times New Roman" pitchFamily="18" charset="0"/>
              </a:rPr>
              <a:t>вулиць</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err="1" smtClean="0">
                <a:solidFill>
                  <a:schemeClr val="tx1">
                    <a:lumMod val="95000"/>
                    <a:lumOff val="5000"/>
                  </a:schemeClr>
                </a:solidFill>
                <a:latin typeface="Times New Roman" pitchFamily="18" charset="0"/>
                <a:cs typeface="Times New Roman" pitchFamily="18" charset="0"/>
              </a:rPr>
              <a:t>Миколаєва</a:t>
            </a:r>
            <a:r>
              <a:rPr lang="ru-RU" sz="1000" dirty="0">
                <a:solidFill>
                  <a:schemeClr val="tx1">
                    <a:lumMod val="95000"/>
                    <a:lumOff val="5000"/>
                  </a:schemeClr>
                </a:solidFill>
                <a:latin typeface="Times New Roman" pitchFamily="18" charset="0"/>
                <a:cs typeface="Times New Roman" pitchFamily="18" charset="0"/>
              </a:rPr>
              <a:t>: </a:t>
            </a:r>
            <a:r>
              <a:rPr lang="ru-RU" sz="1000" dirty="0" err="1" smtClean="0">
                <a:solidFill>
                  <a:schemeClr val="tx1">
                    <a:lumMod val="95000"/>
                    <a:lumOff val="5000"/>
                  </a:schemeClr>
                </a:solidFill>
                <a:latin typeface="Times New Roman" pitchFamily="18" charset="0"/>
                <a:cs typeface="Times New Roman" pitchFamily="18" charset="0"/>
              </a:rPr>
              <a:t>топонімічний</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err="1" smtClean="0">
                <a:solidFill>
                  <a:schemeClr val="tx1">
                    <a:lumMod val="95000"/>
                    <a:lumOff val="5000"/>
                  </a:schemeClr>
                </a:solidFill>
                <a:latin typeface="Times New Roman" pitchFamily="18" charset="0"/>
                <a:cs typeface="Times New Roman" pitchFamily="18" charset="0"/>
              </a:rPr>
              <a:t>путівник</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a:solidFill>
                  <a:schemeClr val="tx1">
                    <a:lumMod val="95000"/>
                    <a:lumOff val="5000"/>
                  </a:schemeClr>
                </a:solidFill>
                <a:latin typeface="Times New Roman" pitchFamily="18" charset="0"/>
                <a:cs typeface="Times New Roman" pitchFamily="18" charset="0"/>
              </a:rPr>
              <a:t>по </a:t>
            </a:r>
            <a:r>
              <a:rPr lang="ru-RU" sz="1000" dirty="0" err="1" smtClean="0">
                <a:solidFill>
                  <a:schemeClr val="tx1">
                    <a:lumMod val="95000"/>
                    <a:lumOff val="5000"/>
                  </a:schemeClr>
                </a:solidFill>
                <a:latin typeface="Times New Roman" pitchFamily="18" charset="0"/>
                <a:cs typeface="Times New Roman" pitchFamily="18" charset="0"/>
              </a:rPr>
              <a:t>місту</a:t>
            </a:r>
            <a:r>
              <a:rPr lang="ru-RU" sz="1000" dirty="0" smtClean="0">
                <a:solidFill>
                  <a:schemeClr val="tx1">
                    <a:lumMod val="95000"/>
                    <a:lumOff val="5000"/>
                  </a:schemeClr>
                </a:solidFill>
                <a:latin typeface="Times New Roman" pitchFamily="18" charset="0"/>
                <a:cs typeface="Times New Roman" pitchFamily="18" charset="0"/>
              </a:rPr>
              <a:t> та </a:t>
            </a:r>
            <a:r>
              <a:rPr lang="ru-RU" sz="1000" dirty="0" err="1" smtClean="0">
                <a:solidFill>
                  <a:schemeClr val="tx1">
                    <a:lumMod val="95000"/>
                    <a:lumOff val="5000"/>
                  </a:schemeClr>
                </a:solidFill>
                <a:latin typeface="Times New Roman" pitchFamily="18" charset="0"/>
                <a:cs typeface="Times New Roman" pitchFamily="18" charset="0"/>
              </a:rPr>
              <a:t>околицям</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a:solidFill>
                  <a:schemeClr val="tx1">
                    <a:lumMod val="95000"/>
                    <a:lumOff val="5000"/>
                  </a:schemeClr>
                </a:solidFill>
                <a:latin typeface="Times New Roman" pitchFamily="18" charset="0"/>
                <a:cs typeface="Times New Roman" pitchFamily="18" charset="0"/>
              </a:rPr>
              <a:t>[Текст] / Ю.С. Крючков. – </a:t>
            </a:r>
            <a:r>
              <a:rPr lang="ru-RU" sz="1000" dirty="0" err="1" smtClean="0">
                <a:solidFill>
                  <a:schemeClr val="tx1">
                    <a:lumMod val="95000"/>
                    <a:lumOff val="5000"/>
                  </a:schemeClr>
                </a:solidFill>
                <a:latin typeface="Times New Roman" pitchFamily="18" charset="0"/>
                <a:cs typeface="Times New Roman" pitchFamily="18" charset="0"/>
              </a:rPr>
              <a:t>Миколаїв</a:t>
            </a:r>
            <a:r>
              <a:rPr lang="ru-RU" sz="1000" dirty="0">
                <a:solidFill>
                  <a:schemeClr val="tx1">
                    <a:lumMod val="95000"/>
                    <a:lumOff val="5000"/>
                  </a:schemeClr>
                </a:solidFill>
                <a:latin typeface="Times New Roman" pitchFamily="18" charset="0"/>
                <a:cs typeface="Times New Roman" pitchFamily="18" charset="0"/>
              </a:rPr>
              <a:t>: </a:t>
            </a:r>
            <a:r>
              <a:rPr lang="ru-RU" sz="1000" dirty="0" err="1" smtClean="0">
                <a:solidFill>
                  <a:schemeClr val="tx1">
                    <a:lumMod val="95000"/>
                    <a:lumOff val="5000"/>
                  </a:schemeClr>
                </a:solidFill>
                <a:latin typeface="Times New Roman" pitchFamily="18" charset="0"/>
                <a:cs typeface="Times New Roman" pitchFamily="18" charset="0"/>
              </a:rPr>
              <a:t>Можливості</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err="1" smtClean="0">
                <a:solidFill>
                  <a:schemeClr val="tx1">
                    <a:lumMod val="95000"/>
                    <a:lumOff val="5000"/>
                  </a:schemeClr>
                </a:solidFill>
                <a:latin typeface="Times New Roman" pitchFamily="18" charset="0"/>
                <a:cs typeface="Times New Roman" pitchFamily="18" charset="0"/>
              </a:rPr>
              <a:t>Кіммєрії</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a:solidFill>
                  <a:schemeClr val="tx1">
                    <a:lumMod val="95000"/>
                    <a:lumOff val="5000"/>
                  </a:schemeClr>
                </a:solidFill>
                <a:latin typeface="Times New Roman" pitchFamily="18" charset="0"/>
                <a:cs typeface="Times New Roman" pitchFamily="18" charset="0"/>
              </a:rPr>
              <a:t>1997. - 160 </a:t>
            </a:r>
            <a:r>
              <a:rPr lang="ru-RU" sz="1000" dirty="0" smtClean="0">
                <a:solidFill>
                  <a:schemeClr val="tx1">
                    <a:lumMod val="95000"/>
                    <a:lumOff val="5000"/>
                  </a:schemeClr>
                </a:solidFill>
                <a:latin typeface="Times New Roman" pitchFamily="18" charset="0"/>
                <a:cs typeface="Times New Roman" pitchFamily="18" charset="0"/>
              </a:rPr>
              <a:t>с.</a:t>
            </a:r>
          </a:p>
          <a:p>
            <a:pPr algn="just"/>
            <a:r>
              <a:rPr lang="uk-UA" sz="1000" dirty="0" smtClean="0">
                <a:solidFill>
                  <a:schemeClr val="tx1">
                    <a:lumMod val="95000"/>
                    <a:lumOff val="5000"/>
                  </a:schemeClr>
                </a:solidFill>
                <a:latin typeface="Times New Roman" pitchFamily="18" charset="0"/>
                <a:cs typeface="Times New Roman" pitchFamily="18" charset="0"/>
              </a:rPr>
              <a:t>Миколаївські </a:t>
            </a:r>
            <a:r>
              <a:rPr lang="uk-UA" sz="1000" dirty="0" err="1" smtClean="0">
                <a:solidFill>
                  <a:schemeClr val="tx1">
                    <a:lumMod val="95000"/>
                    <a:lumOff val="5000"/>
                  </a:schemeClr>
                </a:solidFill>
                <a:latin typeface="Times New Roman" pitchFamily="18" charset="0"/>
                <a:cs typeface="Times New Roman" pitchFamily="18" charset="0"/>
              </a:rPr>
              <a:t>цікавинки</a:t>
            </a:r>
            <a:r>
              <a:rPr lang="uk-UA" sz="1000" dirty="0" smtClean="0">
                <a:solidFill>
                  <a:schemeClr val="tx1">
                    <a:lumMod val="95000"/>
                    <a:lumOff val="5000"/>
                  </a:schemeClr>
                </a:solidFill>
                <a:latin typeface="Times New Roman" pitchFamily="18" charset="0"/>
                <a:cs typeface="Times New Roman" pitchFamily="18" charset="0"/>
              </a:rPr>
              <a:t>. </a:t>
            </a:r>
            <a:r>
              <a:rPr lang="uk-UA" sz="1000" dirty="0">
                <a:solidFill>
                  <a:schemeClr val="tx1">
                    <a:lumMod val="95000"/>
                    <a:lumOff val="5000"/>
                  </a:schemeClr>
                </a:solidFill>
                <a:latin typeface="Times New Roman" pitchFamily="18" charset="0"/>
                <a:cs typeface="Times New Roman" pitchFamily="18" charset="0"/>
              </a:rPr>
              <a:t>— </a:t>
            </a:r>
            <a:r>
              <a:rPr lang="uk-UA" sz="1000" dirty="0" smtClean="0">
                <a:solidFill>
                  <a:schemeClr val="tx1">
                    <a:lumMod val="95000"/>
                    <a:lumOff val="5000"/>
                  </a:schemeClr>
                </a:solidFill>
                <a:latin typeface="Times New Roman" pitchFamily="18" charset="0"/>
                <a:cs typeface="Times New Roman" pitchFamily="18" charset="0"/>
              </a:rPr>
              <a:t>Миколаїв </a:t>
            </a:r>
            <a:r>
              <a:rPr lang="uk-UA" sz="1000" dirty="0">
                <a:solidFill>
                  <a:schemeClr val="tx1">
                    <a:lumMod val="95000"/>
                    <a:lumOff val="5000"/>
                  </a:schemeClr>
                </a:solidFill>
                <a:latin typeface="Times New Roman" pitchFamily="18" charset="0"/>
                <a:cs typeface="Times New Roman" pitchFamily="18" charset="0"/>
              </a:rPr>
              <a:t>: </a:t>
            </a:r>
            <a:r>
              <a:rPr lang="uk-UA" sz="1000" dirty="0" smtClean="0">
                <a:solidFill>
                  <a:schemeClr val="tx1">
                    <a:lumMod val="95000"/>
                    <a:lumOff val="5000"/>
                  </a:schemeClr>
                </a:solidFill>
                <a:latin typeface="Times New Roman" pitchFamily="18" charset="0"/>
                <a:cs typeface="Times New Roman" pitchFamily="18" charset="0"/>
              </a:rPr>
              <a:t>Можливості </a:t>
            </a:r>
            <a:r>
              <a:rPr lang="uk-UA" sz="1000" dirty="0" err="1" smtClean="0">
                <a:solidFill>
                  <a:schemeClr val="tx1">
                    <a:lumMod val="95000"/>
                    <a:lumOff val="5000"/>
                  </a:schemeClr>
                </a:solidFill>
                <a:latin typeface="Times New Roman" pitchFamily="18" charset="0"/>
                <a:cs typeface="Times New Roman" pitchFamily="18" charset="0"/>
              </a:rPr>
              <a:t>Кіммєрії</a:t>
            </a:r>
            <a:r>
              <a:rPr lang="uk-UA" sz="1000" dirty="0" smtClean="0">
                <a:solidFill>
                  <a:schemeClr val="tx1">
                    <a:lumMod val="95000"/>
                    <a:lumOff val="5000"/>
                  </a:schemeClr>
                </a:solidFill>
                <a:latin typeface="Times New Roman" pitchFamily="18" charset="0"/>
                <a:cs typeface="Times New Roman" pitchFamily="18" charset="0"/>
              </a:rPr>
              <a:t>, </a:t>
            </a:r>
            <a:r>
              <a:rPr lang="uk-UA" sz="1000" dirty="0">
                <a:solidFill>
                  <a:schemeClr val="tx1">
                    <a:lumMod val="95000"/>
                    <a:lumOff val="5000"/>
                  </a:schemeClr>
                </a:solidFill>
                <a:latin typeface="Times New Roman" pitchFamily="18" charset="0"/>
                <a:cs typeface="Times New Roman" pitchFamily="18" charset="0"/>
              </a:rPr>
              <a:t>2010. — С. </a:t>
            </a:r>
            <a:r>
              <a:rPr lang="uk-UA" sz="1000" dirty="0" smtClean="0">
                <a:solidFill>
                  <a:schemeClr val="tx1">
                    <a:lumMod val="95000"/>
                    <a:lumOff val="5000"/>
                  </a:schemeClr>
                </a:solidFill>
                <a:latin typeface="Times New Roman" pitchFamily="18" charset="0"/>
                <a:cs typeface="Times New Roman" pitchFamily="18" charset="0"/>
              </a:rPr>
              <a:t>76-77.</a:t>
            </a:r>
          </a:p>
          <a:p>
            <a:pPr algn="just"/>
            <a:r>
              <a:rPr lang="uk-UA" sz="1000" dirty="0" err="1" smtClean="0">
                <a:solidFill>
                  <a:schemeClr val="tx1">
                    <a:lumMod val="95000"/>
                    <a:lumOff val="5000"/>
                  </a:schemeClr>
                </a:solidFill>
                <a:latin typeface="Times New Roman" pitchFamily="18" charset="0"/>
                <a:cs typeface="Times New Roman" pitchFamily="18" charset="0"/>
              </a:rPr>
              <a:t>Павлік</a:t>
            </a:r>
            <a:r>
              <a:rPr lang="uk-UA" sz="1000" dirty="0" smtClean="0">
                <a:solidFill>
                  <a:schemeClr val="tx1">
                    <a:lumMod val="95000"/>
                    <a:lumOff val="5000"/>
                  </a:schemeClr>
                </a:solidFill>
                <a:latin typeface="Times New Roman" pitchFamily="18" charset="0"/>
                <a:cs typeface="Times New Roman" pitchFamily="18" charset="0"/>
              </a:rPr>
              <a:t> І. </a:t>
            </a:r>
            <a:r>
              <a:rPr lang="uk-UA" sz="1000" dirty="0">
                <a:solidFill>
                  <a:schemeClr val="tx1">
                    <a:lumMod val="95000"/>
                    <a:lumOff val="5000"/>
                  </a:schemeClr>
                </a:solidFill>
                <a:latin typeface="Times New Roman" pitchFamily="18" charset="0"/>
                <a:cs typeface="Times New Roman" pitchFamily="18" charset="0"/>
              </a:rPr>
              <a:t>С. </a:t>
            </a:r>
            <a:r>
              <a:rPr lang="uk-UA" sz="1000" dirty="0" smtClean="0">
                <a:solidFill>
                  <a:schemeClr val="tx1">
                    <a:lumMod val="95000"/>
                    <a:lumOff val="5000"/>
                  </a:schemeClr>
                </a:solidFill>
                <a:latin typeface="Times New Roman" pitchFamily="18" charset="0"/>
                <a:cs typeface="Times New Roman" pitchFamily="18" charset="0"/>
              </a:rPr>
              <a:t>Миколаїв</a:t>
            </a:r>
            <a:r>
              <a:rPr lang="uk-UA" sz="1000" dirty="0">
                <a:solidFill>
                  <a:schemeClr val="tx1">
                    <a:lumMod val="95000"/>
                    <a:lumOff val="5000"/>
                  </a:schemeClr>
                </a:solidFill>
                <a:latin typeface="Times New Roman" pitchFamily="18" charset="0"/>
                <a:cs typeface="Times New Roman" pitchFamily="18" charset="0"/>
              </a:rPr>
              <a:t>. </a:t>
            </a:r>
            <a:r>
              <a:rPr lang="uk-UA" sz="1000" dirty="0" err="1" smtClean="0">
                <a:solidFill>
                  <a:schemeClr val="tx1">
                    <a:lumMod val="95000"/>
                    <a:lumOff val="5000"/>
                  </a:schemeClr>
                </a:solidFill>
                <a:latin typeface="Times New Roman" pitchFamily="18" charset="0"/>
                <a:cs typeface="Times New Roman" pitchFamily="18" charset="0"/>
              </a:rPr>
              <a:t>Влиці</a:t>
            </a:r>
            <a:r>
              <a:rPr lang="uk-UA" sz="1000" dirty="0" smtClean="0">
                <a:solidFill>
                  <a:schemeClr val="tx1">
                    <a:lumMod val="95000"/>
                    <a:lumOff val="5000"/>
                  </a:schemeClr>
                </a:solidFill>
                <a:latin typeface="Times New Roman" pitchFamily="18" charset="0"/>
                <a:cs typeface="Times New Roman" pitchFamily="18" charset="0"/>
              </a:rPr>
              <a:t> розповідають: путівник /І. </a:t>
            </a:r>
            <a:r>
              <a:rPr lang="uk-UA" sz="1000" dirty="0">
                <a:solidFill>
                  <a:schemeClr val="tx1">
                    <a:lumMod val="95000"/>
                    <a:lumOff val="5000"/>
                  </a:schemeClr>
                </a:solidFill>
                <a:latin typeface="Times New Roman" pitchFamily="18" charset="0"/>
                <a:cs typeface="Times New Roman" pitchFamily="18" charset="0"/>
              </a:rPr>
              <a:t>С. </a:t>
            </a:r>
            <a:r>
              <a:rPr lang="uk-UA" sz="1000" dirty="0" err="1" smtClean="0">
                <a:solidFill>
                  <a:schemeClr val="tx1">
                    <a:lumMod val="95000"/>
                    <a:lumOff val="5000"/>
                  </a:schemeClr>
                </a:solidFill>
                <a:latin typeface="Times New Roman" pitchFamily="18" charset="0"/>
                <a:cs typeface="Times New Roman" pitchFamily="18" charset="0"/>
              </a:rPr>
              <a:t>Павлік</a:t>
            </a:r>
            <a:r>
              <a:rPr lang="uk-UA" sz="1000" dirty="0">
                <a:solidFill>
                  <a:schemeClr val="tx1">
                    <a:lumMod val="95000"/>
                    <a:lumOff val="5000"/>
                  </a:schemeClr>
                </a:solidFill>
                <a:latin typeface="Times New Roman" pitchFamily="18" charset="0"/>
                <a:cs typeface="Times New Roman" pitchFamily="18" charset="0"/>
              </a:rPr>
              <a:t>, В. Р. </a:t>
            </a:r>
            <a:r>
              <a:rPr lang="uk-UA" sz="1000" dirty="0" err="1">
                <a:solidFill>
                  <a:schemeClr val="tx1">
                    <a:lumMod val="95000"/>
                    <a:lumOff val="5000"/>
                  </a:schemeClr>
                </a:solidFill>
                <a:latin typeface="Times New Roman" pitchFamily="18" charset="0"/>
                <a:cs typeface="Times New Roman" pitchFamily="18" charset="0"/>
              </a:rPr>
              <a:t>Лифанов</a:t>
            </a:r>
            <a:r>
              <a:rPr lang="uk-UA" sz="1000" dirty="0">
                <a:solidFill>
                  <a:schemeClr val="tx1">
                    <a:lumMod val="95000"/>
                    <a:lumOff val="5000"/>
                  </a:schemeClr>
                </a:solidFill>
                <a:latin typeface="Times New Roman" pitchFamily="18" charset="0"/>
                <a:cs typeface="Times New Roman" pitchFamily="18" charset="0"/>
              </a:rPr>
              <a:t>, Л. В. </a:t>
            </a:r>
            <a:r>
              <a:rPr lang="uk-UA" sz="1000" dirty="0" err="1" smtClean="0">
                <a:solidFill>
                  <a:schemeClr val="tx1">
                    <a:lumMod val="95000"/>
                    <a:lumOff val="5000"/>
                  </a:schemeClr>
                </a:solidFill>
                <a:latin typeface="Times New Roman" pitchFamily="18" charset="0"/>
                <a:cs typeface="Times New Roman" pitchFamily="18" charset="0"/>
              </a:rPr>
              <a:t>Мичанов</a:t>
            </a:r>
            <a:r>
              <a:rPr lang="uk-UA" sz="1000" dirty="0">
                <a:solidFill>
                  <a:schemeClr val="tx1">
                    <a:lumMod val="95000"/>
                    <a:lumOff val="5000"/>
                  </a:schemeClr>
                </a:solidFill>
                <a:latin typeface="Times New Roman" pitchFamily="18" charset="0"/>
                <a:cs typeface="Times New Roman" pitchFamily="18" charset="0"/>
              </a:rPr>
              <a:t>. — </a:t>
            </a:r>
            <a:r>
              <a:rPr lang="uk-UA" sz="1000" dirty="0" smtClean="0">
                <a:solidFill>
                  <a:schemeClr val="tx1">
                    <a:lumMod val="95000"/>
                    <a:lumOff val="5000"/>
                  </a:schemeClr>
                </a:solidFill>
                <a:latin typeface="Times New Roman" pitchFamily="18" charset="0"/>
                <a:cs typeface="Times New Roman" pitchFamily="18" charset="0"/>
              </a:rPr>
              <a:t>Одеса </a:t>
            </a:r>
            <a:r>
              <a:rPr lang="uk-UA" sz="1000" dirty="0">
                <a:solidFill>
                  <a:schemeClr val="tx1">
                    <a:lumMod val="95000"/>
                    <a:lumOff val="5000"/>
                  </a:schemeClr>
                </a:solidFill>
                <a:latin typeface="Times New Roman" pitchFamily="18" charset="0"/>
                <a:cs typeface="Times New Roman" pitchFamily="18" charset="0"/>
              </a:rPr>
              <a:t>: Маяк, </a:t>
            </a:r>
            <a:r>
              <a:rPr lang="uk-UA" sz="1000" dirty="0" smtClean="0">
                <a:solidFill>
                  <a:schemeClr val="tx1">
                    <a:lumMod val="95000"/>
                    <a:lumOff val="5000"/>
                  </a:schemeClr>
                </a:solidFill>
                <a:latin typeface="Times New Roman" pitchFamily="18" charset="0"/>
                <a:cs typeface="Times New Roman" pitchFamily="18" charset="0"/>
              </a:rPr>
              <a:t>1988.</a:t>
            </a:r>
          </a:p>
          <a:p>
            <a:pPr algn="just"/>
            <a:r>
              <a:rPr lang="uk-UA" sz="1000" dirty="0" err="1" smtClean="0">
                <a:solidFill>
                  <a:schemeClr val="tx1">
                    <a:lumMod val="95000"/>
                    <a:lumOff val="5000"/>
                  </a:schemeClr>
                </a:solidFill>
                <a:latin typeface="Times New Roman" pitchFamily="18" charset="0"/>
                <a:cs typeface="Times New Roman" pitchFamily="18" charset="0"/>
              </a:rPr>
              <a:t>Сорочан</a:t>
            </a:r>
            <a:r>
              <a:rPr lang="uk-UA" sz="1000" dirty="0" smtClean="0">
                <a:solidFill>
                  <a:schemeClr val="tx1">
                    <a:lumMod val="95000"/>
                    <a:lumOff val="5000"/>
                  </a:schemeClr>
                </a:solidFill>
                <a:latin typeface="Times New Roman" pitchFamily="18" charset="0"/>
                <a:cs typeface="Times New Roman" pitchFamily="18" charset="0"/>
              </a:rPr>
              <a:t> </a:t>
            </a:r>
            <a:r>
              <a:rPr lang="uk-UA" sz="1000" dirty="0">
                <a:solidFill>
                  <a:schemeClr val="tx1">
                    <a:lumMod val="95000"/>
                    <a:lumOff val="5000"/>
                  </a:schemeClr>
                </a:solidFill>
                <a:latin typeface="Times New Roman" pitchFamily="18" charset="0"/>
                <a:cs typeface="Times New Roman" pitchFamily="18" charset="0"/>
              </a:rPr>
              <a:t>А. Собор — </a:t>
            </a:r>
            <a:r>
              <a:rPr lang="uk-UA" sz="1000" dirty="0" smtClean="0">
                <a:solidFill>
                  <a:schemeClr val="tx1">
                    <a:lumMod val="95000"/>
                    <a:lumOff val="5000"/>
                  </a:schemeClr>
                </a:solidFill>
                <a:latin typeface="Times New Roman" pitchFamily="18" charset="0"/>
                <a:cs typeface="Times New Roman" pitchFamily="18" charset="0"/>
              </a:rPr>
              <a:t>відродження духовності </a:t>
            </a:r>
            <a:r>
              <a:rPr lang="uk-UA" sz="1000" dirty="0">
                <a:solidFill>
                  <a:schemeClr val="tx1">
                    <a:lumMod val="95000"/>
                    <a:lumOff val="5000"/>
                  </a:schemeClr>
                </a:solidFill>
                <a:latin typeface="Times New Roman" pitchFamily="18" charset="0"/>
                <a:cs typeface="Times New Roman" pitchFamily="18" charset="0"/>
              </a:rPr>
              <a:t>/ А. </a:t>
            </a:r>
            <a:r>
              <a:rPr lang="uk-UA" sz="1000" dirty="0" err="1">
                <a:solidFill>
                  <a:schemeClr val="tx1">
                    <a:lumMod val="95000"/>
                    <a:lumOff val="5000"/>
                  </a:schemeClr>
                </a:solidFill>
                <a:latin typeface="Times New Roman" pitchFamily="18" charset="0"/>
                <a:cs typeface="Times New Roman" pitchFamily="18" charset="0"/>
              </a:rPr>
              <a:t>Сорочан</a:t>
            </a:r>
            <a:r>
              <a:rPr lang="uk-UA" sz="1000" dirty="0">
                <a:solidFill>
                  <a:schemeClr val="tx1">
                    <a:lumMod val="95000"/>
                    <a:lumOff val="5000"/>
                  </a:schemeClr>
                </a:solidFill>
                <a:latin typeface="Times New Roman" pitchFamily="18" charset="0"/>
                <a:cs typeface="Times New Roman" pitchFamily="18" charset="0"/>
              </a:rPr>
              <a:t> // </a:t>
            </a:r>
            <a:r>
              <a:rPr lang="uk-UA" sz="1000" dirty="0" smtClean="0">
                <a:solidFill>
                  <a:schemeClr val="tx1">
                    <a:lumMod val="95000"/>
                    <a:lumOff val="5000"/>
                  </a:schemeClr>
                </a:solidFill>
                <a:latin typeface="Times New Roman" pitchFamily="18" charset="0"/>
                <a:cs typeface="Times New Roman" pitchFamily="18" charset="0"/>
              </a:rPr>
              <a:t>Південна правда. </a:t>
            </a:r>
            <a:r>
              <a:rPr lang="uk-UA" sz="1000" dirty="0">
                <a:solidFill>
                  <a:schemeClr val="tx1">
                    <a:lumMod val="95000"/>
                    <a:lumOff val="5000"/>
                  </a:schemeClr>
                </a:solidFill>
                <a:latin typeface="Times New Roman" pitchFamily="18" charset="0"/>
                <a:cs typeface="Times New Roman" pitchFamily="18" charset="0"/>
              </a:rPr>
              <a:t>— 2011. — № 42. — С. </a:t>
            </a:r>
            <a:r>
              <a:rPr lang="uk-UA" sz="1000" dirty="0" smtClean="0">
                <a:solidFill>
                  <a:schemeClr val="tx1">
                    <a:lumMod val="95000"/>
                    <a:lumOff val="5000"/>
                  </a:schemeClr>
                </a:solidFill>
                <a:latin typeface="Times New Roman" pitchFamily="18" charset="0"/>
                <a:cs typeface="Times New Roman" pitchFamily="18" charset="0"/>
              </a:rPr>
              <a:t>3.</a:t>
            </a:r>
          </a:p>
          <a:p>
            <a:pPr algn="just"/>
            <a:r>
              <a:rPr lang="uk-UA" sz="1000" dirty="0" smtClean="0">
                <a:solidFill>
                  <a:schemeClr val="tx1">
                    <a:lumMod val="95000"/>
                    <a:lumOff val="5000"/>
                  </a:schemeClr>
                </a:solidFill>
                <a:latin typeface="Times New Roman" pitchFamily="18" charset="0"/>
                <a:cs typeface="Times New Roman" pitchFamily="18" charset="0"/>
              </a:rPr>
              <a:t>Старий Миколаїв </a:t>
            </a:r>
            <a:r>
              <a:rPr lang="uk-UA" sz="1000" dirty="0">
                <a:solidFill>
                  <a:schemeClr val="tx1">
                    <a:lumMod val="95000"/>
                    <a:lumOff val="5000"/>
                  </a:schemeClr>
                </a:solidFill>
                <a:latin typeface="Times New Roman" pitchFamily="18" charset="0"/>
                <a:cs typeface="Times New Roman" pitchFamily="18" charset="0"/>
              </a:rPr>
              <a:t>: фотоальбом. — </a:t>
            </a:r>
            <a:r>
              <a:rPr lang="uk-UA" sz="1000" dirty="0" smtClean="0">
                <a:solidFill>
                  <a:schemeClr val="tx1">
                    <a:lumMod val="95000"/>
                    <a:lumOff val="5000"/>
                  </a:schemeClr>
                </a:solidFill>
                <a:latin typeface="Times New Roman" pitchFamily="18" charset="0"/>
                <a:cs typeface="Times New Roman" pitchFamily="18" charset="0"/>
              </a:rPr>
              <a:t>Миколаїв</a:t>
            </a:r>
            <a:r>
              <a:rPr lang="uk-UA" sz="1000" dirty="0">
                <a:solidFill>
                  <a:schemeClr val="tx1">
                    <a:lumMod val="95000"/>
                    <a:lumOff val="5000"/>
                  </a:schemeClr>
                </a:solidFill>
                <a:latin typeface="Times New Roman" pitchFamily="18" charset="0"/>
                <a:cs typeface="Times New Roman" pitchFamily="18" charset="0"/>
              </a:rPr>
              <a:t>, </a:t>
            </a:r>
            <a:r>
              <a:rPr lang="uk-UA" sz="1000" dirty="0" smtClean="0">
                <a:solidFill>
                  <a:schemeClr val="tx1">
                    <a:lumMod val="95000"/>
                    <a:lumOff val="5000"/>
                  </a:schemeClr>
                </a:solidFill>
                <a:latin typeface="Times New Roman" pitchFamily="18" charset="0"/>
                <a:cs typeface="Times New Roman" pitchFamily="18" charset="0"/>
              </a:rPr>
              <a:t>2007.</a:t>
            </a:r>
          </a:p>
          <a:p>
            <a:pPr algn="just"/>
            <a:r>
              <a:rPr lang="uk-UA" sz="1000" dirty="0" err="1" smtClean="0">
                <a:solidFill>
                  <a:schemeClr val="tx1">
                    <a:lumMod val="95000"/>
                    <a:lumOff val="5000"/>
                  </a:schemeClr>
                </a:solidFill>
                <a:latin typeface="Times New Roman" pitchFamily="18" charset="0"/>
                <a:cs typeface="Times New Roman" pitchFamily="18" charset="0"/>
                <a:hlinkClick r:id="rId2"/>
              </a:rPr>
              <a:t>Заковоротний</a:t>
            </a:r>
            <a:r>
              <a:rPr lang="uk-UA" sz="1000" dirty="0">
                <a:solidFill>
                  <a:schemeClr val="tx1">
                    <a:lumMod val="95000"/>
                    <a:lumOff val="5000"/>
                  </a:schemeClr>
                </a:solidFill>
                <a:latin typeface="Times New Roman" pitchFamily="18" charset="0"/>
                <a:cs typeface="Times New Roman" pitchFamily="18" charset="0"/>
                <a:hlinkClick r:id="rId2"/>
              </a:rPr>
              <a:t>, Д.И. </a:t>
            </a:r>
            <a:r>
              <a:rPr lang="uk-UA" sz="1000" dirty="0" smtClean="0">
                <a:solidFill>
                  <a:schemeClr val="tx1">
                    <a:lumMod val="95000"/>
                    <a:lumOff val="5000"/>
                  </a:schemeClr>
                </a:solidFill>
                <a:latin typeface="Times New Roman" pitchFamily="18" charset="0"/>
                <a:cs typeface="Times New Roman" pitchFamily="18" charset="0"/>
                <a:hlinkClick r:id="rId2"/>
              </a:rPr>
              <a:t>Місто Миколаїв </a:t>
            </a:r>
            <a:r>
              <a:rPr lang="uk-UA" sz="1000" dirty="0">
                <a:solidFill>
                  <a:schemeClr val="tx1">
                    <a:lumMod val="95000"/>
                    <a:lumOff val="5000"/>
                  </a:schemeClr>
                </a:solidFill>
                <a:latin typeface="Times New Roman" pitchFamily="18" charset="0"/>
                <a:cs typeface="Times New Roman" pitchFamily="18" charset="0"/>
                <a:hlinkClick r:id="rId2"/>
              </a:rPr>
              <a:t>- </a:t>
            </a:r>
            <a:r>
              <a:rPr lang="uk-UA" sz="1000" dirty="0" err="1">
                <a:solidFill>
                  <a:schemeClr val="tx1">
                    <a:lumMod val="95000"/>
                    <a:lumOff val="5000"/>
                  </a:schemeClr>
                </a:solidFill>
                <a:latin typeface="Times New Roman" pitchFamily="18" charset="0"/>
                <a:cs typeface="Times New Roman" pitchFamily="18" charset="0"/>
                <a:hlinkClick r:id="rId2"/>
              </a:rPr>
              <a:t>хутор</a:t>
            </a:r>
            <a:r>
              <a:rPr lang="uk-UA" sz="1000" dirty="0">
                <a:solidFill>
                  <a:schemeClr val="tx1">
                    <a:lumMod val="95000"/>
                    <a:lumOff val="5000"/>
                  </a:schemeClr>
                </a:solidFill>
                <a:latin typeface="Times New Roman" pitchFamily="18" charset="0"/>
                <a:cs typeface="Times New Roman" pitchFamily="18" charset="0"/>
                <a:hlinkClick r:id="rId2"/>
              </a:rPr>
              <a:t> </a:t>
            </a:r>
            <a:r>
              <a:rPr lang="uk-UA" sz="1000" dirty="0" smtClean="0">
                <a:solidFill>
                  <a:schemeClr val="tx1">
                    <a:lumMod val="95000"/>
                    <a:lumOff val="5000"/>
                  </a:schemeClr>
                </a:solidFill>
                <a:latin typeface="Times New Roman" pitchFamily="18" charset="0"/>
                <a:cs typeface="Times New Roman" pitchFamily="18" charset="0"/>
                <a:hlinkClick r:id="rId2"/>
              </a:rPr>
              <a:t>Водопій</a:t>
            </a:r>
            <a:r>
              <a:rPr lang="uk-UA" sz="1000" dirty="0">
                <a:solidFill>
                  <a:schemeClr val="tx1">
                    <a:lumMod val="95000"/>
                    <a:lumOff val="5000"/>
                  </a:schemeClr>
                </a:solidFill>
                <a:latin typeface="Times New Roman" pitchFamily="18" charset="0"/>
                <a:cs typeface="Times New Roman" pitchFamily="18" charset="0"/>
                <a:hlinkClick r:id="rId2"/>
              </a:rPr>
              <a:t>…: </a:t>
            </a:r>
            <a:r>
              <a:rPr lang="uk-UA" sz="1000" dirty="0" smtClean="0">
                <a:solidFill>
                  <a:schemeClr val="tx1">
                    <a:lumMod val="95000"/>
                    <a:lumOff val="5000"/>
                  </a:schemeClr>
                </a:solidFill>
                <a:latin typeface="Times New Roman" pitchFamily="18" charset="0"/>
                <a:cs typeface="Times New Roman" pitchFamily="18" charset="0"/>
                <a:hlinkClick r:id="rId2"/>
              </a:rPr>
              <a:t>історичний нарис </a:t>
            </a:r>
            <a:r>
              <a:rPr lang="uk-UA" sz="1000" dirty="0">
                <a:solidFill>
                  <a:schemeClr val="tx1">
                    <a:lumMod val="95000"/>
                    <a:lumOff val="5000"/>
                  </a:schemeClr>
                </a:solidFill>
                <a:latin typeface="Times New Roman" pitchFamily="18" charset="0"/>
                <a:cs typeface="Times New Roman" pitchFamily="18" charset="0"/>
                <a:hlinkClick r:id="rId2"/>
              </a:rPr>
              <a:t>(1790-2000 </a:t>
            </a:r>
            <a:r>
              <a:rPr lang="uk-UA" sz="1000" dirty="0" smtClean="0">
                <a:solidFill>
                  <a:schemeClr val="tx1">
                    <a:lumMod val="95000"/>
                    <a:lumOff val="5000"/>
                  </a:schemeClr>
                </a:solidFill>
                <a:latin typeface="Times New Roman" pitchFamily="18" charset="0"/>
                <a:cs typeface="Times New Roman" pitchFamily="18" charset="0"/>
                <a:hlinkClick r:id="rId2"/>
              </a:rPr>
              <a:t>рр.) </a:t>
            </a:r>
            <a:r>
              <a:rPr lang="uk-UA" sz="1000" dirty="0">
                <a:solidFill>
                  <a:schemeClr val="tx1">
                    <a:lumMod val="95000"/>
                    <a:lumOff val="5000"/>
                  </a:schemeClr>
                </a:solidFill>
                <a:latin typeface="Times New Roman" pitchFamily="18" charset="0"/>
                <a:cs typeface="Times New Roman" pitchFamily="18" charset="0"/>
                <a:hlinkClick r:id="rId2"/>
              </a:rPr>
              <a:t>[Текст] / Д.И. </a:t>
            </a:r>
            <a:r>
              <a:rPr lang="uk-UA" sz="1000" dirty="0" err="1">
                <a:solidFill>
                  <a:schemeClr val="tx1">
                    <a:lumMod val="95000"/>
                    <a:lumOff val="5000"/>
                  </a:schemeClr>
                </a:solidFill>
                <a:latin typeface="Times New Roman" pitchFamily="18" charset="0"/>
                <a:cs typeface="Times New Roman" pitchFamily="18" charset="0"/>
                <a:hlinkClick r:id="rId2"/>
              </a:rPr>
              <a:t>Заковоротний</a:t>
            </a:r>
            <a:r>
              <a:rPr lang="uk-UA" sz="1000" dirty="0">
                <a:solidFill>
                  <a:schemeClr val="tx1">
                    <a:lumMod val="95000"/>
                    <a:lumOff val="5000"/>
                  </a:schemeClr>
                </a:solidFill>
                <a:latin typeface="Times New Roman" pitchFamily="18" charset="0"/>
                <a:cs typeface="Times New Roman" pitchFamily="18" charset="0"/>
                <a:hlinkClick r:id="rId2"/>
              </a:rPr>
              <a:t>. – </a:t>
            </a:r>
            <a:r>
              <a:rPr lang="uk-UA" sz="1000" dirty="0" smtClean="0">
                <a:solidFill>
                  <a:schemeClr val="tx1">
                    <a:lumMod val="95000"/>
                    <a:lumOff val="5000"/>
                  </a:schemeClr>
                </a:solidFill>
                <a:latin typeface="Times New Roman" pitchFamily="18" charset="0"/>
                <a:cs typeface="Times New Roman" pitchFamily="18" charset="0"/>
                <a:hlinkClick r:id="rId2"/>
              </a:rPr>
              <a:t>Миколаїв</a:t>
            </a:r>
            <a:r>
              <a:rPr lang="uk-UA" sz="1000" dirty="0">
                <a:solidFill>
                  <a:schemeClr val="tx1">
                    <a:lumMod val="95000"/>
                    <a:lumOff val="5000"/>
                  </a:schemeClr>
                </a:solidFill>
                <a:latin typeface="Times New Roman" pitchFamily="18" charset="0"/>
                <a:cs typeface="Times New Roman" pitchFamily="18" charset="0"/>
                <a:hlinkClick r:id="rId2"/>
              </a:rPr>
              <a:t>: </a:t>
            </a:r>
            <a:r>
              <a:rPr lang="uk-UA" sz="1000" dirty="0" smtClean="0">
                <a:solidFill>
                  <a:schemeClr val="tx1">
                    <a:lumMod val="95000"/>
                    <a:lumOff val="5000"/>
                  </a:schemeClr>
                </a:solidFill>
                <a:latin typeface="Times New Roman" pitchFamily="18" charset="0"/>
                <a:cs typeface="Times New Roman" pitchFamily="18" charset="0"/>
                <a:hlinkClick r:id="rId2"/>
              </a:rPr>
              <a:t>Видавництво ПП </a:t>
            </a:r>
            <a:r>
              <a:rPr lang="uk-UA" sz="1000" dirty="0" err="1" smtClean="0">
                <a:solidFill>
                  <a:schemeClr val="tx1">
                    <a:lumMod val="95000"/>
                    <a:lumOff val="5000"/>
                  </a:schemeClr>
                </a:solidFill>
                <a:latin typeface="Times New Roman" pitchFamily="18" charset="0"/>
                <a:cs typeface="Times New Roman" pitchFamily="18" charset="0"/>
                <a:hlinkClick r:id="rId2"/>
              </a:rPr>
              <a:t>Гудим</a:t>
            </a:r>
            <a:r>
              <a:rPr lang="uk-UA" sz="1000" dirty="0">
                <a:solidFill>
                  <a:schemeClr val="tx1">
                    <a:lumMod val="95000"/>
                    <a:lumOff val="5000"/>
                  </a:schemeClr>
                </a:solidFill>
                <a:latin typeface="Times New Roman" pitchFamily="18" charset="0"/>
                <a:cs typeface="Times New Roman" pitchFamily="18" charset="0"/>
                <a:hlinkClick r:id="rId2"/>
              </a:rPr>
              <a:t>, 2003. – 95 </a:t>
            </a:r>
            <a:r>
              <a:rPr lang="uk-UA" sz="1000" dirty="0" smtClean="0">
                <a:solidFill>
                  <a:schemeClr val="tx1">
                    <a:lumMod val="95000"/>
                    <a:lumOff val="5000"/>
                  </a:schemeClr>
                </a:solidFill>
                <a:latin typeface="Times New Roman" pitchFamily="18" charset="0"/>
                <a:cs typeface="Times New Roman" pitchFamily="18" charset="0"/>
                <a:hlinkClick r:id="rId2"/>
              </a:rPr>
              <a:t>с.</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uk-UA" sz="1000" dirty="0" smtClean="0">
                <a:solidFill>
                  <a:schemeClr val="tx1">
                    <a:lumMod val="95000"/>
                    <a:lumOff val="5000"/>
                  </a:schemeClr>
                </a:solidFill>
                <a:latin typeface="Times New Roman" pitchFamily="18" charset="0"/>
                <a:cs typeface="Times New Roman" pitchFamily="18" charset="0"/>
                <a:hlinkClick r:id="rId3"/>
              </a:rPr>
              <a:t>Крючков</a:t>
            </a:r>
            <a:r>
              <a:rPr lang="uk-UA" sz="1000" dirty="0">
                <a:solidFill>
                  <a:schemeClr val="tx1">
                    <a:lumMod val="95000"/>
                    <a:lumOff val="5000"/>
                  </a:schemeClr>
                </a:solidFill>
                <a:latin typeface="Times New Roman" pitchFamily="18" charset="0"/>
                <a:cs typeface="Times New Roman" pitchFamily="18" charset="0"/>
                <a:hlinkClick r:id="rId3"/>
              </a:rPr>
              <a:t>, Ю.С. </a:t>
            </a:r>
            <a:r>
              <a:rPr lang="uk-UA" sz="1000" dirty="0" smtClean="0">
                <a:solidFill>
                  <a:schemeClr val="tx1">
                    <a:lumMod val="95000"/>
                    <a:lumOff val="5000"/>
                  </a:schemeClr>
                </a:solidFill>
                <a:latin typeface="Times New Roman" pitchFamily="18" charset="0"/>
                <a:cs typeface="Times New Roman" pitchFamily="18" charset="0"/>
                <a:hlinkClick r:id="rId3"/>
              </a:rPr>
              <a:t>Історія вулиць Миколаєва</a:t>
            </a:r>
            <a:r>
              <a:rPr lang="uk-UA" sz="1000" dirty="0">
                <a:solidFill>
                  <a:schemeClr val="tx1">
                    <a:lumMod val="95000"/>
                    <a:lumOff val="5000"/>
                  </a:schemeClr>
                </a:solidFill>
                <a:latin typeface="Times New Roman" pitchFamily="18" charset="0"/>
                <a:cs typeface="Times New Roman" pitchFamily="18" charset="0"/>
                <a:hlinkClick r:id="rId3"/>
              </a:rPr>
              <a:t>: </a:t>
            </a:r>
            <a:r>
              <a:rPr lang="uk-UA" sz="1000" dirty="0" smtClean="0">
                <a:solidFill>
                  <a:schemeClr val="tx1">
                    <a:lumMod val="95000"/>
                    <a:lumOff val="5000"/>
                  </a:schemeClr>
                </a:solidFill>
                <a:latin typeface="Times New Roman" pitchFamily="18" charset="0"/>
                <a:cs typeface="Times New Roman" pitchFamily="18" charset="0"/>
                <a:hlinkClick r:id="rId3"/>
              </a:rPr>
              <a:t>топонімічний путівник </a:t>
            </a:r>
            <a:r>
              <a:rPr lang="uk-UA" sz="1000" dirty="0">
                <a:solidFill>
                  <a:schemeClr val="tx1">
                    <a:lumMod val="95000"/>
                    <a:lumOff val="5000"/>
                  </a:schemeClr>
                </a:solidFill>
                <a:latin typeface="Times New Roman" pitchFamily="18" charset="0"/>
                <a:cs typeface="Times New Roman" pitchFamily="18" charset="0"/>
                <a:hlinkClick r:id="rId3"/>
              </a:rPr>
              <a:t>по </a:t>
            </a:r>
            <a:r>
              <a:rPr lang="uk-UA" sz="1000" dirty="0" err="1" smtClean="0">
                <a:solidFill>
                  <a:schemeClr val="tx1">
                    <a:lumMod val="95000"/>
                    <a:lumOff val="5000"/>
                  </a:schemeClr>
                </a:solidFill>
                <a:latin typeface="Times New Roman" pitchFamily="18" charset="0"/>
                <a:cs typeface="Times New Roman" pitchFamily="18" charset="0"/>
                <a:hlinkClick r:id="rId3"/>
              </a:rPr>
              <a:t>містгороду</a:t>
            </a:r>
            <a:r>
              <a:rPr lang="uk-UA" sz="1000" dirty="0" smtClean="0">
                <a:solidFill>
                  <a:schemeClr val="tx1">
                    <a:lumMod val="95000"/>
                    <a:lumOff val="5000"/>
                  </a:schemeClr>
                </a:solidFill>
                <a:latin typeface="Times New Roman" pitchFamily="18" charset="0"/>
                <a:cs typeface="Times New Roman" pitchFamily="18" charset="0"/>
                <a:hlinkClick r:id="rId3"/>
              </a:rPr>
              <a:t> </a:t>
            </a:r>
            <a:r>
              <a:rPr lang="uk-UA" sz="1000" dirty="0">
                <a:solidFill>
                  <a:schemeClr val="tx1">
                    <a:lumMod val="95000"/>
                    <a:lumOff val="5000"/>
                  </a:schemeClr>
                </a:solidFill>
                <a:latin typeface="Times New Roman" pitchFamily="18" charset="0"/>
                <a:cs typeface="Times New Roman" pitchFamily="18" charset="0"/>
                <a:hlinkClick r:id="rId3"/>
              </a:rPr>
              <a:t>и </a:t>
            </a:r>
            <a:r>
              <a:rPr lang="uk-UA" sz="1000" dirty="0" err="1">
                <a:solidFill>
                  <a:schemeClr val="tx1">
                    <a:lumMod val="95000"/>
                    <a:lumOff val="5000"/>
                  </a:schemeClr>
                </a:solidFill>
                <a:latin typeface="Times New Roman" pitchFamily="18" charset="0"/>
                <a:cs typeface="Times New Roman" pitchFamily="18" charset="0"/>
                <a:hlinkClick r:id="rId3"/>
              </a:rPr>
              <a:t>окрестностям</a:t>
            </a:r>
            <a:r>
              <a:rPr lang="uk-UA" sz="1000" dirty="0">
                <a:solidFill>
                  <a:schemeClr val="tx1">
                    <a:lumMod val="95000"/>
                    <a:lumOff val="5000"/>
                  </a:schemeClr>
                </a:solidFill>
                <a:latin typeface="Times New Roman" pitchFamily="18" charset="0"/>
                <a:cs typeface="Times New Roman" pitchFamily="18" charset="0"/>
                <a:hlinkClick r:id="rId3"/>
              </a:rPr>
              <a:t> [Текст] / Ю.С. Крючков. – </a:t>
            </a:r>
            <a:r>
              <a:rPr lang="uk-UA" sz="1000" dirty="0" err="1">
                <a:solidFill>
                  <a:schemeClr val="tx1">
                    <a:lumMod val="95000"/>
                    <a:lumOff val="5000"/>
                  </a:schemeClr>
                </a:solidFill>
                <a:latin typeface="Times New Roman" pitchFamily="18" charset="0"/>
                <a:cs typeface="Times New Roman" pitchFamily="18" charset="0"/>
                <a:hlinkClick r:id="rId3"/>
              </a:rPr>
              <a:t>Николаев</a:t>
            </a:r>
            <a:r>
              <a:rPr lang="uk-UA" sz="1000" dirty="0">
                <a:solidFill>
                  <a:schemeClr val="tx1">
                    <a:lumMod val="95000"/>
                    <a:lumOff val="5000"/>
                  </a:schemeClr>
                </a:solidFill>
                <a:latin typeface="Times New Roman" pitchFamily="18" charset="0"/>
                <a:cs typeface="Times New Roman" pitchFamily="18" charset="0"/>
                <a:hlinkClick r:id="rId3"/>
              </a:rPr>
              <a:t>: </a:t>
            </a:r>
            <a:r>
              <a:rPr lang="uk-UA" sz="1000" dirty="0" err="1">
                <a:solidFill>
                  <a:schemeClr val="tx1">
                    <a:lumMod val="95000"/>
                    <a:lumOff val="5000"/>
                  </a:schemeClr>
                </a:solidFill>
                <a:latin typeface="Times New Roman" pitchFamily="18" charset="0"/>
                <a:cs typeface="Times New Roman" pitchFamily="18" charset="0"/>
                <a:hlinkClick r:id="rId3"/>
              </a:rPr>
              <a:t>Возможности</a:t>
            </a:r>
            <a:r>
              <a:rPr lang="uk-UA" sz="1000" dirty="0">
                <a:solidFill>
                  <a:schemeClr val="tx1">
                    <a:lumMod val="95000"/>
                    <a:lumOff val="5000"/>
                  </a:schemeClr>
                </a:solidFill>
                <a:latin typeface="Times New Roman" pitchFamily="18" charset="0"/>
                <a:cs typeface="Times New Roman" pitchFamily="18" charset="0"/>
                <a:hlinkClick r:id="rId3"/>
              </a:rPr>
              <a:t> </a:t>
            </a:r>
            <a:r>
              <a:rPr lang="uk-UA" sz="1000" dirty="0" err="1">
                <a:solidFill>
                  <a:schemeClr val="tx1">
                    <a:lumMod val="95000"/>
                    <a:lumOff val="5000"/>
                  </a:schemeClr>
                </a:solidFill>
                <a:latin typeface="Times New Roman" pitchFamily="18" charset="0"/>
                <a:cs typeface="Times New Roman" pitchFamily="18" charset="0"/>
                <a:hlinkClick r:id="rId3"/>
              </a:rPr>
              <a:t>Киммерии</a:t>
            </a:r>
            <a:r>
              <a:rPr lang="uk-UA" sz="1000" dirty="0">
                <a:solidFill>
                  <a:schemeClr val="tx1">
                    <a:lumMod val="95000"/>
                    <a:lumOff val="5000"/>
                  </a:schemeClr>
                </a:solidFill>
                <a:latin typeface="Times New Roman" pitchFamily="18" charset="0"/>
                <a:cs typeface="Times New Roman" pitchFamily="18" charset="0"/>
                <a:hlinkClick r:id="rId3"/>
              </a:rPr>
              <a:t>, 1997. - 160 </a:t>
            </a:r>
            <a:r>
              <a:rPr lang="uk-UA" sz="1000" dirty="0" smtClean="0">
                <a:solidFill>
                  <a:schemeClr val="tx1">
                    <a:lumMod val="95000"/>
                    <a:lumOff val="5000"/>
                  </a:schemeClr>
                </a:solidFill>
                <a:latin typeface="Times New Roman" pitchFamily="18" charset="0"/>
                <a:cs typeface="Times New Roman" pitchFamily="18" charset="0"/>
                <a:hlinkClick r:id="rId3"/>
              </a:rPr>
              <a:t>с.</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uk-UA" sz="1000" dirty="0" smtClean="0">
                <a:solidFill>
                  <a:schemeClr val="tx1">
                    <a:lumMod val="95000"/>
                    <a:lumOff val="5000"/>
                  </a:schemeClr>
                </a:solidFill>
                <a:latin typeface="Times New Roman" pitchFamily="18" charset="0"/>
                <a:cs typeface="Times New Roman" pitchFamily="18" charset="0"/>
                <a:hlinkClick r:id="rId4"/>
              </a:rPr>
              <a:t>Моє </a:t>
            </a:r>
            <a:r>
              <a:rPr lang="uk-UA" sz="1000" dirty="0">
                <a:solidFill>
                  <a:schemeClr val="tx1">
                    <a:lumMod val="95000"/>
                    <a:lumOff val="5000"/>
                  </a:schemeClr>
                </a:solidFill>
                <a:latin typeface="Times New Roman" pitchFamily="18" charset="0"/>
                <a:cs typeface="Times New Roman" pitchFamily="18" charset="0"/>
                <a:hlinkClick r:id="rId4"/>
              </a:rPr>
              <a:t>улюблене місто Миколаїв: книга для учнів початкових класів / Ю. Й. </a:t>
            </a:r>
            <a:r>
              <a:rPr lang="uk-UA" sz="1000" dirty="0" err="1">
                <a:solidFill>
                  <a:schemeClr val="tx1">
                    <a:lumMod val="95000"/>
                    <a:lumOff val="5000"/>
                  </a:schemeClr>
                </a:solidFill>
                <a:latin typeface="Times New Roman" pitchFamily="18" charset="0"/>
                <a:cs typeface="Times New Roman" pitchFamily="18" charset="0"/>
                <a:hlinkClick r:id="rId4"/>
              </a:rPr>
              <a:t>Любаров</a:t>
            </a:r>
            <a:r>
              <a:rPr lang="uk-UA" sz="1000" dirty="0">
                <a:solidFill>
                  <a:schemeClr val="tx1">
                    <a:lumMod val="95000"/>
                    <a:lumOff val="5000"/>
                  </a:schemeClr>
                </a:solidFill>
                <a:latin typeface="Times New Roman" pitchFamily="18" charset="0"/>
                <a:cs typeface="Times New Roman" pitchFamily="18" charset="0"/>
                <a:hlinkClick r:id="rId4"/>
              </a:rPr>
              <a:t> ; ред. А. М. </a:t>
            </a:r>
            <a:r>
              <a:rPr lang="uk-UA" sz="1000" dirty="0" err="1">
                <a:solidFill>
                  <a:schemeClr val="tx1">
                    <a:lumMod val="95000"/>
                    <a:lumOff val="5000"/>
                  </a:schemeClr>
                </a:solidFill>
                <a:latin typeface="Times New Roman" pitchFamily="18" charset="0"/>
                <a:cs typeface="Times New Roman" pitchFamily="18" charset="0"/>
                <a:hlinkClick r:id="rId4"/>
              </a:rPr>
              <a:t>Гноєвий</a:t>
            </a:r>
            <a:r>
              <a:rPr lang="uk-UA" sz="1000" dirty="0">
                <a:solidFill>
                  <a:schemeClr val="tx1">
                    <a:lumMod val="95000"/>
                    <a:lumOff val="5000"/>
                  </a:schemeClr>
                </a:solidFill>
                <a:latin typeface="Times New Roman" pitchFamily="18" charset="0"/>
                <a:cs typeface="Times New Roman" pitchFamily="18" charset="0"/>
                <a:hlinkClick r:id="rId4"/>
              </a:rPr>
              <a:t>, В. В. </a:t>
            </a:r>
            <a:r>
              <a:rPr lang="uk-UA" sz="1000" dirty="0" err="1">
                <a:solidFill>
                  <a:schemeClr val="tx1">
                    <a:lumMod val="95000"/>
                    <a:lumOff val="5000"/>
                  </a:schemeClr>
                </a:solidFill>
                <a:latin typeface="Times New Roman" pitchFamily="18" charset="0"/>
                <a:cs typeface="Times New Roman" pitchFamily="18" charset="0"/>
                <a:hlinkClick r:id="rId4"/>
              </a:rPr>
              <a:t>Мехеда</a:t>
            </a:r>
            <a:r>
              <a:rPr lang="uk-UA" sz="1000" dirty="0">
                <a:solidFill>
                  <a:schemeClr val="tx1">
                    <a:lumMod val="95000"/>
                    <a:lumOff val="5000"/>
                  </a:schemeClr>
                </a:solidFill>
                <a:latin typeface="Times New Roman" pitchFamily="18" charset="0"/>
                <a:cs typeface="Times New Roman" pitchFamily="18" charset="0"/>
                <a:hlinkClick r:id="rId4"/>
              </a:rPr>
              <a:t>. – Миколаїв: Типографія “Євро-Прес”, 2007. - 48 с.: </a:t>
            </a:r>
            <a:r>
              <a:rPr lang="uk-UA" sz="1000" dirty="0" smtClean="0">
                <a:solidFill>
                  <a:schemeClr val="tx1">
                    <a:lumMod val="95000"/>
                    <a:lumOff val="5000"/>
                  </a:schemeClr>
                </a:solidFill>
                <a:latin typeface="Times New Roman" pitchFamily="18" charset="0"/>
                <a:cs typeface="Times New Roman" pitchFamily="18" charset="0"/>
                <a:hlinkClick r:id="rId4"/>
              </a:rPr>
              <a:t>іл.</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uk-UA" sz="1000" dirty="0" err="1" smtClean="0">
                <a:solidFill>
                  <a:schemeClr val="tx1">
                    <a:lumMod val="95000"/>
                    <a:lumOff val="5000"/>
                  </a:schemeClr>
                </a:solidFill>
                <a:latin typeface="Times New Roman" pitchFamily="18" charset="0"/>
                <a:cs typeface="Times New Roman" pitchFamily="18" charset="0"/>
                <a:hlinkClick r:id="rId5"/>
              </a:rPr>
              <a:t>Мой</a:t>
            </a:r>
            <a:r>
              <a:rPr lang="uk-UA" sz="1000" dirty="0" smtClean="0">
                <a:solidFill>
                  <a:schemeClr val="tx1">
                    <a:lumMod val="95000"/>
                    <a:lumOff val="5000"/>
                  </a:schemeClr>
                </a:solidFill>
                <a:latin typeface="Times New Roman" pitchFamily="18" charset="0"/>
                <a:cs typeface="Times New Roman" pitchFamily="18" charset="0"/>
                <a:hlinkClick r:id="rId5"/>
              </a:rPr>
              <a:t> </a:t>
            </a:r>
            <a:r>
              <a:rPr lang="uk-UA" sz="1000" dirty="0" err="1">
                <a:solidFill>
                  <a:schemeClr val="tx1">
                    <a:lumMod val="95000"/>
                    <a:lumOff val="5000"/>
                  </a:schemeClr>
                </a:solidFill>
                <a:latin typeface="Times New Roman" pitchFamily="18" charset="0"/>
                <a:cs typeface="Times New Roman" pitchFamily="18" charset="0"/>
                <a:hlinkClick r:id="rId5"/>
              </a:rPr>
              <a:t>любимый</a:t>
            </a:r>
            <a:r>
              <a:rPr lang="uk-UA" sz="1000" dirty="0">
                <a:solidFill>
                  <a:schemeClr val="tx1">
                    <a:lumMod val="95000"/>
                    <a:lumOff val="5000"/>
                  </a:schemeClr>
                </a:solidFill>
                <a:latin typeface="Times New Roman" pitchFamily="18" charset="0"/>
                <a:cs typeface="Times New Roman" pitchFamily="18" charset="0"/>
                <a:hlinkClick r:id="rId5"/>
              </a:rPr>
              <a:t> город </a:t>
            </a:r>
            <a:r>
              <a:rPr lang="uk-UA" sz="1000" dirty="0" err="1">
                <a:solidFill>
                  <a:schemeClr val="tx1">
                    <a:lumMod val="95000"/>
                    <a:lumOff val="5000"/>
                  </a:schemeClr>
                </a:solidFill>
                <a:latin typeface="Times New Roman" pitchFamily="18" charset="0"/>
                <a:cs typeface="Times New Roman" pitchFamily="18" charset="0"/>
                <a:hlinkClick r:id="rId5"/>
              </a:rPr>
              <a:t>Николаев</a:t>
            </a:r>
            <a:r>
              <a:rPr lang="uk-UA" sz="1000" dirty="0">
                <a:solidFill>
                  <a:schemeClr val="tx1">
                    <a:lumMod val="95000"/>
                    <a:lumOff val="5000"/>
                  </a:schemeClr>
                </a:solidFill>
                <a:latin typeface="Times New Roman" pitchFamily="18" charset="0"/>
                <a:cs typeface="Times New Roman" pitchFamily="18" charset="0"/>
                <a:hlinkClick r:id="rId5"/>
              </a:rPr>
              <a:t> [</a:t>
            </a:r>
            <a:r>
              <a:rPr lang="uk-UA" sz="1000" dirty="0" err="1">
                <a:solidFill>
                  <a:schemeClr val="tx1">
                    <a:lumMod val="95000"/>
                    <a:lumOff val="5000"/>
                  </a:schemeClr>
                </a:solidFill>
                <a:latin typeface="Times New Roman" pitchFamily="18" charset="0"/>
                <a:cs typeface="Times New Roman" pitchFamily="18" charset="0"/>
                <a:hlinkClick r:id="rId5"/>
              </a:rPr>
              <a:t>Электронный</a:t>
            </a:r>
            <a:r>
              <a:rPr lang="uk-UA" sz="1000" dirty="0">
                <a:solidFill>
                  <a:schemeClr val="tx1">
                    <a:lumMod val="95000"/>
                    <a:lumOff val="5000"/>
                  </a:schemeClr>
                </a:solidFill>
                <a:latin typeface="Times New Roman" pitchFamily="18" charset="0"/>
                <a:cs typeface="Times New Roman" pitchFamily="18" charset="0"/>
                <a:hlinkClick r:id="rId5"/>
              </a:rPr>
              <a:t> ресурс] : книга для </a:t>
            </a:r>
            <a:r>
              <a:rPr lang="uk-UA" sz="1000" dirty="0" err="1">
                <a:solidFill>
                  <a:schemeClr val="tx1">
                    <a:lumMod val="95000"/>
                    <a:lumOff val="5000"/>
                  </a:schemeClr>
                </a:solidFill>
                <a:latin typeface="Times New Roman" pitchFamily="18" charset="0"/>
                <a:cs typeface="Times New Roman" pitchFamily="18" charset="0"/>
                <a:hlinkClick r:id="rId5"/>
              </a:rPr>
              <a:t>детей</a:t>
            </a:r>
            <a:r>
              <a:rPr lang="uk-UA" sz="1000" dirty="0">
                <a:solidFill>
                  <a:schemeClr val="tx1">
                    <a:lumMod val="95000"/>
                    <a:lumOff val="5000"/>
                  </a:schemeClr>
                </a:solidFill>
                <a:latin typeface="Times New Roman" pitchFamily="18" charset="0"/>
                <a:cs typeface="Times New Roman" pitchFamily="18" charset="0"/>
                <a:hlinkClick r:id="rId5"/>
              </a:rPr>
              <a:t> и </a:t>
            </a:r>
            <a:r>
              <a:rPr lang="uk-UA" sz="1000" dirty="0" err="1">
                <a:solidFill>
                  <a:schemeClr val="tx1">
                    <a:lumMod val="95000"/>
                    <a:lumOff val="5000"/>
                  </a:schemeClr>
                </a:solidFill>
                <a:latin typeface="Times New Roman" pitchFamily="18" charset="0"/>
                <a:cs typeface="Times New Roman" pitchFamily="18" charset="0"/>
                <a:hlinkClick r:id="rId5"/>
              </a:rPr>
              <a:t>взрослых</a:t>
            </a:r>
            <a:r>
              <a:rPr lang="uk-UA" sz="1000" dirty="0">
                <a:solidFill>
                  <a:schemeClr val="tx1">
                    <a:lumMod val="95000"/>
                    <a:lumOff val="5000"/>
                  </a:schemeClr>
                </a:solidFill>
                <a:latin typeface="Times New Roman" pitchFamily="18" charset="0"/>
                <a:cs typeface="Times New Roman" pitchFamily="18" charset="0"/>
                <a:hlinkClick r:id="rId5"/>
              </a:rPr>
              <a:t>. - </a:t>
            </a:r>
            <a:r>
              <a:rPr lang="uk-UA" sz="1000" dirty="0" err="1">
                <a:solidFill>
                  <a:schemeClr val="tx1">
                    <a:lumMod val="95000"/>
                    <a:lumOff val="5000"/>
                  </a:schemeClr>
                </a:solidFill>
                <a:latin typeface="Times New Roman" pitchFamily="18" charset="0"/>
                <a:cs typeface="Times New Roman" pitchFamily="18" charset="0"/>
                <a:hlinkClick r:id="rId5"/>
              </a:rPr>
              <a:t>Электрон</a:t>
            </a:r>
            <a:r>
              <a:rPr lang="uk-UA" sz="1000" dirty="0">
                <a:solidFill>
                  <a:schemeClr val="tx1">
                    <a:lumMod val="95000"/>
                    <a:lumOff val="5000"/>
                  </a:schemeClr>
                </a:solidFill>
                <a:latin typeface="Times New Roman" pitchFamily="18" charset="0"/>
                <a:cs typeface="Times New Roman" pitchFamily="18" charset="0"/>
                <a:hlinkClick r:id="rId5"/>
              </a:rPr>
              <a:t>. </a:t>
            </a:r>
            <a:r>
              <a:rPr lang="uk-UA" sz="1000" dirty="0" err="1">
                <a:solidFill>
                  <a:schemeClr val="tx1">
                    <a:lumMod val="95000"/>
                    <a:lumOff val="5000"/>
                  </a:schemeClr>
                </a:solidFill>
                <a:latin typeface="Times New Roman" pitchFamily="18" charset="0"/>
                <a:cs typeface="Times New Roman" pitchFamily="18" charset="0"/>
                <a:hlinkClick r:id="rId5"/>
              </a:rPr>
              <a:t>текстовые</a:t>
            </a:r>
            <a:r>
              <a:rPr lang="uk-UA" sz="1000" dirty="0">
                <a:solidFill>
                  <a:schemeClr val="tx1">
                    <a:lumMod val="95000"/>
                    <a:lumOff val="5000"/>
                  </a:schemeClr>
                </a:solidFill>
                <a:latin typeface="Times New Roman" pitchFamily="18" charset="0"/>
                <a:cs typeface="Times New Roman" pitchFamily="18" charset="0"/>
                <a:hlinkClick r:id="rId5"/>
              </a:rPr>
              <a:t> </a:t>
            </a:r>
            <a:r>
              <a:rPr lang="uk-UA" sz="1000" dirty="0" err="1">
                <a:solidFill>
                  <a:schemeClr val="tx1">
                    <a:lumMod val="95000"/>
                    <a:lumOff val="5000"/>
                  </a:schemeClr>
                </a:solidFill>
                <a:latin typeface="Times New Roman" pitchFamily="18" charset="0"/>
                <a:cs typeface="Times New Roman" pitchFamily="18" charset="0"/>
                <a:hlinkClick r:id="rId5"/>
              </a:rPr>
              <a:t>дан</a:t>
            </a:r>
            <a:r>
              <a:rPr lang="uk-UA" sz="1000" dirty="0">
                <a:solidFill>
                  <a:schemeClr val="tx1">
                    <a:lumMod val="95000"/>
                    <a:lumOff val="5000"/>
                  </a:schemeClr>
                </a:solidFill>
                <a:latin typeface="Times New Roman" pitchFamily="18" charset="0"/>
                <a:cs typeface="Times New Roman" pitchFamily="18" charset="0"/>
                <a:hlinkClick r:id="rId5"/>
              </a:rPr>
              <a:t>. - </a:t>
            </a:r>
            <a:r>
              <a:rPr lang="uk-UA" sz="1000" dirty="0" err="1">
                <a:solidFill>
                  <a:schemeClr val="tx1">
                    <a:lumMod val="95000"/>
                    <a:lumOff val="5000"/>
                  </a:schemeClr>
                </a:solidFill>
                <a:latin typeface="Times New Roman" pitchFamily="18" charset="0"/>
                <a:cs typeface="Times New Roman" pitchFamily="18" charset="0"/>
                <a:hlinkClick r:id="rId5"/>
              </a:rPr>
              <a:t>Николаев</a:t>
            </a:r>
            <a:r>
              <a:rPr lang="uk-UA" sz="1000" dirty="0">
                <a:solidFill>
                  <a:schemeClr val="tx1">
                    <a:lumMod val="95000"/>
                    <a:lumOff val="5000"/>
                  </a:schemeClr>
                </a:solidFill>
                <a:latin typeface="Times New Roman" pitchFamily="18" charset="0"/>
                <a:cs typeface="Times New Roman" pitchFamily="18" charset="0"/>
                <a:hlinkClick r:id="rId5"/>
              </a:rPr>
              <a:t> : НИБУЛОН, 2008. - 1 </a:t>
            </a:r>
            <a:r>
              <a:rPr lang="uk-UA" sz="1000" dirty="0" err="1">
                <a:solidFill>
                  <a:schemeClr val="tx1">
                    <a:lumMod val="95000"/>
                    <a:lumOff val="5000"/>
                  </a:schemeClr>
                </a:solidFill>
                <a:latin typeface="Times New Roman" pitchFamily="18" charset="0"/>
                <a:cs typeface="Times New Roman" pitchFamily="18" charset="0"/>
                <a:hlinkClick r:id="rId5"/>
              </a:rPr>
              <a:t>эл</a:t>
            </a:r>
            <a:r>
              <a:rPr lang="uk-UA" sz="1000" dirty="0">
                <a:solidFill>
                  <a:schemeClr val="tx1">
                    <a:lumMod val="95000"/>
                    <a:lumOff val="5000"/>
                  </a:schemeClr>
                </a:solidFill>
                <a:latin typeface="Times New Roman" pitchFamily="18" charset="0"/>
                <a:cs typeface="Times New Roman" pitchFamily="18" charset="0"/>
                <a:hlinkClick r:id="rId5"/>
              </a:rPr>
              <a:t>. опт. диск (CD-ROM). - </a:t>
            </a:r>
            <a:r>
              <a:rPr lang="uk-UA" sz="1000" dirty="0" err="1">
                <a:solidFill>
                  <a:schemeClr val="tx1">
                    <a:lumMod val="95000"/>
                    <a:lumOff val="5000"/>
                  </a:schemeClr>
                </a:solidFill>
                <a:latin typeface="Times New Roman" pitchFamily="18" charset="0"/>
                <a:cs typeface="Times New Roman" pitchFamily="18" charset="0"/>
                <a:hlinkClick r:id="rId5"/>
              </a:rPr>
              <a:t>Загл</a:t>
            </a:r>
            <a:r>
              <a:rPr lang="uk-UA" sz="1000" dirty="0">
                <a:solidFill>
                  <a:schemeClr val="tx1">
                    <a:lumMod val="95000"/>
                    <a:lumOff val="5000"/>
                  </a:schemeClr>
                </a:solidFill>
                <a:latin typeface="Times New Roman" pitchFamily="18" charset="0"/>
                <a:cs typeface="Times New Roman" pitchFamily="18" charset="0"/>
                <a:hlinkClick r:id="rId5"/>
              </a:rPr>
              <a:t>. с </a:t>
            </a:r>
            <a:r>
              <a:rPr lang="uk-UA" sz="1000" dirty="0" err="1" smtClean="0">
                <a:solidFill>
                  <a:schemeClr val="tx1">
                    <a:lumMod val="95000"/>
                    <a:lumOff val="5000"/>
                  </a:schemeClr>
                </a:solidFill>
                <a:latin typeface="Times New Roman" pitchFamily="18" charset="0"/>
                <a:cs typeface="Times New Roman" pitchFamily="18" charset="0"/>
                <a:hlinkClick r:id="rId5"/>
              </a:rPr>
              <a:t>этикетки</a:t>
            </a:r>
            <a:r>
              <a:rPr lang="uk-UA" sz="1000" dirty="0" smtClean="0">
                <a:solidFill>
                  <a:schemeClr val="tx1">
                    <a:lumMod val="95000"/>
                    <a:lumOff val="5000"/>
                  </a:schemeClr>
                </a:solidFill>
                <a:latin typeface="Times New Roman" pitchFamily="18" charset="0"/>
                <a:cs typeface="Times New Roman" pitchFamily="18" charset="0"/>
                <a:hlinkClick r:id="rId5"/>
              </a:rPr>
              <a:t> диска</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ru-RU" sz="1000" dirty="0" smtClean="0">
                <a:solidFill>
                  <a:schemeClr val="tx1">
                    <a:lumMod val="95000"/>
                    <a:lumOff val="5000"/>
                  </a:schemeClr>
                </a:solidFill>
                <a:latin typeface="Times New Roman" pitchFamily="18" charset="0"/>
                <a:cs typeface="Times New Roman" pitchFamily="18" charset="0"/>
                <a:hlinkClick r:id="rId6"/>
              </a:rPr>
              <a:t>Мы </a:t>
            </a:r>
            <a:r>
              <a:rPr lang="ru-RU" sz="1000" dirty="0">
                <a:solidFill>
                  <a:schemeClr val="tx1">
                    <a:lumMod val="95000"/>
                    <a:lumOff val="5000"/>
                  </a:schemeClr>
                </a:solidFill>
                <a:latin typeface="Times New Roman" pitchFamily="18" charset="0"/>
                <a:cs typeface="Times New Roman" pitchFamily="18" charset="0"/>
                <a:hlinkClick r:id="rId6"/>
              </a:rPr>
              <a:t>открываем Америку/ ред. В.Ю. Пучков - Николаев: Издательство Ирины </a:t>
            </a:r>
            <a:r>
              <a:rPr lang="ru-RU" sz="1000" dirty="0" err="1">
                <a:solidFill>
                  <a:schemeClr val="tx1">
                    <a:lumMod val="95000"/>
                    <a:lumOff val="5000"/>
                  </a:schemeClr>
                </a:solidFill>
                <a:latin typeface="Times New Roman" pitchFamily="18" charset="0"/>
                <a:cs typeface="Times New Roman" pitchFamily="18" charset="0"/>
                <a:hlinkClick r:id="rId6"/>
              </a:rPr>
              <a:t>Гудым</a:t>
            </a:r>
            <a:r>
              <a:rPr lang="ru-RU" sz="1000" dirty="0">
                <a:solidFill>
                  <a:schemeClr val="tx1">
                    <a:lumMod val="95000"/>
                    <a:lumOff val="5000"/>
                  </a:schemeClr>
                </a:solidFill>
                <a:latin typeface="Times New Roman" pitchFamily="18" charset="0"/>
                <a:cs typeface="Times New Roman" pitchFamily="18" charset="0"/>
                <a:hlinkClick r:id="rId6"/>
              </a:rPr>
              <a:t>, 2008. - 128 с.: ил., фото. - (Библиотечка "Вечернего Николаева</a:t>
            </a:r>
            <a:r>
              <a:rPr lang="ru-RU" sz="1000" dirty="0" smtClean="0">
                <a:solidFill>
                  <a:schemeClr val="tx1">
                    <a:lumMod val="95000"/>
                    <a:lumOff val="5000"/>
                  </a:schemeClr>
                </a:solidFill>
                <a:latin typeface="Times New Roman" pitchFamily="18" charset="0"/>
                <a:cs typeface="Times New Roman" pitchFamily="18" charset="0"/>
                <a:hlinkClick r:id="rId6"/>
              </a:rPr>
              <a:t>")</a:t>
            </a:r>
            <a:endParaRPr lang="ru-RU" sz="1000" dirty="0" smtClean="0">
              <a:solidFill>
                <a:schemeClr val="tx1">
                  <a:lumMod val="95000"/>
                  <a:lumOff val="5000"/>
                </a:schemeClr>
              </a:solidFill>
              <a:latin typeface="Times New Roman" pitchFamily="18" charset="0"/>
              <a:cs typeface="Times New Roman" pitchFamily="18" charset="0"/>
            </a:endParaRPr>
          </a:p>
          <a:p>
            <a:pPr algn="just"/>
            <a:r>
              <a:rPr lang="uk-UA" sz="1000" dirty="0" smtClean="0">
                <a:solidFill>
                  <a:schemeClr val="tx1">
                    <a:lumMod val="95000"/>
                    <a:lumOff val="5000"/>
                  </a:schemeClr>
                </a:solidFill>
                <a:latin typeface="Times New Roman" pitchFamily="18" charset="0"/>
                <a:cs typeface="Times New Roman" pitchFamily="18" charset="0"/>
              </a:rPr>
              <a:t>Кінотеатр </a:t>
            </a:r>
            <a:r>
              <a:rPr lang="uk-UA" sz="1000" dirty="0">
                <a:solidFill>
                  <a:schemeClr val="tx1">
                    <a:lumMod val="95000"/>
                    <a:lumOff val="5000"/>
                  </a:schemeClr>
                </a:solidFill>
                <a:latin typeface="Times New Roman" pitchFamily="18" charset="0"/>
                <a:cs typeface="Times New Roman" pitchFamily="18" charset="0"/>
              </a:rPr>
              <a:t>«Юність»: [Електронний ресурс] </a:t>
            </a:r>
            <a:r>
              <a:rPr lang="uk-UA" sz="1000" dirty="0">
                <a:solidFill>
                  <a:schemeClr val="tx1">
                    <a:lumMod val="95000"/>
                    <a:lumOff val="5000"/>
                  </a:schemeClr>
                </a:solidFill>
                <a:latin typeface="Times New Roman" pitchFamily="18" charset="0"/>
                <a:cs typeface="Times New Roman" pitchFamily="18" charset="0"/>
                <a:hlinkClick r:id="rId7"/>
              </a:rPr>
              <a:t>https://uk.wikipedia.org/wiki/%D0%AE%D0%BD%D1%96%D1%81%D1%82%D1%8C_(%D0%BA%D1%96%D0%BD%D0%BE%D1%82%D0%B5%D0%B0%D1%82%D1%80,_%</a:t>
            </a:r>
            <a:r>
              <a:rPr lang="uk-UA" sz="1000" dirty="0" smtClean="0">
                <a:solidFill>
                  <a:schemeClr val="tx1">
                    <a:lumMod val="95000"/>
                    <a:lumOff val="5000"/>
                  </a:schemeClr>
                </a:solidFill>
                <a:latin typeface="Times New Roman" pitchFamily="18" charset="0"/>
                <a:cs typeface="Times New Roman" pitchFamily="18" charset="0"/>
                <a:hlinkClick r:id="rId7"/>
              </a:rPr>
              <a:t>D0%9C%D0%B8%D0%BA%D0%BE%D0%BB%D0%B0%D1%97%D0%B2)</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uk-UA" sz="1000" dirty="0" smtClean="0">
                <a:solidFill>
                  <a:schemeClr val="tx1">
                    <a:lumMod val="95000"/>
                    <a:lumOff val="5000"/>
                  </a:schemeClr>
                </a:solidFill>
                <a:latin typeface="Times New Roman" pitchFamily="18" charset="0"/>
                <a:cs typeface="Times New Roman" pitchFamily="18" charset="0"/>
              </a:rPr>
              <a:t>Сьогодні в Миколаєві відкрили меморіал євреям-жертвам нацистів. </a:t>
            </a:r>
            <a:r>
              <a:rPr lang="uk-UA" sz="1000" dirty="0">
                <a:solidFill>
                  <a:schemeClr val="tx1">
                    <a:lumMod val="95000"/>
                    <a:lumOff val="5000"/>
                  </a:schemeClr>
                </a:solidFill>
                <a:latin typeface="Times New Roman" pitchFamily="18" charset="0"/>
                <a:cs typeface="Times New Roman" pitchFamily="18" charset="0"/>
              </a:rPr>
              <a:t>[Електронний ресурс</a:t>
            </a:r>
            <a:r>
              <a:rPr lang="uk-UA" sz="1000" dirty="0" smtClean="0">
                <a:solidFill>
                  <a:schemeClr val="tx1">
                    <a:lumMod val="95000"/>
                    <a:lumOff val="5000"/>
                  </a:schemeClr>
                </a:solidFill>
                <a:latin typeface="Times New Roman" pitchFamily="18" charset="0"/>
                <a:cs typeface="Times New Roman" pitchFamily="18" charset="0"/>
              </a:rPr>
              <a:t>]: </a:t>
            </a:r>
            <a:r>
              <a:rPr lang="uk-UA" sz="1000" b="1" u="sng" dirty="0">
                <a:hlinkClick r:id="rId8"/>
              </a:rPr>
              <a:t>https://nikvesti.com/ru/news/public/27560</a:t>
            </a:r>
            <a:endParaRPr lang="ru-RU" sz="1000" b="1" dirty="0"/>
          </a:p>
          <a:p>
            <a:pPr algn="just"/>
            <a:r>
              <a:rPr lang="uk-UA" sz="1000" dirty="0" smtClean="0">
                <a:solidFill>
                  <a:schemeClr val="tx1">
                    <a:lumMod val="95000"/>
                    <a:lumOff val="5000"/>
                  </a:schemeClr>
                </a:solidFill>
                <a:latin typeface="Times New Roman" pitchFamily="18" charset="0"/>
                <a:cs typeface="Times New Roman" pitchFamily="18" charset="0"/>
              </a:rPr>
              <a:t>В Миколаєві </a:t>
            </a:r>
            <a:r>
              <a:rPr lang="uk-UA" sz="1000" dirty="0">
                <a:solidFill>
                  <a:schemeClr val="tx1">
                    <a:lumMod val="95000"/>
                    <a:lumOff val="5000"/>
                  </a:schemeClr>
                </a:solidFill>
                <a:latin typeface="Times New Roman" pitchFamily="18" charset="0"/>
                <a:cs typeface="Times New Roman" pitchFamily="18" charset="0"/>
              </a:rPr>
              <a:t>відкрили пам</a:t>
            </a:r>
            <a:r>
              <a:rPr lang="uk-UA" sz="1000" dirty="0"/>
              <a:t>'</a:t>
            </a:r>
            <a:r>
              <a:rPr lang="uk-UA" sz="1000" dirty="0">
                <a:solidFill>
                  <a:schemeClr val="tx1">
                    <a:lumMod val="95000"/>
                    <a:lumOff val="5000"/>
                  </a:schemeClr>
                </a:solidFill>
                <a:latin typeface="Times New Roman" pitchFamily="18" charset="0"/>
                <a:cs typeface="Times New Roman" pitchFamily="18" charset="0"/>
              </a:rPr>
              <a:t>ятник </a:t>
            </a:r>
            <a:r>
              <a:rPr lang="uk-UA" sz="1000" dirty="0" smtClean="0">
                <a:solidFill>
                  <a:schemeClr val="tx1">
                    <a:lumMod val="95000"/>
                    <a:lumOff val="5000"/>
                  </a:schemeClr>
                </a:solidFill>
                <a:latin typeface="Times New Roman" pitchFamily="18" charset="0"/>
                <a:cs typeface="Times New Roman" pitchFamily="18" charset="0"/>
              </a:rPr>
              <a:t>жертвам Голокосту. [</a:t>
            </a:r>
            <a:r>
              <a:rPr lang="uk-UA" sz="1000" dirty="0">
                <a:solidFill>
                  <a:schemeClr val="tx1">
                    <a:lumMod val="95000"/>
                    <a:lumOff val="5000"/>
                  </a:schemeClr>
                </a:solidFill>
                <a:latin typeface="Times New Roman" pitchFamily="18" charset="0"/>
                <a:cs typeface="Times New Roman" pitchFamily="18" charset="0"/>
              </a:rPr>
              <a:t>Електронний ресурс]: </a:t>
            </a:r>
            <a:r>
              <a:rPr lang="uk-UA" sz="1000" b="1" u="sng" dirty="0" smtClean="0">
                <a:hlinkClick r:id="rId9"/>
              </a:rPr>
              <a:t>http</a:t>
            </a:r>
            <a:r>
              <a:rPr lang="uk-UA" sz="1000" b="1" u="sng" dirty="0">
                <a:hlinkClick r:id="rId9"/>
              </a:rPr>
              <a:t>://</a:t>
            </a:r>
            <a:r>
              <a:rPr lang="uk-UA" sz="1000" b="1" u="sng" dirty="0" smtClean="0">
                <a:hlinkClick r:id="rId9"/>
              </a:rPr>
              <a:t>jewseurasia.org/page16/news27280.html</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uk-UA" sz="1000" dirty="0" err="1" smtClean="0">
                <a:solidFill>
                  <a:schemeClr val="tx1">
                    <a:lumMod val="95000"/>
                    <a:lumOff val="5000"/>
                  </a:schemeClr>
                </a:solidFill>
                <a:latin typeface="Times New Roman" pitchFamily="18" charset="0"/>
                <a:cs typeface="Times New Roman" pitchFamily="18" charset="0"/>
              </a:rPr>
              <a:t>Булаш</a:t>
            </a:r>
            <a:r>
              <a:rPr lang="uk-UA" sz="1000" dirty="0" smtClean="0">
                <a:solidFill>
                  <a:schemeClr val="tx1">
                    <a:lumMod val="95000"/>
                    <a:lumOff val="5000"/>
                  </a:schemeClr>
                </a:solidFill>
                <a:latin typeface="Times New Roman" pitchFamily="18" charset="0"/>
                <a:cs typeface="Times New Roman" pitchFamily="18" charset="0"/>
              </a:rPr>
              <a:t> Д. В Миколаєві невідомі спаплюжили пам</a:t>
            </a:r>
            <a:r>
              <a:rPr lang="uk-UA" sz="1000" dirty="0"/>
              <a:t>'</a:t>
            </a:r>
            <a:r>
              <a:rPr lang="uk-UA" sz="1000" dirty="0" smtClean="0">
                <a:solidFill>
                  <a:schemeClr val="tx1">
                    <a:lumMod val="95000"/>
                    <a:lumOff val="5000"/>
                  </a:schemeClr>
                </a:solidFill>
                <a:latin typeface="Times New Roman" pitchFamily="18" charset="0"/>
                <a:cs typeface="Times New Roman" pitchFamily="18" charset="0"/>
              </a:rPr>
              <a:t>ятник жертвам Голокосту. [</a:t>
            </a:r>
            <a:r>
              <a:rPr lang="uk-UA" sz="1000" dirty="0">
                <a:solidFill>
                  <a:schemeClr val="tx1">
                    <a:lumMod val="95000"/>
                    <a:lumOff val="5000"/>
                  </a:schemeClr>
                </a:solidFill>
                <a:latin typeface="Times New Roman" pitchFamily="18" charset="0"/>
                <a:cs typeface="Times New Roman" pitchFamily="18" charset="0"/>
              </a:rPr>
              <a:t>Електронний ресурс]: </a:t>
            </a:r>
            <a:r>
              <a:rPr lang="uk-UA" sz="1000" b="1" u="sng" dirty="0" smtClean="0">
                <a:hlinkClick r:id="rId10"/>
              </a:rPr>
              <a:t>https</a:t>
            </a:r>
            <a:r>
              <a:rPr lang="uk-UA" sz="1000" b="1" u="sng" dirty="0">
                <a:hlinkClick r:id="rId10"/>
              </a:rPr>
              <a:t>://</a:t>
            </a:r>
            <a:r>
              <a:rPr lang="uk-UA" sz="1000" b="1" u="sng" dirty="0" smtClean="0">
                <a:hlinkClick r:id="rId10"/>
              </a:rPr>
              <a:t>nikvesti.com/news/incidents/99143</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uk-UA" sz="1000" dirty="0" smtClean="0">
                <a:solidFill>
                  <a:schemeClr val="tx1">
                    <a:lumMod val="95000"/>
                    <a:lumOff val="5000"/>
                  </a:schemeClr>
                </a:solidFill>
                <a:latin typeface="Times New Roman" pitchFamily="18" charset="0"/>
                <a:cs typeface="Times New Roman" pitchFamily="18" charset="0"/>
              </a:rPr>
              <a:t>Перші ілюзіони: </a:t>
            </a:r>
            <a:r>
              <a:rPr lang="uk-UA" sz="1000" dirty="0">
                <a:solidFill>
                  <a:schemeClr val="tx1">
                    <a:lumMod val="95000"/>
                    <a:lumOff val="5000"/>
                  </a:schemeClr>
                </a:solidFill>
                <a:latin typeface="Times New Roman" pitchFamily="18" charset="0"/>
                <a:cs typeface="Times New Roman" pitchFamily="18" charset="0"/>
              </a:rPr>
              <a:t>[Електронний ресурс]: </a:t>
            </a:r>
            <a:r>
              <a:rPr lang="uk-UA" sz="1000" dirty="0">
                <a:solidFill>
                  <a:schemeClr val="tx1">
                    <a:lumMod val="95000"/>
                    <a:lumOff val="5000"/>
                  </a:schemeClr>
                </a:solidFill>
                <a:latin typeface="Times New Roman" pitchFamily="18" charset="0"/>
                <a:cs typeface="Times New Roman" pitchFamily="18" charset="0"/>
                <a:hlinkClick r:id="rId11"/>
              </a:rPr>
              <a:t>https://</a:t>
            </a:r>
            <a:r>
              <a:rPr lang="uk-UA" sz="1000" dirty="0" smtClean="0">
                <a:solidFill>
                  <a:schemeClr val="tx1">
                    <a:lumMod val="95000"/>
                    <a:lumOff val="5000"/>
                  </a:schemeClr>
                </a:solidFill>
                <a:latin typeface="Times New Roman" pitchFamily="18" charset="0"/>
                <a:cs typeface="Times New Roman" pitchFamily="18" charset="0"/>
                <a:hlinkClick r:id="rId11"/>
              </a:rPr>
              <a:t>oksagen.ua/uk/blog/kinoteatr-yunost-v-nikolaeve/</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uk-UA" sz="1000" dirty="0" smtClean="0">
                <a:solidFill>
                  <a:schemeClr val="tx1">
                    <a:lumMod val="95000"/>
                    <a:lumOff val="5000"/>
                  </a:schemeClr>
                </a:solidFill>
                <a:latin typeface="Times New Roman" pitchFamily="18" charset="0"/>
                <a:cs typeface="Times New Roman" pitchFamily="18" charset="0"/>
              </a:rPr>
              <a:t>Трохи </a:t>
            </a:r>
            <a:r>
              <a:rPr lang="uk-UA" sz="1000" dirty="0">
                <a:solidFill>
                  <a:schemeClr val="tx1">
                    <a:lumMod val="95000"/>
                    <a:lumOff val="5000"/>
                  </a:schemeClr>
                </a:solidFill>
                <a:latin typeface="Times New Roman" pitchFamily="18" charset="0"/>
                <a:cs typeface="Times New Roman" pitchFamily="18" charset="0"/>
              </a:rPr>
              <a:t>історії.. [Електронний ресурс]: </a:t>
            </a:r>
            <a:r>
              <a:rPr lang="uk-UA" sz="1000" dirty="0">
                <a:solidFill>
                  <a:schemeClr val="tx1">
                    <a:lumMod val="95000"/>
                    <a:lumOff val="5000"/>
                  </a:schemeClr>
                </a:solidFill>
                <a:latin typeface="Times New Roman" pitchFamily="18" charset="0"/>
                <a:cs typeface="Times New Roman" pitchFamily="18" charset="0"/>
                <a:hlinkClick r:id="rId12"/>
              </a:rPr>
              <a:t>https://</a:t>
            </a:r>
            <a:r>
              <a:rPr lang="uk-UA" sz="1000" dirty="0" smtClean="0">
                <a:solidFill>
                  <a:schemeClr val="tx1">
                    <a:lumMod val="95000"/>
                    <a:lumOff val="5000"/>
                  </a:schemeClr>
                </a:solidFill>
                <a:latin typeface="Times New Roman" pitchFamily="18" charset="0"/>
                <a:cs typeface="Times New Roman" pitchFamily="18" charset="0"/>
                <a:hlinkClick r:id="rId12"/>
              </a:rPr>
              <a:t>mykolaiv-trend.in.ua/uk/eternal-1202-poyava-kinoteatriv-u-mykolayevi</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ru-RU" sz="1000" dirty="0" err="1">
                <a:solidFill>
                  <a:schemeClr val="tx1">
                    <a:lumMod val="95000"/>
                    <a:lumOff val="5000"/>
                  </a:schemeClr>
                </a:solidFill>
                <a:latin typeface="Times New Roman" pitchFamily="18" charset="0"/>
                <a:cs typeface="Times New Roman" pitchFamily="18" charset="0"/>
              </a:rPr>
              <a:t>Меморіальний</a:t>
            </a:r>
            <a:r>
              <a:rPr lang="ru-RU" sz="1000" dirty="0">
                <a:solidFill>
                  <a:schemeClr val="tx1">
                    <a:lumMod val="95000"/>
                    <a:lumOff val="5000"/>
                  </a:schemeClr>
                </a:solidFill>
                <a:latin typeface="Times New Roman" pitchFamily="18" charset="0"/>
                <a:cs typeface="Times New Roman" pitchFamily="18" charset="0"/>
              </a:rPr>
              <a:t> комплекс жертвам Голодомору 1932—1993 </a:t>
            </a:r>
            <a:r>
              <a:rPr lang="ru-RU" sz="1000" dirty="0" err="1">
                <a:solidFill>
                  <a:schemeClr val="tx1">
                    <a:lumMod val="95000"/>
                    <a:lumOff val="5000"/>
                  </a:schemeClr>
                </a:solidFill>
                <a:latin typeface="Times New Roman" pitchFamily="18" charset="0"/>
                <a:cs typeface="Times New Roman" pitchFamily="18" charset="0"/>
              </a:rPr>
              <a:t>років</a:t>
            </a:r>
            <a:r>
              <a:rPr lang="ru-RU" sz="1000" dirty="0">
                <a:solidFill>
                  <a:schemeClr val="tx1">
                    <a:lumMod val="95000"/>
                    <a:lumOff val="5000"/>
                  </a:schemeClr>
                </a:solidFill>
                <a:latin typeface="Times New Roman" pitchFamily="18" charset="0"/>
                <a:cs typeface="Times New Roman" pitchFamily="18" charset="0"/>
              </a:rPr>
              <a:t> у </a:t>
            </a:r>
            <a:r>
              <a:rPr lang="ru-RU" sz="1000" dirty="0" err="1">
                <a:solidFill>
                  <a:schemeClr val="tx1">
                    <a:lumMod val="95000"/>
                    <a:lumOff val="5000"/>
                  </a:schemeClr>
                </a:solidFill>
                <a:latin typeface="Times New Roman" pitchFamily="18" charset="0"/>
                <a:cs typeface="Times New Roman" pitchFamily="18" charset="0"/>
              </a:rPr>
              <a:t>Миколаєві</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вшановуючи</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пам’ять</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невинних</a:t>
            </a:r>
            <a:r>
              <a:rPr lang="ru-RU" sz="1000" dirty="0">
                <a:solidFill>
                  <a:schemeClr val="tx1">
                    <a:lumMod val="95000"/>
                    <a:lumOff val="5000"/>
                  </a:schemeClr>
                </a:solidFill>
                <a:latin typeface="Times New Roman" pitchFamily="18" charset="0"/>
                <a:cs typeface="Times New Roman" pitchFamily="18" charset="0"/>
              </a:rPr>
              <a:t> душ</a:t>
            </a:r>
            <a:r>
              <a:rPr lang="uk-UA" sz="1000" dirty="0">
                <a:solidFill>
                  <a:schemeClr val="tx1">
                    <a:lumMod val="95000"/>
                    <a:lumOff val="5000"/>
                  </a:schemeClr>
                </a:solidFill>
                <a:latin typeface="Times New Roman" pitchFamily="18" charset="0"/>
                <a:cs typeface="Times New Roman" pitchFamily="18" charset="0"/>
              </a:rPr>
              <a:t>.</a:t>
            </a:r>
            <a:r>
              <a:rPr lang="uk-UA" sz="1000" dirty="0" smtClean="0">
                <a:solidFill>
                  <a:schemeClr val="tx1">
                    <a:lumMod val="95000"/>
                    <a:lumOff val="5000"/>
                  </a:schemeClr>
                </a:solidFill>
                <a:latin typeface="Times New Roman" pitchFamily="18" charset="0"/>
                <a:cs typeface="Times New Roman" pitchFamily="18" charset="0"/>
              </a:rPr>
              <a:t> </a:t>
            </a:r>
            <a:r>
              <a:rPr lang="uk-UA" sz="1000" dirty="0">
                <a:solidFill>
                  <a:schemeClr val="tx1">
                    <a:lumMod val="95000"/>
                    <a:lumOff val="5000"/>
                  </a:schemeClr>
                </a:solidFill>
                <a:latin typeface="Times New Roman" pitchFamily="18" charset="0"/>
                <a:cs typeface="Times New Roman" pitchFamily="18" charset="0"/>
              </a:rPr>
              <a:t>[Електронний ресурс</a:t>
            </a:r>
            <a:r>
              <a:rPr lang="uk-UA" sz="1000" dirty="0" smtClean="0">
                <a:solidFill>
                  <a:schemeClr val="tx1">
                    <a:lumMod val="95000"/>
                    <a:lumOff val="5000"/>
                  </a:schemeClr>
                </a:solidFill>
                <a:latin typeface="Times New Roman" pitchFamily="18" charset="0"/>
                <a:cs typeface="Times New Roman" pitchFamily="18" charset="0"/>
              </a:rPr>
              <a:t>]:</a:t>
            </a:r>
            <a:r>
              <a:rPr lang="en-US" sz="1000" u="sng" dirty="0">
                <a:hlinkClick r:id="rId13"/>
              </a:rPr>
              <a:t> https://</a:t>
            </a:r>
            <a:r>
              <a:rPr lang="en-US" sz="1000" u="sng" dirty="0" smtClean="0">
                <a:hlinkClick r:id="rId13"/>
              </a:rPr>
              <a:t>reporter.zp.ua/memorialnij-kompleks-zhertvam-golodomoru-19321933-rokiv-mikolayiv-dovidka-l-uk.html</a:t>
            </a:r>
            <a:endParaRPr lang="uk-UA" sz="1000" u="sng" dirty="0" smtClean="0"/>
          </a:p>
          <a:p>
            <a:pPr algn="just"/>
            <a:r>
              <a:rPr lang="ru-RU" sz="1000" dirty="0" err="1" smtClean="0">
                <a:solidFill>
                  <a:schemeClr val="tx1">
                    <a:lumMod val="95000"/>
                    <a:lumOff val="5000"/>
                  </a:schemeClr>
                </a:solidFill>
                <a:latin typeface="Times New Roman" pitchFamily="18" charset="0"/>
                <a:cs typeface="Times New Roman" pitchFamily="18" charset="0"/>
              </a:rPr>
              <a:t>Миколаїв</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err="1" smtClean="0">
                <a:solidFill>
                  <a:schemeClr val="tx1">
                    <a:lumMod val="95000"/>
                    <a:lumOff val="5000"/>
                  </a:schemeClr>
                </a:solidFill>
                <a:latin typeface="Times New Roman" pitchFamily="18" charset="0"/>
                <a:cs typeface="Times New Roman" pitchFamily="18" charset="0"/>
              </a:rPr>
              <a:t>Під</a:t>
            </a:r>
            <a:r>
              <a:rPr lang="ru-RU" sz="1000" dirty="0" smtClean="0">
                <a:solidFill>
                  <a:schemeClr val="tx1">
                    <a:lumMod val="95000"/>
                    <a:lumOff val="5000"/>
                  </a:schemeClr>
                </a:solidFill>
                <a:latin typeface="Times New Roman" pitchFamily="18" charset="0"/>
                <a:cs typeface="Times New Roman" pitchFamily="18" charset="0"/>
              </a:rPr>
              <a:t> час голоду через порт </a:t>
            </a:r>
            <a:r>
              <a:rPr lang="ru-RU" sz="1000" dirty="0" err="1" smtClean="0">
                <a:solidFill>
                  <a:schemeClr val="tx1">
                    <a:lumMod val="95000"/>
                    <a:lumOff val="5000"/>
                  </a:schemeClr>
                </a:solidFill>
                <a:latin typeface="Times New Roman" pitchFamily="18" charset="0"/>
                <a:cs typeface="Times New Roman" pitchFamily="18" charset="0"/>
              </a:rPr>
              <a:t>вивозилися</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err="1" smtClean="0">
                <a:solidFill>
                  <a:schemeClr val="tx1">
                    <a:lumMod val="95000"/>
                    <a:lumOff val="5000"/>
                  </a:schemeClr>
                </a:solidFill>
                <a:latin typeface="Times New Roman" pitchFamily="18" charset="0"/>
                <a:cs typeface="Times New Roman" pitchFamily="18" charset="0"/>
              </a:rPr>
              <a:t>тисячі</a:t>
            </a:r>
            <a:r>
              <a:rPr lang="ru-RU" sz="1000" dirty="0" smtClean="0">
                <a:solidFill>
                  <a:schemeClr val="tx1">
                    <a:lumMod val="95000"/>
                    <a:lumOff val="5000"/>
                  </a:schemeClr>
                </a:solidFill>
                <a:latin typeface="Times New Roman" pitchFamily="18" charset="0"/>
                <a:cs typeface="Times New Roman" pitchFamily="18" charset="0"/>
              </a:rPr>
              <a:t> тонн зерна.</a:t>
            </a:r>
            <a:r>
              <a:rPr lang="ru-RU" sz="1000" b="1" dirty="0" smtClean="0"/>
              <a:t> </a:t>
            </a:r>
            <a:r>
              <a:rPr lang="uk-UA" sz="1000" dirty="0">
                <a:solidFill>
                  <a:schemeClr val="tx1">
                    <a:lumMod val="95000"/>
                    <a:lumOff val="5000"/>
                  </a:schemeClr>
                </a:solidFill>
                <a:latin typeface="Times New Roman" pitchFamily="18" charset="0"/>
                <a:cs typeface="Times New Roman" pitchFamily="18" charset="0"/>
              </a:rPr>
              <a:t>[Електронний ресурс</a:t>
            </a:r>
            <a:r>
              <a:rPr lang="uk-UA" sz="1000" dirty="0" smtClean="0">
                <a:solidFill>
                  <a:schemeClr val="tx1">
                    <a:lumMod val="95000"/>
                    <a:lumOff val="5000"/>
                  </a:schemeClr>
                </a:solidFill>
                <a:latin typeface="Times New Roman" pitchFamily="18" charset="0"/>
                <a:cs typeface="Times New Roman" pitchFamily="18" charset="0"/>
              </a:rPr>
              <a:t>]: </a:t>
            </a:r>
            <a:r>
              <a:rPr lang="en-US" sz="1000" u="sng" dirty="0" smtClean="0">
                <a:hlinkClick r:id="rId14"/>
              </a:rPr>
              <a:t>https</a:t>
            </a:r>
            <a:r>
              <a:rPr lang="en-US" sz="1000" u="sng" dirty="0">
                <a:hlinkClick r:id="rId14"/>
              </a:rPr>
              <a:t>://</a:t>
            </a:r>
            <a:r>
              <a:rPr lang="en-US" sz="1000" u="sng" dirty="0" smtClean="0">
                <a:hlinkClick r:id="rId14"/>
              </a:rPr>
              <a:t>www.ukrinform.ua/rubric-society/2823458-golodomor-pro-so-rozpovidaut-pamatniki2.html</a:t>
            </a:r>
            <a:endParaRPr lang="uk-UA" sz="1000" u="sng" dirty="0" smtClean="0"/>
          </a:p>
          <a:p>
            <a:pPr algn="just"/>
            <a:r>
              <a:rPr lang="ru-RU" sz="1000" dirty="0" smtClean="0">
                <a:solidFill>
                  <a:schemeClr val="tx1">
                    <a:lumMod val="95000"/>
                    <a:lumOff val="5000"/>
                  </a:schemeClr>
                </a:solidFill>
                <a:latin typeface="Times New Roman" pitchFamily="18" charset="0"/>
                <a:cs typeface="Times New Roman" pitchFamily="18" charset="0"/>
              </a:rPr>
              <a:t>Бобков Д. У </a:t>
            </a:r>
            <a:r>
              <a:rPr lang="ru-RU" sz="1000" dirty="0" err="1">
                <a:solidFill>
                  <a:schemeClr val="tx1">
                    <a:lumMod val="95000"/>
                    <a:lumOff val="5000"/>
                  </a:schemeClr>
                </a:solidFill>
                <a:latin typeface="Times New Roman" pitchFamily="18" charset="0"/>
                <a:cs typeface="Times New Roman" pitchFamily="18" charset="0"/>
              </a:rPr>
              <a:t>Миколаєві</a:t>
            </a:r>
            <a:r>
              <a:rPr lang="ru-RU" sz="1000" dirty="0">
                <a:solidFill>
                  <a:schemeClr val="tx1">
                    <a:lumMod val="95000"/>
                    <a:lumOff val="5000"/>
                  </a:schemeClr>
                </a:solidFill>
                <a:latin typeface="Times New Roman" pitchFamily="18" charset="0"/>
                <a:cs typeface="Times New Roman" pitchFamily="18" charset="0"/>
              </a:rPr>
              <a:t> </a:t>
            </a:r>
            <a:r>
              <a:rPr lang="ru-RU" sz="1000" dirty="0" err="1" smtClean="0">
                <a:solidFill>
                  <a:schemeClr val="tx1">
                    <a:lumMod val="95000"/>
                    <a:lumOff val="5000"/>
                  </a:schemeClr>
                </a:solidFill>
                <a:latin typeface="Times New Roman" pitchFamily="18" charset="0"/>
                <a:cs typeface="Times New Roman" pitchFamily="18" charset="0"/>
              </a:rPr>
              <a:t>вшанували</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пам’ять</a:t>
            </a:r>
            <a:r>
              <a:rPr lang="ru-RU" sz="1000" dirty="0">
                <a:solidFill>
                  <a:schemeClr val="tx1">
                    <a:lumMod val="95000"/>
                    <a:lumOff val="5000"/>
                  </a:schemeClr>
                </a:solidFill>
                <a:latin typeface="Times New Roman" pitchFamily="18" charset="0"/>
                <a:cs typeface="Times New Roman" pitchFamily="18" charset="0"/>
              </a:rPr>
              <a:t> жертв </a:t>
            </a:r>
            <a:r>
              <a:rPr lang="ru-RU" sz="1000" dirty="0" err="1">
                <a:solidFill>
                  <a:schemeClr val="tx1">
                    <a:lumMod val="95000"/>
                    <a:lumOff val="5000"/>
                  </a:schemeClr>
                </a:solidFill>
                <a:latin typeface="Times New Roman" pitchFamily="18" charset="0"/>
                <a:cs typeface="Times New Roman" pitchFamily="18" charset="0"/>
              </a:rPr>
              <a:t>Голодоморів</a:t>
            </a:r>
            <a:r>
              <a:rPr lang="ru-RU" sz="1000" dirty="0">
                <a:solidFill>
                  <a:schemeClr val="tx1">
                    <a:lumMod val="95000"/>
                    <a:lumOff val="5000"/>
                  </a:schemeClr>
                </a:solidFill>
                <a:latin typeface="Times New Roman" pitchFamily="18" charset="0"/>
                <a:cs typeface="Times New Roman" pitchFamily="18" charset="0"/>
              </a:rPr>
              <a:t> в </a:t>
            </a:r>
            <a:r>
              <a:rPr lang="ru-RU" sz="1000" dirty="0" err="1">
                <a:solidFill>
                  <a:schemeClr val="tx1">
                    <a:lumMod val="95000"/>
                    <a:lumOff val="5000"/>
                  </a:schemeClr>
                </a:solidFill>
                <a:latin typeface="Times New Roman" pitchFamily="18" charset="0"/>
                <a:cs typeface="Times New Roman" pitchFamily="18" charset="0"/>
              </a:rPr>
              <a:t>Україні</a:t>
            </a:r>
            <a:r>
              <a:rPr lang="ru-RU" sz="1000" dirty="0">
                <a:solidFill>
                  <a:schemeClr val="tx1">
                    <a:lumMod val="95000"/>
                    <a:lumOff val="5000"/>
                  </a:schemeClr>
                </a:solidFill>
                <a:latin typeface="Times New Roman" pitchFamily="18" charset="0"/>
                <a:cs typeface="Times New Roman" pitchFamily="18" charset="0"/>
              </a:rPr>
              <a:t>. </a:t>
            </a:r>
            <a:r>
              <a:rPr lang="uk-UA" sz="1000" dirty="0">
                <a:solidFill>
                  <a:schemeClr val="tx1">
                    <a:lumMod val="95000"/>
                    <a:lumOff val="5000"/>
                  </a:schemeClr>
                </a:solidFill>
                <a:latin typeface="Times New Roman" pitchFamily="18" charset="0"/>
                <a:cs typeface="Times New Roman" pitchFamily="18" charset="0"/>
              </a:rPr>
              <a:t>[Електронний ресурс]: </a:t>
            </a:r>
            <a:r>
              <a:rPr lang="en-US" sz="1000" u="sng" dirty="0" smtClean="0">
                <a:hlinkClick r:id="rId15"/>
              </a:rPr>
              <a:t>https</a:t>
            </a:r>
            <a:r>
              <a:rPr lang="en-US" sz="1000" u="sng" dirty="0">
                <a:hlinkClick r:id="rId15"/>
              </a:rPr>
              <a:t>://suspilne.media/325766-u-mikolaevi-vsanuvali-pamat-zertv-golodomoriv</a:t>
            </a:r>
            <a:r>
              <a:rPr lang="en-US" sz="1000" u="sng" dirty="0" smtClean="0">
                <a:hlinkClick r:id="rId15"/>
              </a:rPr>
              <a:t>/</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uk-UA" sz="1000" dirty="0" smtClean="0">
                <a:solidFill>
                  <a:schemeClr val="tx1">
                    <a:lumMod val="95000"/>
                    <a:lumOff val="5000"/>
                  </a:schemeClr>
                </a:solidFill>
                <a:latin typeface="Times New Roman" pitchFamily="18" charset="0"/>
                <a:cs typeface="Times New Roman" pitchFamily="18" charset="0"/>
              </a:rPr>
              <a:t>В Миколаєві знесли барельєф Леніна з пам</a:t>
            </a:r>
            <a:r>
              <a:rPr lang="uk-UA" sz="1000" dirty="0"/>
              <a:t>'</a:t>
            </a:r>
            <a:r>
              <a:rPr lang="uk-UA" sz="1000" dirty="0" smtClean="0">
                <a:solidFill>
                  <a:schemeClr val="tx1">
                    <a:lumMod val="95000"/>
                    <a:lumOff val="5000"/>
                  </a:schemeClr>
                </a:solidFill>
                <a:latin typeface="Times New Roman" pitchFamily="18" charset="0"/>
                <a:cs typeface="Times New Roman" pitchFamily="18" charset="0"/>
              </a:rPr>
              <a:t>ятника </a:t>
            </a:r>
            <a:r>
              <a:rPr lang="uk-UA" sz="1000" dirty="0" err="1" smtClean="0">
                <a:solidFill>
                  <a:schemeClr val="tx1">
                    <a:lumMod val="95000"/>
                    <a:lumOff val="5000"/>
                  </a:schemeClr>
                </a:solidFill>
                <a:latin typeface="Times New Roman" pitchFamily="18" charset="0"/>
                <a:cs typeface="Times New Roman" pitchFamily="18" charset="0"/>
              </a:rPr>
              <a:t>комсомольяам</a:t>
            </a:r>
            <a:r>
              <a:rPr lang="uk-UA" sz="1000" dirty="0" smtClean="0">
                <a:solidFill>
                  <a:schemeClr val="tx1">
                    <a:lumMod val="95000"/>
                    <a:lumOff val="5000"/>
                  </a:schemeClr>
                </a:solidFill>
                <a:latin typeface="Times New Roman" pitchFamily="18" charset="0"/>
                <a:cs typeface="Times New Roman" pitchFamily="18" charset="0"/>
              </a:rPr>
              <a:t> біля </a:t>
            </a:r>
            <a:r>
              <a:rPr lang="uk-UA" sz="1000" dirty="0">
                <a:solidFill>
                  <a:schemeClr val="tx1">
                    <a:lumMod val="95000"/>
                    <a:lumOff val="5000"/>
                  </a:schemeClr>
                </a:solidFill>
                <a:latin typeface="Times New Roman" pitchFamily="18" charset="0"/>
                <a:cs typeface="Times New Roman" pitchFamily="18" charset="0"/>
              </a:rPr>
              <a:t>«</a:t>
            </a:r>
            <a:r>
              <a:rPr lang="uk-UA" sz="1000" dirty="0" smtClean="0">
                <a:solidFill>
                  <a:schemeClr val="tx1">
                    <a:lumMod val="95000"/>
                    <a:lumOff val="5000"/>
                  </a:schemeClr>
                </a:solidFill>
                <a:latin typeface="Times New Roman" pitchFamily="18" charset="0"/>
                <a:cs typeface="Times New Roman" pitchFamily="18" charset="0"/>
              </a:rPr>
              <a:t>Юності» </a:t>
            </a:r>
            <a:r>
              <a:rPr lang="uk-UA" sz="1000" dirty="0">
                <a:solidFill>
                  <a:schemeClr val="tx1">
                    <a:lumMod val="95000"/>
                    <a:lumOff val="5000"/>
                  </a:schemeClr>
                </a:solidFill>
                <a:latin typeface="Times New Roman" pitchFamily="18" charset="0"/>
                <a:cs typeface="Times New Roman" pitchFamily="18" charset="0"/>
              </a:rPr>
              <a:t>[Електронний ресурс]: </a:t>
            </a:r>
            <a:r>
              <a:rPr lang="uk-UA" sz="1000" dirty="0">
                <a:solidFill>
                  <a:schemeClr val="tx1">
                    <a:lumMod val="95000"/>
                    <a:lumOff val="5000"/>
                  </a:schemeClr>
                </a:solidFill>
                <a:latin typeface="Times New Roman" pitchFamily="18" charset="0"/>
                <a:cs typeface="Times New Roman" pitchFamily="18" charset="0"/>
                <a:hlinkClick r:id="rId16"/>
              </a:rPr>
              <a:t>https://nikvesti.com/ru/news/politics/239977</a:t>
            </a:r>
            <a:endParaRPr lang="ru-RU" sz="1000" dirty="0">
              <a:solidFill>
                <a:schemeClr val="tx1">
                  <a:lumMod val="95000"/>
                  <a:lumOff val="5000"/>
                </a:schemeClr>
              </a:solidFill>
              <a:latin typeface="Times New Roman" pitchFamily="18" charset="0"/>
              <a:cs typeface="Times New Roman" pitchFamily="18" charset="0"/>
            </a:endParaRPr>
          </a:p>
          <a:p>
            <a:pPr algn="just"/>
            <a:r>
              <a:rPr lang="uk-UA" sz="1000" dirty="0" smtClean="0">
                <a:solidFill>
                  <a:schemeClr val="tx1">
                    <a:lumMod val="95000"/>
                    <a:lumOff val="5000"/>
                  </a:schemeClr>
                </a:solidFill>
                <a:latin typeface="Times New Roman" pitchFamily="18" charset="0"/>
                <a:cs typeface="Times New Roman" pitchFamily="18" charset="0"/>
              </a:rPr>
              <a:t>Навіщо Миколаєву </a:t>
            </a:r>
            <a:r>
              <a:rPr lang="uk-UA" sz="1000" dirty="0">
                <a:solidFill>
                  <a:schemeClr val="tx1">
                    <a:lumMod val="95000"/>
                    <a:lumOff val="5000"/>
                  </a:schemeClr>
                </a:solidFill>
                <a:latin typeface="Times New Roman" pitchFamily="18" charset="0"/>
                <a:cs typeface="Times New Roman" pitchFamily="18" charset="0"/>
              </a:rPr>
              <a:t>П</a:t>
            </a:r>
            <a:r>
              <a:rPr lang="uk-UA" sz="1000" dirty="0" smtClean="0">
                <a:solidFill>
                  <a:schemeClr val="tx1">
                    <a:lumMod val="95000"/>
                    <a:lumOff val="5000"/>
                  </a:schemeClr>
                </a:solidFill>
                <a:latin typeface="Times New Roman" pitchFamily="18" charset="0"/>
                <a:cs typeface="Times New Roman" pitchFamily="18" charset="0"/>
              </a:rPr>
              <a:t>К </a:t>
            </a:r>
            <a:r>
              <a:rPr lang="uk-UA" sz="1000" dirty="0">
                <a:solidFill>
                  <a:schemeClr val="tx1">
                    <a:lumMod val="95000"/>
                    <a:lumOff val="5000"/>
                  </a:schemeClr>
                </a:solidFill>
                <a:latin typeface="Times New Roman" pitchFamily="18" charset="0"/>
                <a:cs typeface="Times New Roman" pitchFamily="18" charset="0"/>
              </a:rPr>
              <a:t>“</a:t>
            </a:r>
            <a:r>
              <a:rPr lang="uk-UA" sz="1000" dirty="0" smtClean="0">
                <a:solidFill>
                  <a:schemeClr val="tx1">
                    <a:lumMod val="95000"/>
                    <a:lumOff val="5000"/>
                  </a:schemeClr>
                </a:solidFill>
                <a:latin typeface="Times New Roman" pitchFamily="18" charset="0"/>
                <a:cs typeface="Times New Roman" pitchFamily="18" charset="0"/>
              </a:rPr>
              <a:t>Молодіжний</a:t>
            </a:r>
            <a:r>
              <a:rPr lang="uk-UA" sz="1000" dirty="0">
                <a:solidFill>
                  <a:schemeClr val="tx1">
                    <a:lumMod val="95000"/>
                    <a:lumOff val="5000"/>
                  </a:schemeClr>
                </a:solidFill>
                <a:latin typeface="Times New Roman" pitchFamily="18" charset="0"/>
                <a:cs typeface="Times New Roman" pitchFamily="18" charset="0"/>
              </a:rPr>
              <a:t>”,- </a:t>
            </a:r>
            <a:r>
              <a:rPr lang="uk-UA" sz="1000" dirty="0" smtClean="0">
                <a:solidFill>
                  <a:schemeClr val="tx1">
                    <a:lumMod val="95000"/>
                    <a:lumOff val="5000"/>
                  </a:schemeClr>
                </a:solidFill>
                <a:latin typeface="Times New Roman" pitchFamily="18" charset="0"/>
                <a:cs typeface="Times New Roman" pitchFamily="18" charset="0"/>
              </a:rPr>
              <a:t>інтерв</a:t>
            </a:r>
            <a:r>
              <a:rPr lang="uk-UA" sz="1000" dirty="0"/>
              <a:t>'</a:t>
            </a:r>
            <a:r>
              <a:rPr lang="uk-UA" sz="1000" dirty="0" smtClean="0">
                <a:solidFill>
                  <a:schemeClr val="tx1">
                    <a:lumMod val="95000"/>
                    <a:lumOff val="5000"/>
                  </a:schemeClr>
                </a:solidFill>
                <a:latin typeface="Times New Roman" pitchFamily="18" charset="0"/>
                <a:cs typeface="Times New Roman" pitchFamily="18" charset="0"/>
              </a:rPr>
              <a:t>ю з </a:t>
            </a:r>
            <a:r>
              <a:rPr lang="uk-UA" sz="1000" dirty="0">
                <a:solidFill>
                  <a:schemeClr val="tx1">
                    <a:lumMod val="95000"/>
                    <a:lumOff val="5000"/>
                  </a:schemeClr>
                </a:solidFill>
                <a:latin typeface="Times New Roman" pitchFamily="18" charset="0"/>
                <a:cs typeface="Times New Roman" pitchFamily="18" charset="0"/>
              </a:rPr>
              <a:t>директором </a:t>
            </a:r>
            <a:r>
              <a:rPr lang="uk-UA" sz="1000" dirty="0" smtClean="0">
                <a:solidFill>
                  <a:schemeClr val="tx1">
                    <a:lumMod val="95000"/>
                    <a:lumOff val="5000"/>
                  </a:schemeClr>
                </a:solidFill>
                <a:latin typeface="Times New Roman" pitchFamily="18" charset="0"/>
                <a:cs typeface="Times New Roman" pitchFamily="18" charset="0"/>
              </a:rPr>
              <a:t>палацу, </a:t>
            </a:r>
            <a:r>
              <a:rPr lang="uk-UA" sz="1000" dirty="0">
                <a:solidFill>
                  <a:schemeClr val="tx1">
                    <a:lumMod val="95000"/>
                    <a:lumOff val="5000"/>
                  </a:schemeClr>
                </a:solidFill>
                <a:latin typeface="Times New Roman" pitchFamily="18" charset="0"/>
                <a:cs typeface="Times New Roman" pitchFamily="18" charset="0"/>
              </a:rPr>
              <a:t>- ФОТО[Електронний ресурс]: </a:t>
            </a:r>
            <a:r>
              <a:rPr lang="uk-UA" sz="1000" dirty="0">
                <a:solidFill>
                  <a:schemeClr val="tx1">
                    <a:lumMod val="95000"/>
                    <a:lumOff val="5000"/>
                  </a:schemeClr>
                </a:solidFill>
                <a:latin typeface="Times New Roman" pitchFamily="18" charset="0"/>
                <a:cs typeface="Times New Roman" pitchFamily="18" charset="0"/>
                <a:hlinkClick r:id="rId17"/>
              </a:rPr>
              <a:t>https://</a:t>
            </a:r>
            <a:r>
              <a:rPr lang="uk-UA" sz="1000" dirty="0" smtClean="0">
                <a:solidFill>
                  <a:schemeClr val="tx1">
                    <a:lumMod val="95000"/>
                    <a:lumOff val="5000"/>
                  </a:schemeClr>
                </a:solidFill>
                <a:latin typeface="Times New Roman" pitchFamily="18" charset="0"/>
                <a:cs typeface="Times New Roman" pitchFamily="18" charset="0"/>
                <a:hlinkClick r:id="rId17"/>
              </a:rPr>
              <a:t>www.0512.com.ua/news/3007429/zacem-nikolaevu-dk-molodeznyj-intervu-s-direktorom-dvorca-foto</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uk-UA" sz="1000" dirty="0" err="1" smtClean="0">
                <a:solidFill>
                  <a:schemeClr val="tx1">
                    <a:lumMod val="95000"/>
                    <a:lumOff val="5000"/>
                  </a:schemeClr>
                </a:solidFill>
                <a:latin typeface="Times New Roman" pitchFamily="18" charset="0"/>
                <a:cs typeface="Times New Roman" pitchFamily="18" charset="0"/>
              </a:rPr>
              <a:t>Заковоротний</a:t>
            </a:r>
            <a:r>
              <a:rPr lang="uk-UA" sz="1000" dirty="0" smtClean="0">
                <a:solidFill>
                  <a:schemeClr val="tx1">
                    <a:lumMod val="95000"/>
                    <a:lumOff val="5000"/>
                  </a:schemeClr>
                </a:solidFill>
                <a:latin typeface="Times New Roman" pitchFamily="18" charset="0"/>
                <a:cs typeface="Times New Roman" pitchFamily="18" charset="0"/>
              </a:rPr>
              <a:t> </a:t>
            </a:r>
            <a:r>
              <a:rPr lang="uk-UA" sz="1000" dirty="0">
                <a:solidFill>
                  <a:schemeClr val="tx1">
                    <a:lumMod val="95000"/>
                    <a:lumOff val="5000"/>
                  </a:schemeClr>
                </a:solidFill>
                <a:latin typeface="Times New Roman" pitchFamily="18" charset="0"/>
                <a:cs typeface="Times New Roman" pitchFamily="18" charset="0"/>
              </a:rPr>
              <a:t>Д. </a:t>
            </a:r>
            <a:r>
              <a:rPr lang="uk-UA" sz="1000" dirty="0" smtClean="0">
                <a:solidFill>
                  <a:schemeClr val="tx1">
                    <a:lumMod val="95000"/>
                    <a:lumOff val="5000"/>
                  </a:schemeClr>
                </a:solidFill>
                <a:latin typeface="Times New Roman" pitchFamily="18" charset="0"/>
                <a:cs typeface="Times New Roman" pitchFamily="18" charset="0"/>
              </a:rPr>
              <a:t>Це було нещодавно</a:t>
            </a:r>
            <a:r>
              <a:rPr lang="uk-UA" sz="1000" dirty="0">
                <a:solidFill>
                  <a:schemeClr val="tx1">
                    <a:lumMod val="95000"/>
                    <a:lumOff val="5000"/>
                  </a:schemeClr>
                </a:solidFill>
                <a:latin typeface="Times New Roman" pitchFamily="18" charset="0"/>
                <a:cs typeface="Times New Roman" pitchFamily="18" charset="0"/>
              </a:rPr>
              <a:t>, </a:t>
            </a:r>
            <a:r>
              <a:rPr lang="uk-UA" sz="1000" dirty="0" smtClean="0">
                <a:solidFill>
                  <a:schemeClr val="tx1">
                    <a:lumMod val="95000"/>
                    <a:lumOff val="5000"/>
                  </a:schemeClr>
                </a:solidFill>
                <a:latin typeface="Times New Roman" pitchFamily="18" charset="0"/>
                <a:cs typeface="Times New Roman" pitchFamily="18" charset="0"/>
              </a:rPr>
              <a:t>це було </a:t>
            </a:r>
            <a:r>
              <a:rPr lang="uk-UA" sz="1000" dirty="0">
                <a:solidFill>
                  <a:schemeClr val="tx1">
                    <a:lumMod val="95000"/>
                    <a:lumOff val="5000"/>
                  </a:schemeClr>
                </a:solidFill>
                <a:latin typeface="Times New Roman" pitchFamily="18" charset="0"/>
                <a:cs typeface="Times New Roman" pitchFamily="18" charset="0"/>
              </a:rPr>
              <a:t>давно [</a:t>
            </a:r>
            <a:r>
              <a:rPr lang="uk-UA" sz="1000" dirty="0" err="1">
                <a:solidFill>
                  <a:schemeClr val="tx1">
                    <a:lumMod val="95000"/>
                    <a:lumOff val="5000"/>
                  </a:schemeClr>
                </a:solidFill>
                <a:latin typeface="Times New Roman" pitchFamily="18" charset="0"/>
                <a:cs typeface="Times New Roman" pitchFamily="18" charset="0"/>
              </a:rPr>
              <a:t>Электронный</a:t>
            </a:r>
            <a:r>
              <a:rPr lang="uk-UA" sz="1000" dirty="0">
                <a:solidFill>
                  <a:schemeClr val="tx1">
                    <a:lumMod val="95000"/>
                    <a:lumOff val="5000"/>
                  </a:schemeClr>
                </a:solidFill>
                <a:latin typeface="Times New Roman" pitchFamily="18" charset="0"/>
                <a:cs typeface="Times New Roman" pitchFamily="18" charset="0"/>
              </a:rPr>
              <a:t> ресурс] / Д. </a:t>
            </a:r>
            <a:r>
              <a:rPr lang="uk-UA" sz="1000" dirty="0" err="1">
                <a:solidFill>
                  <a:schemeClr val="tx1">
                    <a:lumMod val="95000"/>
                    <a:lumOff val="5000"/>
                  </a:schemeClr>
                </a:solidFill>
                <a:latin typeface="Times New Roman" pitchFamily="18" charset="0"/>
                <a:cs typeface="Times New Roman" pitchFamily="18" charset="0"/>
              </a:rPr>
              <a:t>Заковоротний</a:t>
            </a:r>
            <a:r>
              <a:rPr lang="uk-UA" sz="1000" dirty="0">
                <a:solidFill>
                  <a:schemeClr val="tx1">
                    <a:lumMod val="95000"/>
                    <a:lumOff val="5000"/>
                  </a:schemeClr>
                </a:solidFill>
                <a:latin typeface="Times New Roman" pitchFamily="18" charset="0"/>
                <a:cs typeface="Times New Roman" pitchFamily="18" charset="0"/>
              </a:rPr>
              <a:t> // </a:t>
            </a:r>
            <a:r>
              <a:rPr lang="uk-UA" sz="1000" dirty="0" err="1">
                <a:solidFill>
                  <a:schemeClr val="tx1">
                    <a:lumMod val="95000"/>
                    <a:lumOff val="5000"/>
                  </a:schemeClr>
                </a:solidFill>
                <a:latin typeface="Times New Roman" pitchFamily="18" charset="0"/>
                <a:cs typeface="Times New Roman" pitchFamily="18" charset="0"/>
              </a:rPr>
              <a:t>Вечерний</a:t>
            </a:r>
            <a:r>
              <a:rPr lang="uk-UA" sz="1000" dirty="0">
                <a:solidFill>
                  <a:schemeClr val="tx1">
                    <a:lumMod val="95000"/>
                    <a:lumOff val="5000"/>
                  </a:schemeClr>
                </a:solidFill>
                <a:latin typeface="Times New Roman" pitchFamily="18" charset="0"/>
                <a:cs typeface="Times New Roman" pitchFamily="18" charset="0"/>
              </a:rPr>
              <a:t> </a:t>
            </a:r>
            <a:r>
              <a:rPr lang="uk-UA" sz="1000" dirty="0" err="1">
                <a:solidFill>
                  <a:schemeClr val="tx1">
                    <a:lumMod val="95000"/>
                    <a:lumOff val="5000"/>
                  </a:schemeClr>
                </a:solidFill>
                <a:latin typeface="Times New Roman" pitchFamily="18" charset="0"/>
                <a:cs typeface="Times New Roman" pitchFamily="18" charset="0"/>
              </a:rPr>
              <a:t>Николаев</a:t>
            </a:r>
            <a:r>
              <a:rPr lang="uk-UA" sz="1000" dirty="0">
                <a:solidFill>
                  <a:schemeClr val="tx1">
                    <a:lumMod val="95000"/>
                    <a:lumOff val="5000"/>
                  </a:schemeClr>
                </a:solidFill>
                <a:latin typeface="Times New Roman" pitchFamily="18" charset="0"/>
                <a:cs typeface="Times New Roman" pitchFamily="18" charset="0"/>
              </a:rPr>
              <a:t> : </a:t>
            </a:r>
            <a:r>
              <a:rPr lang="uk-UA" sz="1000" dirty="0" err="1">
                <a:solidFill>
                  <a:schemeClr val="tx1">
                    <a:lumMod val="95000"/>
                    <a:lumOff val="5000"/>
                  </a:schemeClr>
                </a:solidFill>
                <a:latin typeface="Times New Roman" pitchFamily="18" charset="0"/>
                <a:cs typeface="Times New Roman" pitchFamily="18" charset="0"/>
              </a:rPr>
              <a:t>Николаевская</a:t>
            </a:r>
            <a:r>
              <a:rPr lang="uk-UA" sz="1000" dirty="0">
                <a:solidFill>
                  <a:schemeClr val="tx1">
                    <a:lumMod val="95000"/>
                    <a:lumOff val="5000"/>
                  </a:schemeClr>
                </a:solidFill>
                <a:latin typeface="Times New Roman" pitchFamily="18" charset="0"/>
                <a:cs typeface="Times New Roman" pitchFamily="18" charset="0"/>
              </a:rPr>
              <a:t> </a:t>
            </a:r>
            <a:r>
              <a:rPr lang="uk-UA" sz="1000" dirty="0" err="1">
                <a:solidFill>
                  <a:schemeClr val="tx1">
                    <a:lumMod val="95000"/>
                    <a:lumOff val="5000"/>
                  </a:schemeClr>
                </a:solidFill>
                <a:latin typeface="Times New Roman" pitchFamily="18" charset="0"/>
                <a:cs typeface="Times New Roman" pitchFamily="18" charset="0"/>
              </a:rPr>
              <a:t>городская</a:t>
            </a:r>
            <a:r>
              <a:rPr lang="uk-UA" sz="1000" dirty="0">
                <a:solidFill>
                  <a:schemeClr val="tx1">
                    <a:lumMod val="95000"/>
                    <a:lumOff val="5000"/>
                  </a:schemeClr>
                </a:solidFill>
                <a:latin typeface="Times New Roman" pitchFamily="18" charset="0"/>
                <a:cs typeface="Times New Roman" pitchFamily="18" charset="0"/>
              </a:rPr>
              <a:t> газета. — Текст. </a:t>
            </a:r>
            <a:r>
              <a:rPr lang="uk-UA" sz="1000" dirty="0" err="1">
                <a:solidFill>
                  <a:schemeClr val="tx1">
                    <a:lumMod val="95000"/>
                    <a:lumOff val="5000"/>
                  </a:schemeClr>
                </a:solidFill>
                <a:latin typeface="Times New Roman" pitchFamily="18" charset="0"/>
                <a:cs typeface="Times New Roman" pitchFamily="18" charset="0"/>
              </a:rPr>
              <a:t>данные</a:t>
            </a:r>
            <a:r>
              <a:rPr lang="uk-UA" sz="1000" dirty="0">
                <a:solidFill>
                  <a:schemeClr val="tx1">
                    <a:lumMod val="95000"/>
                    <a:lumOff val="5000"/>
                  </a:schemeClr>
                </a:solidFill>
                <a:latin typeface="Times New Roman" pitchFamily="18" charset="0"/>
                <a:cs typeface="Times New Roman" pitchFamily="18" charset="0"/>
              </a:rPr>
              <a:t>. — Режим </a:t>
            </a:r>
            <a:r>
              <a:rPr lang="uk-UA" sz="1000" dirty="0" err="1">
                <a:solidFill>
                  <a:schemeClr val="tx1">
                    <a:lumMod val="95000"/>
                    <a:lumOff val="5000"/>
                  </a:schemeClr>
                </a:solidFill>
                <a:latin typeface="Times New Roman" pitchFamily="18" charset="0"/>
                <a:cs typeface="Times New Roman" pitchFamily="18" charset="0"/>
              </a:rPr>
              <a:t>доступа</a:t>
            </a:r>
            <a:r>
              <a:rPr lang="uk-UA" sz="1000" dirty="0">
                <a:solidFill>
                  <a:schemeClr val="tx1">
                    <a:lumMod val="95000"/>
                    <a:lumOff val="5000"/>
                  </a:schemeClr>
                </a:solidFill>
                <a:latin typeface="Times New Roman" pitchFamily="18" charset="0"/>
                <a:cs typeface="Times New Roman" pitchFamily="18" charset="0"/>
              </a:rPr>
              <a:t> :</a:t>
            </a:r>
            <a:r>
              <a:rPr lang="uk-UA" sz="1000" dirty="0" err="1">
                <a:solidFill>
                  <a:schemeClr val="tx1">
                    <a:lumMod val="95000"/>
                    <a:lumOff val="5000"/>
                  </a:schemeClr>
                </a:solidFill>
                <a:latin typeface="Times New Roman" pitchFamily="18" charset="0"/>
                <a:cs typeface="Times New Roman" pitchFamily="18" charset="0"/>
              </a:rPr>
              <a:t> </a:t>
            </a:r>
            <a:r>
              <a:rPr lang="uk-UA" sz="1000" dirty="0" err="1">
                <a:solidFill>
                  <a:schemeClr val="tx1">
                    <a:lumMod val="95000"/>
                    <a:lumOff val="5000"/>
                  </a:schemeClr>
                </a:solidFill>
                <a:latin typeface="Times New Roman" pitchFamily="18" charset="0"/>
                <a:cs typeface="Times New Roman" pitchFamily="18" charset="0"/>
                <a:hlinkClick r:id="rId18"/>
              </a:rPr>
              <a:t>htt</a:t>
            </a:r>
            <a:r>
              <a:rPr lang="uk-UA" sz="1000" dirty="0">
                <a:solidFill>
                  <a:schemeClr val="tx1">
                    <a:lumMod val="95000"/>
                    <a:lumOff val="5000"/>
                  </a:schemeClr>
                </a:solidFill>
                <a:latin typeface="Times New Roman" pitchFamily="18" charset="0"/>
                <a:cs typeface="Times New Roman" pitchFamily="18" charset="0"/>
                <a:hlinkClick r:id="rId18"/>
              </a:rPr>
              <a:t>p://www.vn.mk.ua/stories.php?id=7453</a:t>
            </a:r>
            <a:r>
              <a:rPr lang="uk-UA" sz="1000" dirty="0">
                <a:solidFill>
                  <a:schemeClr val="tx1">
                    <a:lumMod val="95000"/>
                    <a:lumOff val="5000"/>
                  </a:schemeClr>
                </a:solidFill>
                <a:latin typeface="Times New Roman" pitchFamily="18" charset="0"/>
                <a:cs typeface="Times New Roman" pitchFamily="18" charset="0"/>
              </a:rPr>
              <a:t>. — </a:t>
            </a:r>
            <a:r>
              <a:rPr lang="uk-UA" sz="1000" dirty="0" err="1">
                <a:solidFill>
                  <a:schemeClr val="tx1">
                    <a:lumMod val="95000"/>
                    <a:lumOff val="5000"/>
                  </a:schemeClr>
                </a:solidFill>
                <a:latin typeface="Times New Roman" pitchFamily="18" charset="0"/>
                <a:cs typeface="Times New Roman" pitchFamily="18" charset="0"/>
              </a:rPr>
              <a:t>Название</a:t>
            </a:r>
            <a:r>
              <a:rPr lang="uk-UA" sz="1000" dirty="0">
                <a:solidFill>
                  <a:schemeClr val="tx1">
                    <a:lumMod val="95000"/>
                    <a:lumOff val="5000"/>
                  </a:schemeClr>
                </a:solidFill>
                <a:latin typeface="Times New Roman" pitchFamily="18" charset="0"/>
                <a:cs typeface="Times New Roman" pitchFamily="18" charset="0"/>
              </a:rPr>
              <a:t> с </a:t>
            </a:r>
            <a:r>
              <a:rPr lang="uk-UA" sz="1000" dirty="0" err="1">
                <a:solidFill>
                  <a:schemeClr val="tx1">
                    <a:lumMod val="95000"/>
                    <a:lumOff val="5000"/>
                  </a:schemeClr>
                </a:solidFill>
                <a:latin typeface="Times New Roman" pitchFamily="18" charset="0"/>
                <a:cs typeface="Times New Roman" pitchFamily="18" charset="0"/>
              </a:rPr>
              <a:t>экрана</a:t>
            </a:r>
            <a:r>
              <a:rPr lang="uk-UA" sz="1000" dirty="0">
                <a:solidFill>
                  <a:schemeClr val="tx1">
                    <a:lumMod val="95000"/>
                    <a:lumOff val="5000"/>
                  </a:schemeClr>
                </a:solidFill>
                <a:latin typeface="Times New Roman" pitchFamily="18" charset="0"/>
                <a:cs typeface="Times New Roman" pitchFamily="18" charset="0"/>
              </a:rPr>
              <a:t>. — Дата </a:t>
            </a:r>
            <a:r>
              <a:rPr lang="uk-UA" sz="1000" dirty="0" err="1">
                <a:solidFill>
                  <a:schemeClr val="tx1">
                    <a:lumMod val="95000"/>
                    <a:lumOff val="5000"/>
                  </a:schemeClr>
                </a:solidFill>
                <a:latin typeface="Times New Roman" pitchFamily="18" charset="0"/>
                <a:cs typeface="Times New Roman" pitchFamily="18" charset="0"/>
              </a:rPr>
              <a:t>публикации</a:t>
            </a:r>
            <a:r>
              <a:rPr lang="uk-UA" sz="1000" dirty="0">
                <a:solidFill>
                  <a:schemeClr val="tx1">
                    <a:lumMod val="95000"/>
                    <a:lumOff val="5000"/>
                  </a:schemeClr>
                </a:solidFill>
                <a:latin typeface="Times New Roman" pitchFamily="18" charset="0"/>
                <a:cs typeface="Times New Roman" pitchFamily="18" charset="0"/>
              </a:rPr>
              <a:t> : </a:t>
            </a:r>
            <a:r>
              <a:rPr lang="uk-UA" sz="1000" dirty="0" smtClean="0">
                <a:solidFill>
                  <a:schemeClr val="tx1">
                    <a:lumMod val="95000"/>
                    <a:lumOff val="5000"/>
                  </a:schemeClr>
                </a:solidFill>
                <a:latin typeface="Times New Roman" pitchFamily="18" charset="0"/>
                <a:cs typeface="Times New Roman" pitchFamily="18" charset="0"/>
              </a:rPr>
              <a:t>17.09.2009.</a:t>
            </a:r>
          </a:p>
          <a:p>
            <a:pPr algn="just"/>
            <a:r>
              <a:rPr lang="uk-UA" sz="1000" dirty="0" err="1" smtClean="0">
                <a:solidFill>
                  <a:schemeClr val="tx1">
                    <a:lumMod val="95000"/>
                    <a:lumOff val="5000"/>
                  </a:schemeClr>
                </a:solidFill>
                <a:latin typeface="Times New Roman" pitchFamily="18" charset="0"/>
                <a:cs typeface="Times New Roman" pitchFamily="18" charset="0"/>
              </a:rPr>
              <a:t>Лошкова</a:t>
            </a:r>
            <a:r>
              <a:rPr lang="uk-UA" sz="1000" dirty="0" smtClean="0">
                <a:solidFill>
                  <a:schemeClr val="tx1">
                    <a:lumMod val="95000"/>
                    <a:lumOff val="5000"/>
                  </a:schemeClr>
                </a:solidFill>
                <a:latin typeface="Times New Roman" pitchFamily="18" charset="0"/>
                <a:cs typeface="Times New Roman" pitchFamily="18" charset="0"/>
              </a:rPr>
              <a:t> </a:t>
            </a:r>
            <a:r>
              <a:rPr lang="uk-UA" sz="1000" dirty="0">
                <a:solidFill>
                  <a:schemeClr val="tx1">
                    <a:lumMod val="95000"/>
                    <a:lumOff val="5000"/>
                  </a:schemeClr>
                </a:solidFill>
                <a:latin typeface="Times New Roman" pitchFamily="18" charset="0"/>
                <a:cs typeface="Times New Roman" pitchFamily="18" charset="0"/>
              </a:rPr>
              <a:t>Е. </a:t>
            </a:r>
            <a:r>
              <a:rPr lang="uk-UA" sz="1000" dirty="0" err="1">
                <a:solidFill>
                  <a:schemeClr val="tx1">
                    <a:lumMod val="95000"/>
                    <a:lumOff val="5000"/>
                  </a:schemeClr>
                </a:solidFill>
                <a:latin typeface="Times New Roman" pitchFamily="18" charset="0"/>
                <a:cs typeface="Times New Roman" pitchFamily="18" charset="0"/>
              </a:rPr>
              <a:t>Старый</a:t>
            </a:r>
            <a:r>
              <a:rPr lang="uk-UA" sz="1000" dirty="0">
                <a:solidFill>
                  <a:schemeClr val="tx1">
                    <a:lumMod val="95000"/>
                    <a:lumOff val="5000"/>
                  </a:schemeClr>
                </a:solidFill>
                <a:latin typeface="Times New Roman" pitchFamily="18" charset="0"/>
                <a:cs typeface="Times New Roman" pitchFamily="18" charset="0"/>
              </a:rPr>
              <a:t> </a:t>
            </a:r>
            <a:r>
              <a:rPr lang="uk-UA" sz="1000" dirty="0" err="1">
                <a:solidFill>
                  <a:schemeClr val="tx1">
                    <a:lumMod val="95000"/>
                    <a:lumOff val="5000"/>
                  </a:schemeClr>
                </a:solidFill>
                <a:latin typeface="Times New Roman" pitchFamily="18" charset="0"/>
                <a:cs typeface="Times New Roman" pitchFamily="18" charset="0"/>
              </a:rPr>
              <a:t>Николаев</a:t>
            </a:r>
            <a:r>
              <a:rPr lang="uk-UA" sz="1000" dirty="0">
                <a:solidFill>
                  <a:schemeClr val="tx1">
                    <a:lumMod val="95000"/>
                    <a:lumOff val="5000"/>
                  </a:schemeClr>
                </a:solidFill>
                <a:latin typeface="Times New Roman" pitchFamily="18" charset="0"/>
                <a:cs typeface="Times New Roman" pitchFamily="18" charset="0"/>
              </a:rPr>
              <a:t> в картинках [</a:t>
            </a:r>
            <a:r>
              <a:rPr lang="uk-UA" sz="1000" dirty="0" err="1">
                <a:solidFill>
                  <a:schemeClr val="tx1">
                    <a:lumMod val="95000"/>
                    <a:lumOff val="5000"/>
                  </a:schemeClr>
                </a:solidFill>
                <a:latin typeface="Times New Roman" pitchFamily="18" charset="0"/>
                <a:cs typeface="Times New Roman" pitchFamily="18" charset="0"/>
              </a:rPr>
              <a:t>Электронный</a:t>
            </a:r>
            <a:r>
              <a:rPr lang="uk-UA" sz="1000" dirty="0">
                <a:solidFill>
                  <a:schemeClr val="tx1">
                    <a:lumMod val="95000"/>
                    <a:lumOff val="5000"/>
                  </a:schemeClr>
                </a:solidFill>
                <a:latin typeface="Times New Roman" pitchFamily="18" charset="0"/>
                <a:cs typeface="Times New Roman" pitchFamily="18" charset="0"/>
              </a:rPr>
              <a:t> ресурс] / Е. </a:t>
            </a:r>
            <a:r>
              <a:rPr lang="uk-UA" sz="1000" dirty="0" err="1">
                <a:solidFill>
                  <a:schemeClr val="tx1">
                    <a:lumMod val="95000"/>
                    <a:lumOff val="5000"/>
                  </a:schemeClr>
                </a:solidFill>
                <a:latin typeface="Times New Roman" pitchFamily="18" charset="0"/>
                <a:cs typeface="Times New Roman" pitchFamily="18" charset="0"/>
              </a:rPr>
              <a:t>Лошкова</a:t>
            </a:r>
            <a:r>
              <a:rPr lang="uk-UA" sz="1000" dirty="0">
                <a:solidFill>
                  <a:schemeClr val="tx1">
                    <a:lumMod val="95000"/>
                    <a:lumOff val="5000"/>
                  </a:schemeClr>
                </a:solidFill>
                <a:latin typeface="Times New Roman" pitchFamily="18" charset="0"/>
                <a:cs typeface="Times New Roman" pitchFamily="18" charset="0"/>
              </a:rPr>
              <a:t> // </a:t>
            </a:r>
            <a:r>
              <a:rPr lang="uk-UA" sz="1000" dirty="0" err="1">
                <a:solidFill>
                  <a:schemeClr val="tx1">
                    <a:lumMod val="95000"/>
                    <a:lumOff val="5000"/>
                  </a:schemeClr>
                </a:solidFill>
                <a:latin typeface="Times New Roman" pitchFamily="18" charset="0"/>
                <a:cs typeface="Times New Roman" pitchFamily="18" charset="0"/>
              </a:rPr>
              <a:t>NikLife</a:t>
            </a:r>
            <a:r>
              <a:rPr lang="uk-UA" sz="1000" dirty="0">
                <a:solidFill>
                  <a:schemeClr val="tx1">
                    <a:lumMod val="95000"/>
                    <a:lumOff val="5000"/>
                  </a:schemeClr>
                </a:solidFill>
                <a:latin typeface="Times New Roman" pitchFamily="18" charset="0"/>
                <a:cs typeface="Times New Roman" pitchFamily="18" charset="0"/>
              </a:rPr>
              <a:t> : </a:t>
            </a:r>
            <a:r>
              <a:rPr lang="uk-UA" sz="1000" dirty="0" err="1">
                <a:solidFill>
                  <a:schemeClr val="tx1">
                    <a:lumMod val="95000"/>
                    <a:lumOff val="5000"/>
                  </a:schemeClr>
                </a:solidFill>
                <a:latin typeface="Times New Roman" pitchFamily="18" charset="0"/>
                <a:cs typeface="Times New Roman" pitchFamily="18" charset="0"/>
              </a:rPr>
              <a:t>интернет-журнал</a:t>
            </a:r>
            <a:r>
              <a:rPr lang="uk-UA" sz="1000" dirty="0">
                <a:solidFill>
                  <a:schemeClr val="tx1">
                    <a:lumMod val="95000"/>
                    <a:lumOff val="5000"/>
                  </a:schemeClr>
                </a:solidFill>
                <a:latin typeface="Times New Roman" pitchFamily="18" charset="0"/>
                <a:cs typeface="Times New Roman" pitchFamily="18" charset="0"/>
              </a:rPr>
              <a:t>. — Текст. и граф. </a:t>
            </a:r>
            <a:r>
              <a:rPr lang="uk-UA" sz="1000" dirty="0" err="1">
                <a:solidFill>
                  <a:schemeClr val="tx1">
                    <a:lumMod val="95000"/>
                    <a:lumOff val="5000"/>
                  </a:schemeClr>
                </a:solidFill>
                <a:latin typeface="Times New Roman" pitchFamily="18" charset="0"/>
                <a:cs typeface="Times New Roman" pitchFamily="18" charset="0"/>
              </a:rPr>
              <a:t>данные</a:t>
            </a:r>
            <a:r>
              <a:rPr lang="uk-UA" sz="1000" dirty="0">
                <a:solidFill>
                  <a:schemeClr val="tx1">
                    <a:lumMod val="95000"/>
                    <a:lumOff val="5000"/>
                  </a:schemeClr>
                </a:solidFill>
                <a:latin typeface="Times New Roman" pitchFamily="18" charset="0"/>
                <a:cs typeface="Times New Roman" pitchFamily="18" charset="0"/>
              </a:rPr>
              <a:t>. — Режим </a:t>
            </a:r>
            <a:r>
              <a:rPr lang="uk-UA" sz="1000" dirty="0" err="1">
                <a:solidFill>
                  <a:schemeClr val="tx1">
                    <a:lumMod val="95000"/>
                    <a:lumOff val="5000"/>
                  </a:schemeClr>
                </a:solidFill>
                <a:latin typeface="Times New Roman" pitchFamily="18" charset="0"/>
                <a:cs typeface="Times New Roman" pitchFamily="18" charset="0"/>
              </a:rPr>
              <a:t>доступа</a:t>
            </a:r>
            <a:r>
              <a:rPr lang="uk-UA" sz="1000" dirty="0">
                <a:solidFill>
                  <a:schemeClr val="tx1">
                    <a:lumMod val="95000"/>
                    <a:lumOff val="5000"/>
                  </a:schemeClr>
                </a:solidFill>
                <a:latin typeface="Times New Roman" pitchFamily="18" charset="0"/>
                <a:cs typeface="Times New Roman" pitchFamily="18" charset="0"/>
              </a:rPr>
              <a:t> :</a:t>
            </a:r>
            <a:r>
              <a:rPr lang="uk-UA" sz="1000" dirty="0" err="1">
                <a:solidFill>
                  <a:schemeClr val="tx1">
                    <a:lumMod val="95000"/>
                    <a:lumOff val="5000"/>
                  </a:schemeClr>
                </a:solidFill>
                <a:latin typeface="Times New Roman" pitchFamily="18" charset="0"/>
                <a:cs typeface="Times New Roman" pitchFamily="18" charset="0"/>
              </a:rPr>
              <a:t> </a:t>
            </a:r>
            <a:r>
              <a:rPr lang="uk-UA" sz="1000" dirty="0" err="1">
                <a:solidFill>
                  <a:schemeClr val="tx1">
                    <a:lumMod val="95000"/>
                    <a:lumOff val="5000"/>
                  </a:schemeClr>
                </a:solidFill>
                <a:latin typeface="Times New Roman" pitchFamily="18" charset="0"/>
                <a:cs typeface="Times New Roman" pitchFamily="18" charset="0"/>
                <a:hlinkClick r:id="rId19"/>
              </a:rPr>
              <a:t>htt</a:t>
            </a:r>
            <a:r>
              <a:rPr lang="uk-UA" sz="1000" dirty="0">
                <a:solidFill>
                  <a:schemeClr val="tx1">
                    <a:lumMod val="95000"/>
                    <a:lumOff val="5000"/>
                  </a:schemeClr>
                </a:solidFill>
                <a:latin typeface="Times New Roman" pitchFamily="18" charset="0"/>
                <a:cs typeface="Times New Roman" pitchFamily="18" charset="0"/>
                <a:hlinkClick r:id="rId19"/>
              </a:rPr>
              <a:t>p://niklife.com.ua/culture/20794</a:t>
            </a:r>
            <a:r>
              <a:rPr lang="uk-UA" sz="1000" dirty="0">
                <a:solidFill>
                  <a:schemeClr val="tx1">
                    <a:lumMod val="95000"/>
                    <a:lumOff val="5000"/>
                  </a:schemeClr>
                </a:solidFill>
                <a:latin typeface="Times New Roman" pitchFamily="18" charset="0"/>
                <a:cs typeface="Times New Roman" pitchFamily="18" charset="0"/>
              </a:rPr>
              <a:t>. — </a:t>
            </a:r>
            <a:r>
              <a:rPr lang="uk-UA" sz="1000" dirty="0" err="1">
                <a:solidFill>
                  <a:schemeClr val="tx1">
                    <a:lumMod val="95000"/>
                    <a:lumOff val="5000"/>
                  </a:schemeClr>
                </a:solidFill>
                <a:latin typeface="Times New Roman" pitchFamily="18" charset="0"/>
                <a:cs typeface="Times New Roman" pitchFamily="18" charset="0"/>
              </a:rPr>
              <a:t>Название</a:t>
            </a:r>
            <a:r>
              <a:rPr lang="uk-UA" sz="1000" dirty="0">
                <a:solidFill>
                  <a:schemeClr val="tx1">
                    <a:lumMod val="95000"/>
                    <a:lumOff val="5000"/>
                  </a:schemeClr>
                </a:solidFill>
                <a:latin typeface="Times New Roman" pitchFamily="18" charset="0"/>
                <a:cs typeface="Times New Roman" pitchFamily="18" charset="0"/>
              </a:rPr>
              <a:t> с </a:t>
            </a:r>
            <a:r>
              <a:rPr lang="uk-UA" sz="1000" dirty="0" err="1">
                <a:solidFill>
                  <a:schemeClr val="tx1">
                    <a:lumMod val="95000"/>
                    <a:lumOff val="5000"/>
                  </a:schemeClr>
                </a:solidFill>
                <a:latin typeface="Times New Roman" pitchFamily="18" charset="0"/>
                <a:cs typeface="Times New Roman" pitchFamily="18" charset="0"/>
              </a:rPr>
              <a:t>экрана</a:t>
            </a:r>
            <a:r>
              <a:rPr lang="uk-UA" sz="1000" dirty="0">
                <a:solidFill>
                  <a:schemeClr val="tx1">
                    <a:lumMod val="95000"/>
                    <a:lumOff val="5000"/>
                  </a:schemeClr>
                </a:solidFill>
                <a:latin typeface="Times New Roman" pitchFamily="18" charset="0"/>
                <a:cs typeface="Times New Roman" pitchFamily="18" charset="0"/>
              </a:rPr>
              <a:t>. — Дата </a:t>
            </a:r>
            <a:r>
              <a:rPr lang="uk-UA" sz="1000" dirty="0" err="1">
                <a:solidFill>
                  <a:schemeClr val="tx1">
                    <a:lumMod val="95000"/>
                    <a:lumOff val="5000"/>
                  </a:schemeClr>
                </a:solidFill>
                <a:latin typeface="Times New Roman" pitchFamily="18" charset="0"/>
                <a:cs typeface="Times New Roman" pitchFamily="18" charset="0"/>
              </a:rPr>
              <a:t>публикации</a:t>
            </a:r>
            <a:r>
              <a:rPr lang="uk-UA" sz="1000" dirty="0">
                <a:solidFill>
                  <a:schemeClr val="tx1">
                    <a:lumMod val="95000"/>
                    <a:lumOff val="5000"/>
                  </a:schemeClr>
                </a:solidFill>
                <a:latin typeface="Times New Roman" pitchFamily="18" charset="0"/>
                <a:cs typeface="Times New Roman" pitchFamily="18" charset="0"/>
              </a:rPr>
              <a:t> : </a:t>
            </a:r>
            <a:r>
              <a:rPr lang="uk-UA" sz="1000" dirty="0" smtClean="0">
                <a:solidFill>
                  <a:schemeClr val="tx1">
                    <a:lumMod val="95000"/>
                    <a:lumOff val="5000"/>
                  </a:schemeClr>
                </a:solidFill>
                <a:latin typeface="Times New Roman" pitchFamily="18" charset="0"/>
                <a:cs typeface="Times New Roman" pitchFamily="18" charset="0"/>
              </a:rPr>
              <a:t>27.04.2011.</a:t>
            </a:r>
            <a:endParaRPr lang="ru-RU" sz="1000" dirty="0">
              <a:solidFill>
                <a:schemeClr val="tx1">
                  <a:lumMod val="95000"/>
                  <a:lumOff val="5000"/>
                </a:schemeClr>
              </a:solidFill>
              <a:latin typeface="Times New Roman" pitchFamily="18" charset="0"/>
              <a:cs typeface="Times New Roman" pitchFamily="18" charset="0"/>
            </a:endParaRPr>
          </a:p>
          <a:p>
            <a:pPr algn="just"/>
            <a:endParaRPr lang="ru-RU" sz="11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57892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9" dur="500"/>
                                        <p:tgtEl>
                                          <p:spTgt spid="3">
                                            <p:txEl>
                                              <p:pRg st="3" end="3"/>
                                            </p:txEl>
                                          </p:spTgt>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1" dur="500"/>
                                        <p:tgtEl>
                                          <p:spTgt spid="3">
                                            <p:txEl>
                                              <p:pRg st="6" end="6"/>
                                            </p:txEl>
                                          </p:spTgt>
                                        </p:tgtEl>
                                      </p:cBhvr>
                                    </p:animEffect>
                                  </p:childTnLst>
                                </p:cTn>
                              </p:par>
                            </p:childTnLst>
                          </p:cTn>
                        </p:par>
                        <p:par>
                          <p:cTn id="32" fill="hold">
                            <p:stCondLst>
                              <p:cond delay="3500"/>
                            </p:stCondLst>
                            <p:childTnLst>
                              <p:par>
                                <p:cTn id="33" presetID="14" presetClass="entr" presetSubtype="1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5" dur="500"/>
                                        <p:tgtEl>
                                          <p:spTgt spid="3">
                                            <p:txEl>
                                              <p:pRg st="7" end="7"/>
                                            </p:txEl>
                                          </p:spTgt>
                                        </p:tgtEl>
                                      </p:cBhvr>
                                    </p:animEffect>
                                  </p:childTnLst>
                                </p:cTn>
                              </p:par>
                            </p:childTnLst>
                          </p:cTn>
                        </p:par>
                        <p:par>
                          <p:cTn id="36" fill="hold">
                            <p:stCondLst>
                              <p:cond delay="4000"/>
                            </p:stCondLst>
                            <p:childTnLst>
                              <p:par>
                                <p:cTn id="37" presetID="14" presetClass="entr" presetSubtype="1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9" dur="500"/>
                                        <p:tgtEl>
                                          <p:spTgt spid="3">
                                            <p:txEl>
                                              <p:pRg st="8" end="8"/>
                                            </p:txEl>
                                          </p:spTgt>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3" dur="500"/>
                                        <p:tgtEl>
                                          <p:spTgt spid="3">
                                            <p:txEl>
                                              <p:pRg st="9" end="9"/>
                                            </p:txEl>
                                          </p:spTgt>
                                        </p:tgtEl>
                                      </p:cBhvr>
                                    </p:animEffect>
                                  </p:childTnLst>
                                </p:cTn>
                              </p:par>
                            </p:childTnLst>
                          </p:cTn>
                        </p:par>
                        <p:par>
                          <p:cTn id="44" fill="hold">
                            <p:stCondLst>
                              <p:cond delay="5000"/>
                            </p:stCondLst>
                            <p:childTnLst>
                              <p:par>
                                <p:cTn id="45" presetID="14" presetClass="entr" presetSubtype="10" fill="hold" grpId="0"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7" dur="500"/>
                                        <p:tgtEl>
                                          <p:spTgt spid="3">
                                            <p:txEl>
                                              <p:pRg st="10" end="10"/>
                                            </p:txEl>
                                          </p:spTgt>
                                        </p:tgtEl>
                                      </p:cBhvr>
                                    </p:animEffect>
                                  </p:childTnLst>
                                </p:cTn>
                              </p:par>
                            </p:childTnLst>
                          </p:cTn>
                        </p:par>
                        <p:par>
                          <p:cTn id="48" fill="hold">
                            <p:stCondLst>
                              <p:cond delay="5500"/>
                            </p:stCondLst>
                            <p:childTnLst>
                              <p:par>
                                <p:cTn id="49" presetID="14" presetClass="entr" presetSubtype="10" fill="hold" grpId="0" nodeType="after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51" dur="500"/>
                                        <p:tgtEl>
                                          <p:spTgt spid="3">
                                            <p:txEl>
                                              <p:pRg st="11" end="11"/>
                                            </p:txEl>
                                          </p:spTgt>
                                        </p:tgtEl>
                                      </p:cBhvr>
                                    </p:animEffect>
                                  </p:childTnLst>
                                </p:cTn>
                              </p:par>
                            </p:childTnLst>
                          </p:cTn>
                        </p:par>
                        <p:par>
                          <p:cTn id="52" fill="hold">
                            <p:stCondLst>
                              <p:cond delay="6000"/>
                            </p:stCondLst>
                            <p:childTnLst>
                              <p:par>
                                <p:cTn id="53" presetID="14" presetClass="entr" presetSubtype="10" fill="hold" grpId="0" nodeType="after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55" dur="500"/>
                                        <p:tgtEl>
                                          <p:spTgt spid="3">
                                            <p:txEl>
                                              <p:pRg st="12" end="12"/>
                                            </p:txEl>
                                          </p:spTgt>
                                        </p:tgtEl>
                                      </p:cBhvr>
                                    </p:animEffect>
                                  </p:childTnLst>
                                </p:cTn>
                              </p:par>
                            </p:childTnLst>
                          </p:cTn>
                        </p:par>
                        <p:par>
                          <p:cTn id="56" fill="hold">
                            <p:stCondLst>
                              <p:cond delay="6500"/>
                            </p:stCondLst>
                            <p:childTnLst>
                              <p:par>
                                <p:cTn id="57" presetID="14" presetClass="entr" presetSubtype="10" fill="hold" grpId="0" nodeType="after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59" dur="500"/>
                                        <p:tgtEl>
                                          <p:spTgt spid="3">
                                            <p:txEl>
                                              <p:pRg st="13" end="13"/>
                                            </p:txEl>
                                          </p:spTgt>
                                        </p:tgtEl>
                                      </p:cBhvr>
                                    </p:animEffect>
                                  </p:childTnLst>
                                </p:cTn>
                              </p:par>
                            </p:childTnLst>
                          </p:cTn>
                        </p:par>
                        <p:par>
                          <p:cTn id="60" fill="hold">
                            <p:stCondLst>
                              <p:cond delay="7000"/>
                            </p:stCondLst>
                            <p:childTnLst>
                              <p:par>
                                <p:cTn id="61" presetID="14" presetClass="entr" presetSubtype="10" fill="hold" grpId="0" nodeType="after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63" dur="500"/>
                                        <p:tgtEl>
                                          <p:spTgt spid="3">
                                            <p:txEl>
                                              <p:pRg st="14" end="14"/>
                                            </p:txEl>
                                          </p:spTgt>
                                        </p:tgtEl>
                                      </p:cBhvr>
                                    </p:animEffect>
                                  </p:childTnLst>
                                </p:cTn>
                              </p:par>
                            </p:childTnLst>
                          </p:cTn>
                        </p:par>
                        <p:par>
                          <p:cTn id="64" fill="hold">
                            <p:stCondLst>
                              <p:cond delay="7500"/>
                            </p:stCondLst>
                            <p:childTnLst>
                              <p:par>
                                <p:cTn id="65" presetID="14" presetClass="entr" presetSubtype="10" fill="hold" grpId="0" nodeType="after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animEffect transition="in" filter="randombar(horizontal)">
                                      <p:cBhvr>
                                        <p:cTn id="67" dur="500"/>
                                        <p:tgtEl>
                                          <p:spTgt spid="3">
                                            <p:txEl>
                                              <p:pRg st="15" end="15"/>
                                            </p:txEl>
                                          </p:spTgt>
                                        </p:tgtEl>
                                      </p:cBhvr>
                                    </p:animEffect>
                                  </p:childTnLst>
                                </p:cTn>
                              </p:par>
                            </p:childTnLst>
                          </p:cTn>
                        </p:par>
                        <p:par>
                          <p:cTn id="68" fill="hold">
                            <p:stCondLst>
                              <p:cond delay="8000"/>
                            </p:stCondLst>
                            <p:childTnLst>
                              <p:par>
                                <p:cTn id="69" presetID="14" presetClass="entr" presetSubtype="10" fill="hold" grpId="0" nodeType="after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animEffect transition="in" filter="randombar(horizontal)">
                                      <p:cBhvr>
                                        <p:cTn id="71" dur="500"/>
                                        <p:tgtEl>
                                          <p:spTgt spid="3">
                                            <p:txEl>
                                              <p:pRg st="16" end="16"/>
                                            </p:txEl>
                                          </p:spTgt>
                                        </p:tgtEl>
                                      </p:cBhvr>
                                    </p:animEffect>
                                  </p:childTnLst>
                                </p:cTn>
                              </p:par>
                            </p:childTnLst>
                          </p:cTn>
                        </p:par>
                        <p:par>
                          <p:cTn id="72" fill="hold">
                            <p:stCondLst>
                              <p:cond delay="8500"/>
                            </p:stCondLst>
                            <p:childTnLst>
                              <p:par>
                                <p:cTn id="73" presetID="14" presetClass="entr" presetSubtype="10" fill="hold" grpId="0" nodeType="after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animEffect transition="in" filter="randombar(horizontal)">
                                      <p:cBhvr>
                                        <p:cTn id="75" dur="500"/>
                                        <p:tgtEl>
                                          <p:spTgt spid="3">
                                            <p:txEl>
                                              <p:pRg st="17" end="17"/>
                                            </p:txEl>
                                          </p:spTgt>
                                        </p:tgtEl>
                                      </p:cBhvr>
                                    </p:animEffect>
                                  </p:childTnLst>
                                </p:cTn>
                              </p:par>
                            </p:childTnLst>
                          </p:cTn>
                        </p:par>
                        <p:par>
                          <p:cTn id="76" fill="hold">
                            <p:stCondLst>
                              <p:cond delay="9000"/>
                            </p:stCondLst>
                            <p:childTnLst>
                              <p:par>
                                <p:cTn id="77" presetID="14" presetClass="entr" presetSubtype="10" fill="hold" grpId="0" nodeType="after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animEffect transition="in" filter="randombar(horizontal)">
                                      <p:cBhvr>
                                        <p:cTn id="79" dur="500"/>
                                        <p:tgtEl>
                                          <p:spTgt spid="3">
                                            <p:txEl>
                                              <p:pRg st="18" end="18"/>
                                            </p:txEl>
                                          </p:spTgt>
                                        </p:tgtEl>
                                      </p:cBhvr>
                                    </p:animEffect>
                                  </p:childTnLst>
                                </p:cTn>
                              </p:par>
                            </p:childTnLst>
                          </p:cTn>
                        </p:par>
                        <p:par>
                          <p:cTn id="80" fill="hold">
                            <p:stCondLst>
                              <p:cond delay="9500"/>
                            </p:stCondLst>
                            <p:childTnLst>
                              <p:par>
                                <p:cTn id="81" presetID="14" presetClass="entr" presetSubtype="10" fill="hold" grpId="0" nodeType="after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animEffect transition="in" filter="randombar(horizontal)">
                                      <p:cBhvr>
                                        <p:cTn id="83" dur="500"/>
                                        <p:tgtEl>
                                          <p:spTgt spid="3">
                                            <p:txEl>
                                              <p:pRg st="19" end="19"/>
                                            </p:txEl>
                                          </p:spTgt>
                                        </p:tgtEl>
                                      </p:cBhvr>
                                    </p:animEffect>
                                  </p:childTnLst>
                                </p:cTn>
                              </p:par>
                            </p:childTnLst>
                          </p:cTn>
                        </p:par>
                        <p:par>
                          <p:cTn id="84" fill="hold">
                            <p:stCondLst>
                              <p:cond delay="10000"/>
                            </p:stCondLst>
                            <p:childTnLst>
                              <p:par>
                                <p:cTn id="85" presetID="14" presetClass="entr" presetSubtype="10" fill="hold" grpId="0" nodeType="afterEffect">
                                  <p:stCondLst>
                                    <p:cond delay="0"/>
                                  </p:stCondLst>
                                  <p:childTnLst>
                                    <p:set>
                                      <p:cBhvr>
                                        <p:cTn id="86" dur="1" fill="hold">
                                          <p:stCondLst>
                                            <p:cond delay="0"/>
                                          </p:stCondLst>
                                        </p:cTn>
                                        <p:tgtEl>
                                          <p:spTgt spid="3">
                                            <p:txEl>
                                              <p:pRg st="20" end="20"/>
                                            </p:txEl>
                                          </p:spTgt>
                                        </p:tgtEl>
                                        <p:attrNameLst>
                                          <p:attrName>style.visibility</p:attrName>
                                        </p:attrNameLst>
                                      </p:cBhvr>
                                      <p:to>
                                        <p:strVal val="visible"/>
                                      </p:to>
                                    </p:set>
                                    <p:animEffect transition="in" filter="randombar(horizontal)">
                                      <p:cBhvr>
                                        <p:cTn id="87" dur="500"/>
                                        <p:tgtEl>
                                          <p:spTgt spid="3">
                                            <p:txEl>
                                              <p:pRg st="20" end="20"/>
                                            </p:txEl>
                                          </p:spTgt>
                                        </p:tgtEl>
                                      </p:cBhvr>
                                    </p:animEffect>
                                  </p:childTnLst>
                                </p:cTn>
                              </p:par>
                            </p:childTnLst>
                          </p:cTn>
                        </p:par>
                        <p:par>
                          <p:cTn id="88" fill="hold">
                            <p:stCondLst>
                              <p:cond delay="10500"/>
                            </p:stCondLst>
                            <p:childTnLst>
                              <p:par>
                                <p:cTn id="89" presetID="14" presetClass="entr" presetSubtype="10" fill="hold" grpId="0" nodeType="afterEffect">
                                  <p:stCondLst>
                                    <p:cond delay="0"/>
                                  </p:stCondLst>
                                  <p:childTnLst>
                                    <p:set>
                                      <p:cBhvr>
                                        <p:cTn id="90" dur="1" fill="hold">
                                          <p:stCondLst>
                                            <p:cond delay="0"/>
                                          </p:stCondLst>
                                        </p:cTn>
                                        <p:tgtEl>
                                          <p:spTgt spid="3">
                                            <p:txEl>
                                              <p:pRg st="21" end="21"/>
                                            </p:txEl>
                                          </p:spTgt>
                                        </p:tgtEl>
                                        <p:attrNameLst>
                                          <p:attrName>style.visibility</p:attrName>
                                        </p:attrNameLst>
                                      </p:cBhvr>
                                      <p:to>
                                        <p:strVal val="visible"/>
                                      </p:to>
                                    </p:set>
                                    <p:animEffect transition="in" filter="randombar(horizontal)">
                                      <p:cBhvr>
                                        <p:cTn id="91" dur="500"/>
                                        <p:tgtEl>
                                          <p:spTgt spid="3">
                                            <p:txEl>
                                              <p:pRg st="21" end="21"/>
                                            </p:txEl>
                                          </p:spTgt>
                                        </p:tgtEl>
                                      </p:cBhvr>
                                    </p:animEffect>
                                  </p:childTnLst>
                                </p:cTn>
                              </p:par>
                            </p:childTnLst>
                          </p:cTn>
                        </p:par>
                        <p:par>
                          <p:cTn id="92" fill="hold">
                            <p:stCondLst>
                              <p:cond delay="11000"/>
                            </p:stCondLst>
                            <p:childTnLst>
                              <p:par>
                                <p:cTn id="93" presetID="14" presetClass="entr" presetSubtype="10" fill="hold" grpId="0" nodeType="afterEffect">
                                  <p:stCondLst>
                                    <p:cond delay="0"/>
                                  </p:stCondLst>
                                  <p:childTnLst>
                                    <p:set>
                                      <p:cBhvr>
                                        <p:cTn id="94" dur="1" fill="hold">
                                          <p:stCondLst>
                                            <p:cond delay="0"/>
                                          </p:stCondLst>
                                        </p:cTn>
                                        <p:tgtEl>
                                          <p:spTgt spid="3">
                                            <p:txEl>
                                              <p:pRg st="22" end="22"/>
                                            </p:txEl>
                                          </p:spTgt>
                                        </p:tgtEl>
                                        <p:attrNameLst>
                                          <p:attrName>style.visibility</p:attrName>
                                        </p:attrNameLst>
                                      </p:cBhvr>
                                      <p:to>
                                        <p:strVal val="visible"/>
                                      </p:to>
                                    </p:set>
                                    <p:animEffect transition="in" filter="randombar(horizontal)">
                                      <p:cBhvr>
                                        <p:cTn id="95" dur="500"/>
                                        <p:tgtEl>
                                          <p:spTgt spid="3">
                                            <p:txEl>
                                              <p:pRg st="22" end="22"/>
                                            </p:txEl>
                                          </p:spTgt>
                                        </p:tgtEl>
                                      </p:cBhvr>
                                    </p:animEffect>
                                  </p:childTnLst>
                                </p:cTn>
                              </p:par>
                            </p:childTnLst>
                          </p:cTn>
                        </p:par>
                        <p:par>
                          <p:cTn id="96" fill="hold">
                            <p:stCondLst>
                              <p:cond delay="11500"/>
                            </p:stCondLst>
                            <p:childTnLst>
                              <p:par>
                                <p:cTn id="97" presetID="14" presetClass="entr" presetSubtype="10" fill="hold" grpId="0" nodeType="afterEffect">
                                  <p:stCondLst>
                                    <p:cond delay="0"/>
                                  </p:stCondLst>
                                  <p:childTnLst>
                                    <p:set>
                                      <p:cBhvr>
                                        <p:cTn id="98" dur="1" fill="hold">
                                          <p:stCondLst>
                                            <p:cond delay="0"/>
                                          </p:stCondLst>
                                        </p:cTn>
                                        <p:tgtEl>
                                          <p:spTgt spid="3">
                                            <p:txEl>
                                              <p:pRg st="23" end="23"/>
                                            </p:txEl>
                                          </p:spTgt>
                                        </p:tgtEl>
                                        <p:attrNameLst>
                                          <p:attrName>style.visibility</p:attrName>
                                        </p:attrNameLst>
                                      </p:cBhvr>
                                      <p:to>
                                        <p:strVal val="visible"/>
                                      </p:to>
                                    </p:set>
                                    <p:animEffect transition="in" filter="randombar(horizontal)">
                                      <p:cBhvr>
                                        <p:cTn id="99" dur="500"/>
                                        <p:tgtEl>
                                          <p:spTgt spid="3">
                                            <p:txEl>
                                              <p:pRg st="23" end="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8903" y="3776870"/>
            <a:ext cx="12013097" cy="3081130"/>
          </a:xfrm>
          <a:gradFill>
            <a:gsLst>
              <a:gs pos="0">
                <a:schemeClr val="bg2">
                  <a:tint val="90000"/>
                  <a:lumMod val="120000"/>
                  <a:alpha val="45000"/>
                </a:schemeClr>
              </a:gs>
              <a:gs pos="100000">
                <a:schemeClr val="bg2">
                  <a:shade val="98000"/>
                  <a:satMod val="120000"/>
                  <a:lumMod val="98000"/>
                </a:schemeClr>
              </a:gs>
            </a:gsLst>
            <a:lin ang="5400000" scaled="0"/>
          </a:gradFill>
        </p:spPr>
        <p:txBody>
          <a:bodyPr>
            <a:noAutofit/>
          </a:bodyPr>
          <a:lstStyle/>
          <a:p>
            <a:pPr algn="just"/>
            <a:r>
              <a:rPr lang="uk-UA" sz="1400" b="1" dirty="0">
                <a:solidFill>
                  <a:schemeClr val="accent1">
                    <a:lumMod val="50000"/>
                  </a:schemeClr>
                </a:solidFill>
                <a:latin typeface="Times New Roman" panose="02020603050405020304" pitchFamily="18" charset="0"/>
                <a:cs typeface="Times New Roman" panose="02020603050405020304" pitchFamily="18" charset="0"/>
              </a:rPr>
              <a:t>Мета:</a:t>
            </a:r>
            <a:r>
              <a:rPr lang="ru-RU" sz="1400" dirty="0">
                <a:solidFill>
                  <a:schemeClr val="accent1">
                    <a:lumMod val="50000"/>
                  </a:schemeClr>
                </a:solidFill>
                <a:latin typeface="Times New Roman" panose="02020603050405020304" pitchFamily="18" charset="0"/>
                <a:cs typeface="Times New Roman" panose="02020603050405020304" pitchFamily="18" charset="0"/>
              </a:rPr>
              <a:t> </a:t>
            </a:r>
            <a:r>
              <a:rPr lang="uk-UA" sz="1400" dirty="0">
                <a:solidFill>
                  <a:schemeClr val="accent1">
                    <a:lumMod val="50000"/>
                  </a:schemeClr>
                </a:solidFill>
                <a:latin typeface="Times New Roman" panose="02020603050405020304" pitchFamily="18" charset="0"/>
                <a:cs typeface="Times New Roman" panose="02020603050405020304" pitchFamily="18" charset="0"/>
              </a:rPr>
              <a:t>продемонструвати всім, що оточуюче міське середовище має право бути досліджуваним та проаналізованим  з історичної точки зору, створити умови для дослідницької та пошукової діяльності серед дітей та підлітків Миколаєва, підштовхнути до створення власних дослідницьких </a:t>
            </a:r>
            <a:r>
              <a:rPr lang="uk-UA" sz="1400" dirty="0" err="1">
                <a:solidFill>
                  <a:schemeClr val="accent1">
                    <a:lumMod val="50000"/>
                  </a:schemeClr>
                </a:solidFill>
                <a:latin typeface="Times New Roman" panose="02020603050405020304" pitchFamily="18" charset="0"/>
                <a:cs typeface="Times New Roman" panose="02020603050405020304" pitchFamily="18" charset="0"/>
              </a:rPr>
              <a:t>проєктів</a:t>
            </a:r>
            <a:r>
              <a:rPr lang="uk-UA" sz="1400" dirty="0">
                <a:solidFill>
                  <a:schemeClr val="accent1">
                    <a:lumMod val="50000"/>
                  </a:schemeClr>
                </a:solidFill>
                <a:latin typeface="Times New Roman" panose="02020603050405020304" pitchFamily="18" charset="0"/>
                <a:cs typeface="Times New Roman" panose="02020603050405020304" pitchFamily="18" charset="0"/>
              </a:rPr>
              <a:t>, формування творчих груп, зберегти об'єктивні історичні знання для нащадків</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a:t>
            </a:r>
            <a:r>
              <a:rPr lang="uk-UA" sz="1400" dirty="0">
                <a:solidFill>
                  <a:schemeClr val="accent1">
                    <a:lumMod val="50000"/>
                  </a:schemeClr>
                </a:solidFill>
                <a:latin typeface="Times New Roman" panose="02020603050405020304" pitchFamily="18" charset="0"/>
                <a:cs typeface="Times New Roman" panose="02020603050405020304" pitchFamily="18" charset="0"/>
              </a:rPr>
              <a:t/>
            </a:r>
            <a:br>
              <a:rPr lang="uk-UA" sz="1400" dirty="0">
                <a:solidFill>
                  <a:schemeClr val="accent1">
                    <a:lumMod val="50000"/>
                  </a:schemeClr>
                </a:solidFill>
                <a:latin typeface="Times New Roman" panose="02020603050405020304" pitchFamily="18" charset="0"/>
                <a:cs typeface="Times New Roman" panose="02020603050405020304" pitchFamily="18" charset="0"/>
              </a:rPr>
            </a:br>
            <a:r>
              <a:rPr lang="uk-UA" sz="1400" b="1" dirty="0">
                <a:latin typeface="Times New Roman" pitchFamily="18" charset="0"/>
                <a:cs typeface="Times New Roman" pitchFamily="18" charset="0"/>
              </a:rPr>
              <a:t>Завдання:</a:t>
            </a:r>
            <a:r>
              <a:rPr lang="ru-RU" sz="1400" dirty="0">
                <a:latin typeface="Times New Roman" pitchFamily="18" charset="0"/>
                <a:cs typeface="Times New Roman" pitchFamily="18" charset="0"/>
              </a:rPr>
              <a:t> </a:t>
            </a:r>
            <a:r>
              <a:rPr lang="uk-UA" sz="1400" dirty="0">
                <a:solidFill>
                  <a:schemeClr val="accent1">
                    <a:lumMod val="50000"/>
                  </a:schemeClr>
                </a:solidFill>
                <a:latin typeface="Times New Roman" panose="02020603050405020304" pitchFamily="18" charset="0"/>
                <a:cs typeface="Times New Roman" panose="02020603050405020304" pitchFamily="18" charset="0"/>
              </a:rPr>
              <a:t>своїм практичним доробком, розробленим та на базі ліцею </a:t>
            </a:r>
            <a:r>
              <a:rPr lang="uk-UA" sz="1400" dirty="0" err="1">
                <a:solidFill>
                  <a:schemeClr val="accent1">
                    <a:lumMod val="50000"/>
                  </a:schemeClr>
                </a:solidFill>
                <a:latin typeface="Times New Roman" panose="02020603050405020304" pitchFamily="18" charset="0"/>
                <a:cs typeface="Times New Roman" panose="02020603050405020304" pitchFamily="18" charset="0"/>
              </a:rPr>
              <a:t>опробованому</a:t>
            </a:r>
            <a:r>
              <a:rPr lang="uk-UA" sz="1400" dirty="0">
                <a:solidFill>
                  <a:schemeClr val="accent1">
                    <a:lumMod val="50000"/>
                  </a:schemeClr>
                </a:solidFill>
                <a:latin typeface="Times New Roman" panose="02020603050405020304" pitchFamily="18" charset="0"/>
                <a:cs typeface="Times New Roman" panose="02020603050405020304" pitchFamily="18" charset="0"/>
              </a:rPr>
              <a:t> екскурсійному маршруту продемонструвати тісний генетичний зв'язок поколінь земляків, нагадати як позитивні, так і трагічні періоди в історії </a:t>
            </a:r>
            <a:r>
              <a:rPr lang="uk-UA" sz="1400" dirty="0" err="1">
                <a:solidFill>
                  <a:schemeClr val="accent1">
                    <a:lumMod val="50000"/>
                  </a:schemeClr>
                </a:solidFill>
                <a:latin typeface="Times New Roman" panose="02020603050405020304" pitchFamily="18" charset="0"/>
                <a:cs typeface="Times New Roman" panose="02020603050405020304" pitchFamily="18" charset="0"/>
              </a:rPr>
              <a:t>Інгульського</a:t>
            </a:r>
            <a:r>
              <a:rPr lang="uk-UA" sz="1400" dirty="0">
                <a:solidFill>
                  <a:schemeClr val="accent1">
                    <a:lumMod val="50000"/>
                  </a:schemeClr>
                </a:solidFill>
                <a:latin typeface="Times New Roman" panose="02020603050405020304" pitchFamily="18" charset="0"/>
                <a:cs typeface="Times New Roman" panose="02020603050405020304" pitchFamily="18" charset="0"/>
              </a:rPr>
              <a:t> району, Миколаєва, України в цілому, продемонструвати взаємообумовленість вчинків кожного із нас і їх вплив на життя всіх, збагатити відчуття гордості за наше місто та активізувати дослідження життєвих доль героїчних мешканців, підготувати друкований варіант екскурсійного маршруту обраних пам'яток, створити базу артефактів за допомогою фото та відео про сучасний стан пам'яток для збереження на майбутнє, правильно створити базу </a:t>
            </a:r>
            <a:r>
              <a:rPr lang="uk-UA" sz="1400" dirty="0" err="1">
                <a:solidFill>
                  <a:schemeClr val="accent1">
                    <a:lumMod val="50000"/>
                  </a:schemeClr>
                </a:solidFill>
                <a:latin typeface="Times New Roman" panose="02020603050405020304" pitchFamily="18" charset="0"/>
                <a:cs typeface="Times New Roman" panose="02020603050405020304" pitchFamily="18" charset="0"/>
              </a:rPr>
              <a:t>усноісторичних</a:t>
            </a:r>
            <a:r>
              <a:rPr lang="uk-UA" sz="1400" dirty="0">
                <a:solidFill>
                  <a:schemeClr val="accent1">
                    <a:lumMod val="50000"/>
                  </a:schemeClr>
                </a:solidFill>
                <a:latin typeface="Times New Roman" panose="02020603050405020304" pitchFamily="18" charset="0"/>
                <a:cs typeface="Times New Roman" panose="02020603050405020304" pitchFamily="18" charset="0"/>
              </a:rPr>
              <a:t> джерел, визначити стан та можливі шляхи консервації,  відновлення історичних об'єктів</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a:t>
            </a:r>
            <a:br>
              <a:rPr lang="uk-UA" sz="1400" dirty="0" smtClean="0">
                <a:solidFill>
                  <a:schemeClr val="accent1">
                    <a:lumMod val="50000"/>
                  </a:schemeClr>
                </a:solidFill>
                <a:latin typeface="Times New Roman" panose="02020603050405020304" pitchFamily="18" charset="0"/>
                <a:cs typeface="Times New Roman" panose="02020603050405020304" pitchFamily="18" charset="0"/>
              </a:rPr>
            </a:br>
            <a:r>
              <a:rPr lang="uk-UA" sz="1400" b="1" dirty="0" smtClean="0">
                <a:latin typeface="Times New Roman" pitchFamily="18" charset="0"/>
                <a:cs typeface="Times New Roman" pitchFamily="18" charset="0"/>
              </a:rPr>
              <a:t>Об’єкт </a:t>
            </a:r>
            <a:r>
              <a:rPr lang="uk-UA" sz="1400" b="1" dirty="0">
                <a:latin typeface="Times New Roman" pitchFamily="18" charset="0"/>
                <a:cs typeface="Times New Roman" pitchFamily="18" charset="0"/>
              </a:rPr>
              <a:t>дослідження: </a:t>
            </a:r>
            <a:r>
              <a:rPr lang="uk-UA" sz="1400" dirty="0">
                <a:solidFill>
                  <a:schemeClr val="accent1">
                    <a:lumMod val="50000"/>
                  </a:schemeClr>
                </a:solidFill>
                <a:latin typeface="Times New Roman" panose="02020603050405020304" pitchFamily="18" charset="0"/>
                <a:cs typeface="Times New Roman" panose="02020603050405020304" pitchFamily="18" charset="0"/>
              </a:rPr>
              <a:t>історія </a:t>
            </a:r>
            <a:r>
              <a:rPr lang="uk-UA" sz="1400" dirty="0" err="1">
                <a:solidFill>
                  <a:schemeClr val="accent1">
                    <a:lumMod val="50000"/>
                  </a:schemeClr>
                </a:solidFill>
                <a:latin typeface="Times New Roman" panose="02020603050405020304" pitchFamily="18" charset="0"/>
                <a:cs typeface="Times New Roman" panose="02020603050405020304" pitchFamily="18" charset="0"/>
              </a:rPr>
              <a:t>Інгульського</a:t>
            </a:r>
            <a:r>
              <a:rPr lang="uk-UA" sz="1400" dirty="0">
                <a:solidFill>
                  <a:schemeClr val="accent1">
                    <a:lumMod val="50000"/>
                  </a:schemeClr>
                </a:solidFill>
                <a:latin typeface="Times New Roman" panose="02020603050405020304" pitchFamily="18" charset="0"/>
                <a:cs typeface="Times New Roman" panose="02020603050405020304" pitchFamily="18" charset="0"/>
              </a:rPr>
              <a:t> району міста Миколаєва 1970-2000-і роки. </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
            </a:r>
            <a:br>
              <a:rPr lang="uk-UA" sz="1400" dirty="0" smtClean="0">
                <a:solidFill>
                  <a:schemeClr val="accent1">
                    <a:lumMod val="50000"/>
                  </a:schemeClr>
                </a:solidFill>
                <a:latin typeface="Times New Roman" panose="02020603050405020304" pitchFamily="18" charset="0"/>
                <a:cs typeface="Times New Roman" panose="02020603050405020304" pitchFamily="18" charset="0"/>
              </a:rPr>
            </a:br>
            <a:r>
              <a:rPr lang="uk-UA" sz="1400" b="1" dirty="0" smtClean="0">
                <a:latin typeface="Times New Roman" pitchFamily="18" charset="0"/>
                <a:cs typeface="Times New Roman" pitchFamily="18" charset="0"/>
              </a:rPr>
              <a:t>Предмет </a:t>
            </a:r>
            <a:r>
              <a:rPr lang="uk-UA" sz="1400" b="1" dirty="0">
                <a:latin typeface="Times New Roman" pitchFamily="18" charset="0"/>
                <a:cs typeface="Times New Roman" pitchFamily="18" charset="0"/>
              </a:rPr>
              <a:t>дослідження:</a:t>
            </a:r>
            <a:r>
              <a:rPr lang="ru-RU" sz="1400" b="1" dirty="0">
                <a:latin typeface="Times New Roman" pitchFamily="18" charset="0"/>
                <a:cs typeface="Times New Roman" pitchFamily="18" charset="0"/>
              </a:rPr>
              <a:t> </a:t>
            </a:r>
            <a:r>
              <a:rPr lang="uk-UA" sz="1400" dirty="0">
                <a:solidFill>
                  <a:schemeClr val="accent1">
                    <a:lumMod val="50000"/>
                  </a:schemeClr>
                </a:solidFill>
                <a:latin typeface="Times New Roman" panose="02020603050405020304" pitchFamily="18" charset="0"/>
                <a:cs typeface="Times New Roman" panose="02020603050405020304" pitchFamily="18" charset="0"/>
              </a:rPr>
              <a:t>архівні документи, монографії, наукові публікації, сучасні </a:t>
            </a:r>
            <a:r>
              <a:rPr lang="uk-UA" sz="1400" dirty="0" err="1">
                <a:solidFill>
                  <a:schemeClr val="accent1">
                    <a:lumMod val="50000"/>
                  </a:schemeClr>
                </a:solidFill>
                <a:latin typeface="Times New Roman" panose="02020603050405020304" pitchFamily="18" charset="0"/>
                <a:cs typeface="Times New Roman" panose="02020603050405020304" pitchFamily="18" charset="0"/>
              </a:rPr>
              <a:t>інтернет-ресурси</a:t>
            </a:r>
            <a:r>
              <a:rPr lang="uk-UA" sz="1400" dirty="0">
                <a:solidFill>
                  <a:schemeClr val="accent1">
                    <a:lumMod val="50000"/>
                  </a:schemeClr>
                </a:solidFill>
                <a:latin typeface="Times New Roman" panose="02020603050405020304" pitchFamily="18" charset="0"/>
                <a:cs typeface="Times New Roman" panose="02020603050405020304" pitchFamily="18" charset="0"/>
              </a:rPr>
              <a:t> регіонального спрямування, записані автором інтерв'ю з місцевими мешканцями, керівниками підприємств та установ які приймали участь у процесах містобудування та встановлення історичних пам'ятників на території </a:t>
            </a:r>
            <a:r>
              <a:rPr lang="uk-UA" sz="1400" dirty="0" err="1">
                <a:solidFill>
                  <a:schemeClr val="accent1">
                    <a:lumMod val="50000"/>
                  </a:schemeClr>
                </a:solidFill>
                <a:latin typeface="Times New Roman" panose="02020603050405020304" pitchFamily="18" charset="0"/>
                <a:cs typeface="Times New Roman" panose="02020603050405020304" pitchFamily="18" charset="0"/>
              </a:rPr>
              <a:t>Інгульського</a:t>
            </a:r>
            <a:r>
              <a:rPr lang="uk-UA" sz="1400" dirty="0">
                <a:solidFill>
                  <a:schemeClr val="accent1">
                    <a:lumMod val="50000"/>
                  </a:schemeClr>
                </a:solidFill>
                <a:latin typeface="Times New Roman" panose="02020603050405020304" pitchFamily="18" charset="0"/>
                <a:cs typeface="Times New Roman" panose="02020603050405020304" pitchFamily="18" charset="0"/>
              </a:rPr>
              <a:t> району </a:t>
            </a:r>
            <a:r>
              <a:rPr lang="uk-UA" sz="1400" dirty="0" err="1">
                <a:solidFill>
                  <a:schemeClr val="accent1">
                    <a:lumMod val="50000"/>
                  </a:schemeClr>
                </a:solidFill>
                <a:latin typeface="Times New Roman" panose="02020603050405020304" pitchFamily="18" charset="0"/>
                <a:cs typeface="Times New Roman" panose="02020603050405020304" pitchFamily="18" charset="0"/>
              </a:rPr>
              <a:t>м.Миколаєва</a:t>
            </a:r>
            <a:r>
              <a:rPr lang="uk-UA" sz="1400" dirty="0">
                <a:solidFill>
                  <a:schemeClr val="accent1">
                    <a:lumMod val="50000"/>
                  </a:schemeClr>
                </a:solidFill>
                <a:latin typeface="Times New Roman" panose="02020603050405020304" pitchFamily="18" charset="0"/>
                <a:cs typeface="Times New Roman" panose="02020603050405020304" pitchFamily="18" charset="0"/>
              </a:rPr>
              <a:t>.</a:t>
            </a:r>
            <a:endParaRPr lang="ru-RU" sz="140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8111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000" b="-3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5569" y="0"/>
            <a:ext cx="10824674" cy="1060105"/>
          </a:xfrm>
          <a:gradFill>
            <a:gsLst>
              <a:gs pos="15000">
                <a:srgbClr val="5E9EFF"/>
              </a:gs>
              <a:gs pos="28000">
                <a:srgbClr val="85C2FF"/>
              </a:gs>
              <a:gs pos="69000">
                <a:srgbClr val="C4D6EB"/>
              </a:gs>
              <a:gs pos="100000">
                <a:srgbClr val="FFEBFA"/>
              </a:gs>
            </a:gsLst>
            <a:lin ang="5400000" scaled="0"/>
          </a:gradFill>
        </p:spPr>
        <p:txBody>
          <a:bodyPr>
            <a:noAutofit/>
          </a:bodyPr>
          <a:lstStyle/>
          <a:p>
            <a:r>
              <a:rPr lang="uk-UA" sz="3600" dirty="0" smtClean="0">
                <a:solidFill>
                  <a:schemeClr val="bg1"/>
                </a:solidFill>
                <a:latin typeface="Times New Roman" panose="02020603050405020304" pitchFamily="18" charset="0"/>
                <a:cs typeface="Times New Roman" panose="02020603050405020304" pitchFamily="18" charset="0"/>
              </a:rPr>
              <a:t>Указом </a:t>
            </a:r>
            <a:r>
              <a:rPr lang="uk-UA" sz="3600" dirty="0">
                <a:solidFill>
                  <a:schemeClr val="bg1"/>
                </a:solidFill>
                <a:latin typeface="Times New Roman" panose="02020603050405020304" pitchFamily="18" charset="0"/>
                <a:cs typeface="Times New Roman" panose="02020603050405020304" pitchFamily="18" charset="0"/>
              </a:rPr>
              <a:t>Президента України було присвоєно відзнаку «Місто-герой України</a:t>
            </a:r>
            <a:r>
              <a:rPr lang="uk-UA" sz="3600" dirty="0" smtClean="0">
                <a:solidFill>
                  <a:schemeClr val="bg1"/>
                </a:solidFill>
                <a:latin typeface="Times New Roman" panose="02020603050405020304" pitchFamily="18" charset="0"/>
                <a:cs typeface="Times New Roman" panose="02020603050405020304" pitchFamily="18" charset="0"/>
              </a:rPr>
              <a:t>» (24 березня 2022 р. ).</a:t>
            </a:r>
            <a:endParaRPr lang="ru-RU" sz="3600"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025204" y="4476584"/>
            <a:ext cx="5958440" cy="2443229"/>
          </a:xfrm>
          <a:gradFill>
            <a:gsLst>
              <a:gs pos="27000">
                <a:srgbClr val="8488C4">
                  <a:alpha val="69000"/>
                </a:srgbClr>
              </a:gs>
              <a:gs pos="62000">
                <a:srgbClr val="D4DEFF"/>
              </a:gs>
              <a:gs pos="85000">
                <a:srgbClr val="D4DEFF">
                  <a:alpha val="0"/>
                </a:srgbClr>
              </a:gs>
              <a:gs pos="100000">
                <a:srgbClr val="96AB94"/>
              </a:gs>
            </a:gsLst>
            <a:lin ang="5400000" scaled="0"/>
          </a:gradFill>
        </p:spPr>
        <p:txBody>
          <a:bodyPr>
            <a:noAutofit/>
          </a:bodyPr>
          <a:lstStyle/>
          <a:p>
            <a:pPr marL="0" indent="0" algn="just">
              <a:buNone/>
            </a:pPr>
            <a:r>
              <a:rPr lang="uk-UA" sz="1800" dirty="0" smtClean="0">
                <a:solidFill>
                  <a:schemeClr val="tx1">
                    <a:lumMod val="95000"/>
                    <a:lumOff val="5000"/>
                  </a:schemeClr>
                </a:solidFill>
                <a:latin typeface="Times New Roman" pitchFamily="18" charset="0"/>
                <a:cs typeface="Times New Roman" pitchFamily="18" charset="0"/>
              </a:rPr>
              <a:t>В </a:t>
            </a:r>
            <a:r>
              <a:rPr lang="uk-UA" sz="1800" b="1" dirty="0">
                <a:solidFill>
                  <a:schemeClr val="tx1">
                    <a:lumMod val="95000"/>
                    <a:lumOff val="5000"/>
                  </a:schemeClr>
                </a:solidFill>
                <a:latin typeface="Times New Roman" pitchFamily="18" charset="0"/>
                <a:cs typeface="Times New Roman" pitchFamily="18" charset="0"/>
              </a:rPr>
              <a:t>1974</a:t>
            </a:r>
            <a:r>
              <a:rPr lang="uk-UA" sz="1800" dirty="0">
                <a:solidFill>
                  <a:schemeClr val="tx1">
                    <a:lumMod val="95000"/>
                    <a:lumOff val="5000"/>
                  </a:schemeClr>
                </a:solidFill>
                <a:latin typeface="Times New Roman" pitchFamily="18" charset="0"/>
                <a:cs typeface="Times New Roman" pitchFamily="18" charset="0"/>
              </a:rPr>
              <a:t> році </a:t>
            </a:r>
            <a:r>
              <a:rPr lang="uk-UA" sz="1800" dirty="0" smtClean="0">
                <a:solidFill>
                  <a:schemeClr val="tx1">
                    <a:lumMod val="95000"/>
                    <a:lumOff val="5000"/>
                  </a:schemeClr>
                </a:solidFill>
                <a:latin typeface="Times New Roman" panose="02020603050405020304" pitchFamily="18" charset="0"/>
                <a:cs typeface="Times New Roman" panose="02020603050405020304" pitchFamily="18" charset="0"/>
              </a:rPr>
              <a:t>почала працювати середня школа </a:t>
            </a:r>
          </a:p>
          <a:p>
            <a:pPr marL="0" indent="0" algn="just">
              <a:buNone/>
            </a:pPr>
            <a:r>
              <a:rPr lang="uk-UA" sz="18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uk-UA" sz="1800" b="1" dirty="0" smtClean="0">
                <a:solidFill>
                  <a:schemeClr val="tx1">
                    <a:lumMod val="95000"/>
                    <a:lumOff val="5000"/>
                  </a:schemeClr>
                </a:solidFill>
                <a:latin typeface="Times New Roman" panose="02020603050405020304" pitchFamily="18" charset="0"/>
                <a:cs typeface="Times New Roman" panose="02020603050405020304" pitchFamily="18" charset="0"/>
              </a:rPr>
              <a:t>19 (Миколаївський ліцей №19</a:t>
            </a:r>
            <a:r>
              <a:rPr lang="uk-UA" sz="1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uk-UA" sz="1800" dirty="0" err="1" smtClean="0">
                <a:solidFill>
                  <a:schemeClr val="tx1">
                    <a:lumMod val="95000"/>
                    <a:lumOff val="5000"/>
                  </a:schemeClr>
                </a:solidFill>
                <a:latin typeface="Times New Roman" panose="02020603050405020304" pitchFamily="18" charset="0"/>
                <a:cs typeface="Times New Roman" panose="02020603050405020304" pitchFamily="18" charset="0"/>
              </a:rPr>
              <a:t>вул.Передова</a:t>
            </a:r>
            <a:r>
              <a:rPr lang="uk-UA" sz="1800" dirty="0" smtClean="0">
                <a:solidFill>
                  <a:schemeClr val="tx1">
                    <a:lumMod val="95000"/>
                    <a:lumOff val="5000"/>
                  </a:schemeClr>
                </a:solidFill>
                <a:latin typeface="Times New Roman" panose="02020603050405020304" pitchFamily="18" charset="0"/>
                <a:cs typeface="Times New Roman" panose="02020603050405020304" pitchFamily="18" charset="0"/>
              </a:rPr>
              <a:t> 11-А. </a:t>
            </a:r>
          </a:p>
          <a:p>
            <a:pPr marL="0" indent="0" algn="just">
              <a:buNone/>
            </a:pPr>
            <a:r>
              <a:rPr lang="uk-UA" sz="1800" dirty="0" smtClean="0">
                <a:solidFill>
                  <a:schemeClr val="tx1">
                    <a:lumMod val="95000"/>
                    <a:lumOff val="5000"/>
                  </a:schemeClr>
                </a:solidFill>
                <a:latin typeface="Times New Roman" panose="02020603050405020304" pitchFamily="18" charset="0"/>
                <a:cs typeface="Times New Roman" panose="02020603050405020304" pitchFamily="18" charset="0"/>
              </a:rPr>
              <a:t>Незмінний директор: </a:t>
            </a:r>
            <a:r>
              <a:rPr lang="uk-UA" sz="1800" b="1" dirty="0" smtClean="0">
                <a:solidFill>
                  <a:schemeClr val="tx1">
                    <a:lumMod val="95000"/>
                    <a:lumOff val="5000"/>
                  </a:schemeClr>
                </a:solidFill>
                <a:latin typeface="Times New Roman" panose="02020603050405020304" pitchFamily="18" charset="0"/>
                <a:cs typeface="Times New Roman" panose="02020603050405020304" pitchFamily="18" charset="0"/>
              </a:rPr>
              <a:t>Ільїн Олексій Олексійович Екскурсійний </a:t>
            </a:r>
            <a:r>
              <a:rPr lang="uk-UA" sz="1800" b="1" dirty="0">
                <a:solidFill>
                  <a:schemeClr val="tx1">
                    <a:lumMod val="95000"/>
                    <a:lumOff val="5000"/>
                  </a:schemeClr>
                </a:solidFill>
                <a:latin typeface="Times New Roman" panose="02020603050405020304" pitchFamily="18" charset="0"/>
                <a:cs typeface="Times New Roman" panose="02020603050405020304" pitchFamily="18" charset="0"/>
              </a:rPr>
              <a:t>маршрут</a:t>
            </a:r>
            <a:r>
              <a:rPr lang="uk-UA"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uk-UA" sz="1800" dirty="0" smtClean="0">
                <a:solidFill>
                  <a:schemeClr val="tx1">
                    <a:lumMod val="95000"/>
                    <a:lumOff val="5000"/>
                  </a:schemeClr>
                </a:solidFill>
                <a:latin typeface="Times New Roman" panose="02020603050405020304" pitchFamily="18" charset="0"/>
                <a:cs typeface="Times New Roman" panose="02020603050405020304" pitchFamily="18" charset="0"/>
              </a:rPr>
              <a:t>проходить </a:t>
            </a:r>
            <a:r>
              <a:rPr lang="uk-UA" sz="1800" dirty="0">
                <a:solidFill>
                  <a:schemeClr val="tx1">
                    <a:lumMod val="95000"/>
                    <a:lumOff val="5000"/>
                  </a:schemeClr>
                </a:solidFill>
                <a:latin typeface="Times New Roman" panose="02020603050405020304" pitchFamily="18" charset="0"/>
                <a:cs typeface="Times New Roman" panose="02020603050405020304" pitchFamily="18" charset="0"/>
              </a:rPr>
              <a:t>по </a:t>
            </a:r>
            <a:r>
              <a:rPr lang="uk-UA" sz="1800" dirty="0" smtClean="0">
                <a:solidFill>
                  <a:schemeClr val="tx1">
                    <a:lumMod val="95000"/>
                    <a:lumOff val="5000"/>
                  </a:schemeClr>
                </a:solidFill>
                <a:latin typeface="Times New Roman" panose="02020603050405020304" pitchFamily="18" charset="0"/>
                <a:cs typeface="Times New Roman" panose="02020603050405020304" pitchFamily="18" charset="0"/>
              </a:rPr>
              <a:t>вулицям Театральній до проспекту </a:t>
            </a:r>
            <a:r>
              <a:rPr lang="uk-UA" sz="1800" dirty="0" err="1" smtClean="0">
                <a:solidFill>
                  <a:schemeClr val="tx1">
                    <a:lumMod val="95000"/>
                    <a:lumOff val="5000"/>
                  </a:schemeClr>
                </a:solidFill>
                <a:latin typeface="Times New Roman" panose="02020603050405020304" pitchFamily="18" charset="0"/>
                <a:cs typeface="Times New Roman" panose="02020603050405020304" pitchFamily="18" charset="0"/>
              </a:rPr>
              <a:t>Богоявленському</a:t>
            </a:r>
            <a:r>
              <a:rPr lang="uk-UA" sz="1800" dirty="0" smtClean="0">
                <a:solidFill>
                  <a:schemeClr val="tx1">
                    <a:lumMod val="95000"/>
                    <a:lumOff val="5000"/>
                  </a:schemeClr>
                </a:solidFill>
                <a:latin typeface="Times New Roman" panose="02020603050405020304" pitchFamily="18" charset="0"/>
                <a:cs typeface="Times New Roman" panose="02020603050405020304" pitchFamily="18" charset="0"/>
              </a:rPr>
              <a:t> та до Херсонського шосе.</a:t>
            </a:r>
            <a:endParaRPr lang="ru-RU" sz="1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0885" y="4172586"/>
            <a:ext cx="3251115" cy="2685414"/>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0885" y="1050991"/>
            <a:ext cx="3251115" cy="2435788"/>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59103"/>
            <a:ext cx="3025204" cy="4098897"/>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50990"/>
            <a:ext cx="2345635" cy="1759227"/>
          </a:xfrm>
          <a:prstGeom prst="rect">
            <a:avLst/>
          </a:prstGeom>
        </p:spPr>
      </p:pic>
    </p:spTree>
    <p:extLst>
      <p:ext uri="{BB962C8B-B14F-4D97-AF65-F5344CB8AC3E}">
        <p14:creationId xmlns:p14="http://schemas.microsoft.com/office/powerpoint/2010/main" val="3773872849"/>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8000" b="-49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3720708"/>
            <a:ext cx="12192000" cy="3256561"/>
          </a:xfrm>
          <a:gradFill flip="none" rotWithShape="1">
            <a:gsLst>
              <a:gs pos="0">
                <a:srgbClr val="8488C4"/>
              </a:gs>
              <a:gs pos="53000">
                <a:srgbClr val="D4DEFF"/>
              </a:gs>
              <a:gs pos="83000">
                <a:srgbClr val="D4DEFF"/>
              </a:gs>
              <a:gs pos="100000">
                <a:srgbClr val="96AB94"/>
              </a:gs>
            </a:gsLst>
            <a:lin ang="8100000" scaled="0"/>
            <a:tileRect/>
          </a:gradFill>
        </p:spPr>
        <p:txBody>
          <a:bodyPr>
            <a:normAutofit fontScale="85000" lnSpcReduction="20000"/>
          </a:bodyPr>
          <a:lstStyle/>
          <a:p>
            <a:pPr marL="0" indent="0" algn="just">
              <a:buNone/>
            </a:pPr>
            <a:r>
              <a:rPr lang="ru-RU" sz="2200" b="1" dirty="0" err="1">
                <a:solidFill>
                  <a:schemeClr val="tx1">
                    <a:lumMod val="95000"/>
                    <a:lumOff val="5000"/>
                  </a:schemeClr>
                </a:solidFill>
                <a:latin typeface="Times New Roman" panose="02020603050405020304" pitchFamily="18" charset="0"/>
                <a:cs typeface="Times New Roman" panose="02020603050405020304" pitchFamily="18" charset="0"/>
              </a:rPr>
              <a:t>Кінотеатр</a:t>
            </a:r>
            <a:r>
              <a:rPr lang="ru-RU" sz="2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b="1" dirty="0" err="1">
                <a:solidFill>
                  <a:schemeClr val="tx1">
                    <a:lumMod val="95000"/>
                    <a:lumOff val="5000"/>
                  </a:schemeClr>
                </a:solidFill>
                <a:latin typeface="Times New Roman" panose="02020603050405020304" pitchFamily="18" charset="0"/>
                <a:cs typeface="Times New Roman" panose="02020603050405020304" pitchFamily="18" charset="0"/>
              </a:rPr>
              <a:t>Юність</a:t>
            </a:r>
            <a:r>
              <a:rPr lang="ru-RU" sz="2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почав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працювати</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в 1971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році</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на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місці</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колишнього</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пустиря</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в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Інгульському</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районі</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Коли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місцеві</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органи</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влади</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оприлюднили</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рішення</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про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майбутнє</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будівництво</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кінотеатру</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молодь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із</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комсомольських</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організацій</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Заводського</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та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Ленінського</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районів</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почала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допомагати</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будуправлінню</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№10.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Згодом</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залучились</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до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процесу</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будівництва</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працівники</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та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інші</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організації</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які</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розташовувались</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в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Інгульському</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районі</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Коли у </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1970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році</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миколаївські</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будівельники</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дізналися</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про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скликання</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чергового</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з’їзду</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Комуністичної</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партії</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СРСР </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то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вирішили</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прискорити</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процес</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але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потрібні</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були</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кошти</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 500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тисяч</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рублів</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Це</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була</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величезна</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сума, </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але коли у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березні</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1971-го у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Москві</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відбувся</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головний</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форум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радянських</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комуністів</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акт про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здачу</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в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експлуатацію</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кінотеатру</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Юність</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вже</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було</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підписано</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комісією</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На </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початку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квітня</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1971 р. </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на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проспекті</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Богоявленському</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Октябрському</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відбулося</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урочисте</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відкриття</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широкоформатного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кінотеатру</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на 1200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місць</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Так </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почав </a:t>
            </a:r>
            <a:r>
              <a:rPr lang="ru-RU"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працювати</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миколаївський</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кінотеатр</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Юність</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названий на честь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молодих</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робітників</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які</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працювали</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для </a:t>
            </a:r>
            <a:r>
              <a:rPr lang="ru-RU" sz="2200" dirty="0" err="1">
                <a:solidFill>
                  <a:schemeClr val="tx1">
                    <a:lumMod val="95000"/>
                    <a:lumOff val="5000"/>
                  </a:schemeClr>
                </a:solidFill>
                <a:latin typeface="Times New Roman" panose="02020603050405020304" pitchFamily="18" charset="0"/>
                <a:cs typeface="Times New Roman" panose="02020603050405020304" pitchFamily="18" charset="0"/>
              </a:rPr>
              <a:t>свого</a:t>
            </a:r>
            <a:r>
              <a:rPr lang="ru-RU"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dirty="0" smtClean="0">
                <a:solidFill>
                  <a:schemeClr val="tx1">
                    <a:lumMod val="95000"/>
                    <a:lumOff val="5000"/>
                  </a:schemeClr>
                </a:solidFill>
                <a:latin typeface="Times New Roman" panose="02020603050405020304" pitchFamily="18" charset="0"/>
                <a:cs typeface="Times New Roman" panose="02020603050405020304" pitchFamily="18" charset="0"/>
              </a:rPr>
              <a:t>району.</a:t>
            </a:r>
          </a:p>
          <a:p>
            <a:pPr marL="0" indent="0">
              <a:buNone/>
            </a:pPr>
            <a:r>
              <a:rPr lang="ru-RU" sz="2200" b="1" dirty="0">
                <a:solidFill>
                  <a:schemeClr val="tx1">
                    <a:lumMod val="95000"/>
                    <a:lumOff val="5000"/>
                  </a:schemeClr>
                </a:solidFill>
                <a:latin typeface="Times New Roman" panose="02020603050405020304" pitchFamily="18" charset="0"/>
                <a:cs typeface="Times New Roman" panose="02020603050405020304" pitchFamily="18" charset="0"/>
              </a:rPr>
              <a:t>З 2013 року </a:t>
            </a:r>
            <a:r>
              <a:rPr lang="ru-RU" sz="2200" b="1" dirty="0" smtClean="0">
                <a:solidFill>
                  <a:schemeClr val="tx1">
                    <a:lumMod val="95000"/>
                    <a:lumOff val="5000"/>
                  </a:schemeClr>
                </a:solidFill>
                <a:latin typeface="Times New Roman" panose="02020603050405020304" pitchFamily="18" charset="0"/>
                <a:cs typeface="Times New Roman" panose="02020603050405020304" pitchFamily="18" charset="0"/>
              </a:rPr>
              <a:t>в </a:t>
            </a:r>
            <a:r>
              <a:rPr lang="ru-RU" sz="2200" b="1" dirty="0" err="1" smtClean="0">
                <a:solidFill>
                  <a:schemeClr val="tx1">
                    <a:lumMod val="95000"/>
                    <a:lumOff val="5000"/>
                  </a:schemeClr>
                </a:solidFill>
                <a:latin typeface="Times New Roman" panose="02020603050405020304" pitchFamily="18" charset="0"/>
                <a:cs typeface="Times New Roman" panose="02020603050405020304" pitchFamily="18" charset="0"/>
              </a:rPr>
              <a:t>цьому</a:t>
            </a:r>
            <a:r>
              <a:rPr lang="ru-RU" sz="22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b="1" dirty="0" err="1" smtClean="0">
                <a:solidFill>
                  <a:schemeClr val="tx1">
                    <a:lumMod val="95000"/>
                    <a:lumOff val="5000"/>
                  </a:schemeClr>
                </a:solidFill>
                <a:latin typeface="Times New Roman" panose="02020603050405020304" pitchFamily="18" charset="0"/>
                <a:cs typeface="Times New Roman" panose="02020603050405020304" pitchFamily="18" charset="0"/>
              </a:rPr>
              <a:t>приміщенні</a:t>
            </a:r>
            <a:r>
              <a:rPr lang="ru-RU" sz="22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b="1" dirty="0" err="1" smtClean="0">
                <a:solidFill>
                  <a:schemeClr val="tx1">
                    <a:lumMod val="95000"/>
                    <a:lumOff val="5000"/>
                  </a:schemeClr>
                </a:solidFill>
                <a:latin typeface="Times New Roman" panose="02020603050405020304" pitchFamily="18" charset="0"/>
                <a:cs typeface="Times New Roman" panose="02020603050405020304" pitchFamily="18" charset="0"/>
              </a:rPr>
              <a:t>працює</a:t>
            </a:r>
            <a:r>
              <a:rPr lang="ru-RU" sz="22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b="1" dirty="0">
                <a:solidFill>
                  <a:schemeClr val="tx1">
                    <a:lumMod val="95000"/>
                    <a:lumOff val="5000"/>
                  </a:schemeClr>
                </a:solidFill>
                <a:latin typeface="Times New Roman" panose="02020603050405020304" pitchFamily="18" charset="0"/>
                <a:cs typeface="Times New Roman" panose="02020603050405020304" pitchFamily="18" charset="0"/>
              </a:rPr>
              <a:t>К</a:t>
            </a:r>
            <a:r>
              <a:rPr lang="ru-RU" sz="2200" b="1" dirty="0" smtClean="0">
                <a:solidFill>
                  <a:schemeClr val="tx1">
                    <a:lumMod val="95000"/>
                    <a:lumOff val="5000"/>
                  </a:schemeClr>
                </a:solidFill>
                <a:latin typeface="Times New Roman" panose="02020603050405020304" pitchFamily="18" charset="0"/>
                <a:cs typeface="Times New Roman" panose="02020603050405020304" pitchFamily="18" charset="0"/>
              </a:rPr>
              <a:t>онцерт-</a:t>
            </a:r>
            <a:r>
              <a:rPr lang="ru-RU" sz="2200" b="1" dirty="0" err="1" smtClean="0">
                <a:solidFill>
                  <a:schemeClr val="tx1">
                    <a:lumMod val="95000"/>
                    <a:lumOff val="5000"/>
                  </a:schemeClr>
                </a:solidFill>
                <a:latin typeface="Times New Roman" panose="02020603050405020304" pitchFamily="18" charset="0"/>
                <a:cs typeface="Times New Roman" panose="02020603050405020304" pitchFamily="18" charset="0"/>
              </a:rPr>
              <a:t>хол</a:t>
            </a:r>
            <a:r>
              <a:rPr lang="ru-RU" sz="22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ru-RU" sz="2200" b="1" dirty="0" err="1">
                <a:solidFill>
                  <a:schemeClr val="tx1">
                    <a:lumMod val="95000"/>
                    <a:lumOff val="5000"/>
                  </a:schemeClr>
                </a:solidFill>
                <a:latin typeface="Times New Roman" panose="02020603050405020304" pitchFamily="18" charset="0"/>
                <a:cs typeface="Times New Roman" panose="02020603050405020304" pitchFamily="18" charset="0"/>
              </a:rPr>
              <a:t>Юність</a:t>
            </a:r>
            <a:r>
              <a:rPr lang="ru-RU" sz="2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b="1" dirty="0" smtClean="0">
                <a:solidFill>
                  <a:schemeClr val="tx1">
                    <a:lumMod val="95000"/>
                    <a:lumOff val="5000"/>
                  </a:schemeClr>
                </a:solidFill>
                <a:latin typeface="Times New Roman" panose="02020603050405020304" pitchFamily="18" charset="0"/>
                <a:cs typeface="Times New Roman" panose="02020603050405020304" pitchFamily="18" charset="0"/>
              </a:rPr>
              <a:t>Заклад </a:t>
            </a:r>
            <a:r>
              <a:rPr lang="ru-RU" sz="2200" b="1" dirty="0" err="1">
                <a:solidFill>
                  <a:schemeClr val="tx1">
                    <a:lumMod val="95000"/>
                    <a:lumOff val="5000"/>
                  </a:schemeClr>
                </a:solidFill>
                <a:latin typeface="Times New Roman" panose="02020603050405020304" pitchFamily="18" charset="0"/>
                <a:cs typeface="Times New Roman" panose="02020603050405020304" pitchFamily="18" charset="0"/>
              </a:rPr>
              <a:t>знаходиться</a:t>
            </a:r>
            <a:r>
              <a:rPr lang="ru-RU" sz="2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b="1" dirty="0" err="1">
                <a:solidFill>
                  <a:schemeClr val="tx1">
                    <a:lumMod val="95000"/>
                    <a:lumOff val="5000"/>
                  </a:schemeClr>
                </a:solidFill>
                <a:latin typeface="Times New Roman" panose="02020603050405020304" pitchFamily="18" charset="0"/>
                <a:cs typeface="Times New Roman" panose="02020603050405020304" pitchFamily="18" charset="0"/>
              </a:rPr>
              <a:t>біля</a:t>
            </a:r>
            <a:r>
              <a:rPr lang="ru-RU" sz="2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b="1" dirty="0" err="1">
                <a:solidFill>
                  <a:schemeClr val="tx1">
                    <a:lumMod val="95000"/>
                    <a:lumOff val="5000"/>
                  </a:schemeClr>
                </a:solidFill>
                <a:latin typeface="Times New Roman" panose="02020603050405020304" pitchFamily="18" charset="0"/>
                <a:cs typeface="Times New Roman" panose="02020603050405020304" pitchFamily="18" charset="0"/>
              </a:rPr>
              <a:t>найбільшої</a:t>
            </a:r>
            <a:r>
              <a:rPr lang="ru-RU" sz="2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b="1" dirty="0" err="1">
                <a:solidFill>
                  <a:schemeClr val="tx1">
                    <a:lumMod val="95000"/>
                    <a:lumOff val="5000"/>
                  </a:schemeClr>
                </a:solidFill>
                <a:latin typeface="Times New Roman" panose="02020603050405020304" pitchFamily="18" charset="0"/>
                <a:cs typeface="Times New Roman" panose="02020603050405020304" pitchFamily="18" charset="0"/>
              </a:rPr>
              <a:t>транспортної</a:t>
            </a:r>
            <a:r>
              <a:rPr lang="ru-RU" sz="2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b="1" dirty="0" err="1">
                <a:solidFill>
                  <a:schemeClr val="tx1">
                    <a:lumMod val="95000"/>
                    <a:lumOff val="5000"/>
                  </a:schemeClr>
                </a:solidFill>
                <a:latin typeface="Times New Roman" panose="02020603050405020304" pitchFamily="18" charset="0"/>
                <a:cs typeface="Times New Roman" panose="02020603050405020304" pitchFamily="18" charset="0"/>
              </a:rPr>
              <a:t>магістралі</a:t>
            </a:r>
            <a:r>
              <a:rPr lang="ru-RU" sz="2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200" b="1" dirty="0" err="1">
                <a:solidFill>
                  <a:schemeClr val="tx1">
                    <a:lumMod val="95000"/>
                    <a:lumOff val="5000"/>
                  </a:schemeClr>
                </a:solidFill>
                <a:latin typeface="Times New Roman" panose="02020603050405020304" pitchFamily="18" charset="0"/>
                <a:cs typeface="Times New Roman" panose="02020603050405020304" pitchFamily="18" charset="0"/>
              </a:rPr>
              <a:t>Миколаєва</a:t>
            </a:r>
            <a:r>
              <a:rPr lang="ru-RU" sz="2200" b="1" dirty="0">
                <a:solidFill>
                  <a:schemeClr val="tx1">
                    <a:lumMod val="95000"/>
                    <a:lumOff val="5000"/>
                  </a:schemeClr>
                </a:solidFill>
                <a:latin typeface="Times New Roman" panose="02020603050405020304" pitchFamily="18" charset="0"/>
                <a:cs typeface="Times New Roman" panose="02020603050405020304" pitchFamily="18" charset="0"/>
              </a:rPr>
              <a:t> – </a:t>
            </a:r>
            <a:r>
              <a:rPr lang="ru-RU" sz="2200" b="1" dirty="0" err="1">
                <a:solidFill>
                  <a:schemeClr val="tx1">
                    <a:lumMod val="95000"/>
                    <a:lumOff val="5000"/>
                  </a:schemeClr>
                </a:solidFill>
                <a:latin typeface="Times New Roman" panose="02020603050405020304" pitchFamily="18" charset="0"/>
                <a:cs typeface="Times New Roman" panose="02020603050405020304" pitchFamily="18" charset="0"/>
              </a:rPr>
              <a:t>Богоявленського</a:t>
            </a:r>
            <a:r>
              <a:rPr lang="ru-RU" sz="2200" b="1" dirty="0">
                <a:solidFill>
                  <a:schemeClr val="tx1">
                    <a:lumMod val="95000"/>
                    <a:lumOff val="5000"/>
                  </a:schemeClr>
                </a:solidFill>
                <a:latin typeface="Times New Roman" panose="02020603050405020304" pitchFamily="18" charset="0"/>
                <a:cs typeface="Times New Roman" panose="02020603050405020304" pitchFamily="18" charset="0"/>
              </a:rPr>
              <a:t> проспекту .</a:t>
            </a:r>
          </a:p>
          <a:p>
            <a:endParaRPr lang="ru-RU" dirty="0"/>
          </a:p>
        </p:txBody>
      </p:sp>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l="-2" t="23218" r="33068" b="16680"/>
          <a:stretch/>
        </p:blipFill>
        <p:spPr>
          <a:xfrm>
            <a:off x="0" y="1835998"/>
            <a:ext cx="3640917" cy="1884710"/>
          </a:xfrm>
          <a:prstGeom prst="rect">
            <a:avLst/>
          </a:prstGeom>
        </p:spPr>
      </p:pic>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sharpenSoften amount="-1000"/>
                    </a14:imgEffect>
                  </a14:imgLayer>
                </a14:imgProps>
              </a:ext>
              <a:ext uri="{28A0092B-C50C-407E-A947-70E740481C1C}">
                <a14:useLocalDpi xmlns:a14="http://schemas.microsoft.com/office/drawing/2010/main" val="0"/>
              </a:ext>
            </a:extLst>
          </a:blip>
          <a:stretch>
            <a:fillRect/>
          </a:stretch>
        </p:blipFill>
        <p:spPr>
          <a:xfrm>
            <a:off x="8671852" y="-2"/>
            <a:ext cx="2017361" cy="3530381"/>
          </a:xfrm>
          <a:prstGeom prst="rect">
            <a:avLst/>
          </a:prstGeom>
        </p:spPr>
      </p:pic>
      <p:pic>
        <p:nvPicPr>
          <p:cNvPr id="8" name="Рисунок 7"/>
          <p:cNvPicPr>
            <a:picLocks noChangeAspect="1"/>
          </p:cNvPicPr>
          <p:nvPr/>
        </p:nvPicPr>
        <p:blipFill rotWithShape="1">
          <a:blip r:embed="rId6">
            <a:extLst>
              <a:ext uri="{28A0092B-C50C-407E-A947-70E740481C1C}">
                <a14:useLocalDpi xmlns:a14="http://schemas.microsoft.com/office/drawing/2010/main" val="0"/>
              </a:ext>
            </a:extLst>
          </a:blip>
          <a:srcRect l="-146" t="12980" r="146" b="2020"/>
          <a:stretch/>
        </p:blipFill>
        <p:spPr>
          <a:xfrm>
            <a:off x="0" y="-2"/>
            <a:ext cx="3528000" cy="1836000"/>
          </a:xfrm>
          <a:prstGeom prst="rect">
            <a:avLst/>
          </a:prstGeom>
        </p:spPr>
      </p:pic>
    </p:spTree>
    <p:extLst>
      <p:ext uri="{BB962C8B-B14F-4D97-AF65-F5344CB8AC3E}">
        <p14:creationId xmlns:p14="http://schemas.microsoft.com/office/powerpoint/2010/main" val="811755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8000" b="-39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4484536"/>
            <a:ext cx="12191999" cy="2373463"/>
          </a:xfrm>
          <a:gradFill>
            <a:gsLst>
              <a:gs pos="19000">
                <a:schemeClr val="bg2">
                  <a:tint val="90000"/>
                  <a:lumMod val="120000"/>
                  <a:alpha val="46000"/>
                </a:schemeClr>
              </a:gs>
              <a:gs pos="100000">
                <a:schemeClr val="bg2">
                  <a:shade val="98000"/>
                  <a:satMod val="120000"/>
                  <a:lumMod val="98000"/>
                </a:schemeClr>
              </a:gs>
            </a:gsLst>
            <a:lin ang="5400000" scaled="0"/>
          </a:gradFill>
        </p:spPr>
        <p:txBody>
          <a:bodyPr>
            <a:normAutofit fontScale="55000" lnSpcReduction="20000"/>
          </a:bodyPr>
          <a:lstStyle/>
          <a:p>
            <a:pPr marL="0" indent="0">
              <a:buNone/>
            </a:pPr>
            <a:r>
              <a:rPr lang="uk-UA" dirty="0" smtClean="0">
                <a:solidFill>
                  <a:srgbClr val="002060"/>
                </a:solidFill>
                <a:latin typeface="Times New Roman" panose="02020603050405020304" pitchFamily="18" charset="0"/>
                <a:cs typeface="Times New Roman" panose="02020603050405020304" pitchFamily="18" charset="0"/>
              </a:rPr>
              <a:t>Біля кінотеатру «Юність» розбито парк «Ленінського комсомолу» - зараз «Молодіжний», який залишається популярним місцем відпочинку та дозвілля мешканців не лише району, а і міста в цілому. До війни яскраві атракціони, лави приваблювали дітей, підлітків, людей похилого віку, а молодих мам - гральний майданчик «Рошен». Працювала мережа закладів швидкого харчування, різновікові дитячі атракціони і вже такий незвичний сьогодні танцювальний майданчик під відкритим небом. </a:t>
            </a:r>
          </a:p>
          <a:p>
            <a:pPr marL="0" indent="0">
              <a:buNone/>
            </a:pPr>
            <a:r>
              <a:rPr lang="uk-UA" dirty="0" smtClean="0">
                <a:solidFill>
                  <a:srgbClr val="002060"/>
                </a:solidFill>
                <a:latin typeface="Times New Roman" panose="02020603050405020304" pitchFamily="18" charset="0"/>
                <a:cs typeface="Times New Roman" panose="02020603050405020304" pitchFamily="18" charset="0"/>
              </a:rPr>
              <a:t>Згодом в 1978 р. біля кінотеатру було відкрито </a:t>
            </a:r>
            <a:r>
              <a:rPr lang="uk-UA" dirty="0" err="1" smtClean="0">
                <a:solidFill>
                  <a:srgbClr val="002060"/>
                </a:solidFill>
                <a:latin typeface="Times New Roman" panose="02020603050405020304" pitchFamily="18" charset="0"/>
                <a:cs typeface="Times New Roman" panose="02020603050405020304" pitchFamily="18" charset="0"/>
              </a:rPr>
              <a:t>пам</a:t>
            </a:r>
            <a:r>
              <a:rPr lang="ru-RU" dirty="0" smtClean="0"/>
              <a:t>`</a:t>
            </a:r>
            <a:r>
              <a:rPr lang="uk-UA" dirty="0" err="1" smtClean="0">
                <a:solidFill>
                  <a:srgbClr val="002060"/>
                </a:solidFill>
                <a:latin typeface="Times New Roman" panose="02020603050405020304" pitchFamily="18" charset="0"/>
                <a:cs typeface="Times New Roman" panose="02020603050405020304" pitchFamily="18" charset="0"/>
              </a:rPr>
              <a:t>ятник</a:t>
            </a:r>
            <a:r>
              <a:rPr lang="uk-UA" dirty="0" smtClean="0">
                <a:solidFill>
                  <a:srgbClr val="002060"/>
                </a:solidFill>
                <a:latin typeface="Times New Roman" panose="02020603050405020304" pitchFamily="18" charset="0"/>
                <a:cs typeface="Times New Roman" panose="02020603050405020304" pitchFamily="18" charset="0"/>
              </a:rPr>
              <a:t> «Ленінському комсомолу»- зараз «Молоді». Автори були місцеві, земляки: скульптори І.В. і </a:t>
            </a:r>
            <a:r>
              <a:rPr lang="uk-UA" dirty="0" err="1" smtClean="0">
                <a:solidFill>
                  <a:srgbClr val="002060"/>
                </a:solidFill>
                <a:latin typeface="Times New Roman" panose="02020603050405020304" pitchFamily="18" charset="0"/>
                <a:cs typeface="Times New Roman" panose="02020603050405020304" pitchFamily="18" charset="0"/>
              </a:rPr>
              <a:t>Ю.А.Макушини</a:t>
            </a:r>
            <a:r>
              <a:rPr lang="uk-UA" dirty="0" smtClean="0">
                <a:solidFill>
                  <a:srgbClr val="002060"/>
                </a:solidFill>
                <a:latin typeface="Times New Roman" panose="02020603050405020304" pitchFamily="18" charset="0"/>
                <a:cs typeface="Times New Roman" panose="02020603050405020304" pitchFamily="18" charset="0"/>
              </a:rPr>
              <a:t>, архітектори О.П. і </a:t>
            </a:r>
            <a:r>
              <a:rPr lang="uk-UA" dirty="0" err="1" smtClean="0">
                <a:solidFill>
                  <a:srgbClr val="002060"/>
                </a:solidFill>
                <a:latin typeface="Times New Roman" panose="02020603050405020304" pitchFamily="18" charset="0"/>
                <a:cs typeface="Times New Roman" panose="02020603050405020304" pitchFamily="18" charset="0"/>
              </a:rPr>
              <a:t>В.Попови</a:t>
            </a:r>
            <a:r>
              <a:rPr lang="uk-UA" dirty="0" smtClean="0">
                <a:solidFill>
                  <a:srgbClr val="002060"/>
                </a:solidFill>
                <a:latin typeface="Times New Roman" panose="02020603050405020304" pitchFamily="18" charset="0"/>
                <a:cs typeface="Times New Roman" panose="02020603050405020304" pitchFamily="18" charset="0"/>
              </a:rPr>
              <a:t>. </a:t>
            </a:r>
            <a:r>
              <a:rPr lang="uk-UA" dirty="0">
                <a:solidFill>
                  <a:srgbClr val="002060"/>
                </a:solidFill>
                <a:latin typeface="Times New Roman" panose="02020603050405020304" pitchFamily="18" charset="0"/>
                <a:cs typeface="Times New Roman" panose="02020603050405020304" pitchFamily="18" charset="0"/>
              </a:rPr>
              <a:t>Після </a:t>
            </a:r>
            <a:r>
              <a:rPr lang="uk-UA" dirty="0" smtClean="0">
                <a:solidFill>
                  <a:srgbClr val="002060"/>
                </a:solidFill>
                <a:latin typeface="Times New Roman" panose="02020603050405020304" pitchFamily="18" charset="0"/>
                <a:cs typeface="Times New Roman" panose="02020603050405020304" pitchFamily="18" charset="0"/>
              </a:rPr>
              <a:t>початку процесу декомунізації, тривалих </a:t>
            </a:r>
            <a:r>
              <a:rPr lang="uk-UA" dirty="0">
                <a:solidFill>
                  <a:srgbClr val="002060"/>
                </a:solidFill>
                <a:latin typeface="Times New Roman" panose="02020603050405020304" pitchFamily="18" charset="0"/>
                <a:cs typeface="Times New Roman" panose="02020603050405020304" pitchFamily="18" charset="0"/>
              </a:rPr>
              <a:t>дискусій та неодноразового розгляду питання на сесіях </a:t>
            </a:r>
            <a:r>
              <a:rPr lang="uk-UA" dirty="0" smtClean="0">
                <a:solidFill>
                  <a:srgbClr val="002060"/>
                </a:solidFill>
                <a:latin typeface="Times New Roman" panose="02020603050405020304" pitchFamily="18" charset="0"/>
                <a:cs typeface="Times New Roman" panose="02020603050405020304" pitchFamily="18" charset="0"/>
              </a:rPr>
              <a:t>виконавчого комітету Миколаївської міської ради </a:t>
            </a:r>
            <a:r>
              <a:rPr lang="ru-RU" dirty="0" smtClean="0">
                <a:solidFill>
                  <a:srgbClr val="002060"/>
                </a:solidFill>
                <a:latin typeface="Times New Roman" panose="02020603050405020304" pitchFamily="18" charset="0"/>
                <a:cs typeface="Times New Roman" panose="02020603050405020304" pitchFamily="18" charset="0"/>
              </a:rPr>
              <a:t>8 </a:t>
            </a:r>
            <a:r>
              <a:rPr lang="ru-RU" dirty="0" err="1">
                <a:solidFill>
                  <a:srgbClr val="002060"/>
                </a:solidFill>
                <a:latin typeface="Times New Roman" panose="02020603050405020304" pitchFamily="18" charset="0"/>
                <a:cs typeface="Times New Roman" panose="02020603050405020304" pitchFamily="18" charset="0"/>
              </a:rPr>
              <a:t>грудня</a:t>
            </a:r>
            <a:r>
              <a:rPr lang="ru-RU" dirty="0">
                <a:solidFill>
                  <a:srgbClr val="002060"/>
                </a:solidFill>
                <a:latin typeface="Times New Roman" panose="02020603050405020304" pitchFamily="18" charset="0"/>
                <a:cs typeface="Times New Roman" panose="02020603050405020304" pitchFamily="18" charset="0"/>
              </a:rPr>
              <a:t> 2021 </a:t>
            </a:r>
            <a:r>
              <a:rPr lang="ru-RU" dirty="0" smtClean="0">
                <a:solidFill>
                  <a:srgbClr val="002060"/>
                </a:solidFill>
                <a:latin typeface="Times New Roman" panose="02020603050405020304" pitchFamily="18" charset="0"/>
                <a:cs typeface="Times New Roman" panose="02020603050405020304" pitchFamily="18" charset="0"/>
              </a:rPr>
              <a:t>року </a:t>
            </a:r>
            <a:r>
              <a:rPr lang="ru-RU" dirty="0" err="1" smtClean="0">
                <a:solidFill>
                  <a:srgbClr val="002060"/>
                </a:solidFill>
                <a:latin typeface="Times New Roman" panose="02020603050405020304" pitchFamily="18" charset="0"/>
                <a:cs typeface="Times New Roman" panose="02020603050405020304" pitchFamily="18" charset="0"/>
              </a:rPr>
              <a:t>було</a:t>
            </a:r>
            <a:r>
              <a:rPr lang="ru-RU" dirty="0" smtClean="0">
                <a:solidFill>
                  <a:srgbClr val="002060"/>
                </a:solidFill>
                <a:latin typeface="Times New Roman" panose="02020603050405020304" pitchFamily="18" charset="0"/>
                <a:cs typeface="Times New Roman" panose="02020603050405020304" pitchFamily="18" charset="0"/>
              </a:rPr>
              <a:t> дозволено </a:t>
            </a:r>
            <a:r>
              <a:rPr lang="ru-RU" dirty="0" err="1" smtClean="0">
                <a:solidFill>
                  <a:srgbClr val="002060"/>
                </a:solidFill>
                <a:latin typeface="Times New Roman" panose="02020603050405020304" pitchFamily="18" charset="0"/>
                <a:cs typeface="Times New Roman" panose="02020603050405020304" pitchFamily="18" charset="0"/>
              </a:rPr>
              <a:t>демонтувати</a:t>
            </a:r>
            <a:r>
              <a:rPr lang="ru-RU" dirty="0" smtClean="0">
                <a:solidFill>
                  <a:srgbClr val="002060"/>
                </a:solidFill>
                <a:latin typeface="Times New Roman" panose="02020603050405020304" pitchFamily="18" charset="0"/>
                <a:cs typeface="Times New Roman" panose="02020603050405020304" pitchFamily="18" charset="0"/>
              </a:rPr>
              <a:t> </a:t>
            </a:r>
            <a:r>
              <a:rPr lang="ru-RU" dirty="0" err="1" smtClean="0">
                <a:solidFill>
                  <a:srgbClr val="002060"/>
                </a:solidFill>
                <a:latin typeface="Times New Roman" panose="02020603050405020304" pitchFamily="18" charset="0"/>
                <a:cs typeface="Times New Roman" panose="02020603050405020304" pitchFamily="18" charset="0"/>
              </a:rPr>
              <a:t>декілька</a:t>
            </a:r>
            <a:r>
              <a:rPr lang="ru-RU" dirty="0" smtClean="0">
                <a:solidFill>
                  <a:srgbClr val="002060"/>
                </a:solidFill>
                <a:latin typeface="Times New Roman" panose="02020603050405020304" pitchFamily="18" charset="0"/>
                <a:cs typeface="Times New Roman" panose="02020603050405020304" pitchFamily="18" charset="0"/>
              </a:rPr>
              <a:t> </a:t>
            </a:r>
            <a:r>
              <a:rPr lang="ru-RU" dirty="0" err="1" smtClean="0">
                <a:solidFill>
                  <a:srgbClr val="002060"/>
                </a:solidFill>
                <a:latin typeface="Times New Roman" panose="02020603050405020304" pitchFamily="18" charset="0"/>
                <a:cs typeface="Times New Roman" panose="02020603050405020304" pitchFamily="18" charset="0"/>
              </a:rPr>
              <a:t>елементів</a:t>
            </a:r>
            <a:r>
              <a:rPr lang="ru-RU" dirty="0" smtClean="0">
                <a:solidFill>
                  <a:srgbClr val="002060"/>
                </a:solidFill>
                <a:latin typeface="Times New Roman" panose="02020603050405020304" pitchFamily="18" charset="0"/>
                <a:cs typeface="Times New Roman" panose="02020603050405020304" pitchFamily="18" charset="0"/>
              </a:rPr>
              <a:t> </a:t>
            </a:r>
            <a:r>
              <a:rPr lang="ru-RU" dirty="0" err="1" smtClean="0">
                <a:solidFill>
                  <a:srgbClr val="002060"/>
                </a:solidFill>
                <a:latin typeface="Times New Roman" panose="02020603050405020304" pitchFamily="18" charset="0"/>
                <a:cs typeface="Times New Roman" panose="02020603050405020304" pitchFamily="18" charset="0"/>
              </a:rPr>
              <a:t>пам`ятника</a:t>
            </a:r>
            <a:r>
              <a:rPr lang="ru-RU" dirty="0" smtClean="0">
                <a:solidFill>
                  <a:srgbClr val="002060"/>
                </a:solidFill>
                <a:latin typeface="Times New Roman" panose="02020603050405020304" pitchFamily="18" charset="0"/>
                <a:cs typeface="Times New Roman" panose="02020603050405020304" pitchFamily="18" charset="0"/>
              </a:rPr>
              <a:t>. Так </a:t>
            </a:r>
            <a:r>
              <a:rPr lang="uk-UA" dirty="0" smtClean="0">
                <a:solidFill>
                  <a:srgbClr val="002060"/>
                </a:solidFill>
                <a:latin typeface="Times New Roman" panose="02020603050405020304" pitchFamily="18" charset="0"/>
                <a:cs typeface="Times New Roman" panose="02020603050405020304" pitchFamily="18" charset="0"/>
              </a:rPr>
              <a:t>4 </a:t>
            </a:r>
            <a:r>
              <a:rPr lang="uk-UA" dirty="0">
                <a:solidFill>
                  <a:srgbClr val="002060"/>
                </a:solidFill>
                <a:latin typeface="Times New Roman" panose="02020603050405020304" pitchFamily="18" charset="0"/>
                <a:cs typeface="Times New Roman" panose="02020603050405020304" pitchFamily="18" charset="0"/>
              </a:rPr>
              <a:t>лютого 2022 року було демонтовано барельєф Володимиру Леніну з </a:t>
            </a:r>
            <a:r>
              <a:rPr lang="uk-UA" dirty="0" err="1" smtClean="0">
                <a:solidFill>
                  <a:srgbClr val="002060"/>
                </a:solidFill>
                <a:latin typeface="Times New Roman" panose="02020603050405020304" pitchFamily="18" charset="0"/>
                <a:cs typeface="Times New Roman" panose="02020603050405020304" pitchFamily="18" charset="0"/>
              </a:rPr>
              <a:t>пам</a:t>
            </a:r>
            <a:r>
              <a:rPr lang="ru-RU" dirty="0">
                <a:solidFill>
                  <a:srgbClr val="002060"/>
                </a:solidFill>
                <a:latin typeface="Times New Roman" panose="02020603050405020304" pitchFamily="18" charset="0"/>
                <a:cs typeface="Times New Roman" panose="02020603050405020304" pitchFamily="18" charset="0"/>
              </a:rPr>
              <a:t>`</a:t>
            </a:r>
            <a:r>
              <a:rPr lang="uk-UA" dirty="0" err="1" smtClean="0">
                <a:solidFill>
                  <a:srgbClr val="002060"/>
                </a:solidFill>
                <a:latin typeface="Times New Roman" panose="02020603050405020304" pitchFamily="18" charset="0"/>
                <a:cs typeface="Times New Roman" panose="02020603050405020304" pitchFamily="18" charset="0"/>
              </a:rPr>
              <a:t>ятного</a:t>
            </a:r>
            <a:r>
              <a:rPr lang="uk-UA" dirty="0" smtClean="0">
                <a:solidFill>
                  <a:srgbClr val="002060"/>
                </a:solidFill>
                <a:latin typeface="Times New Roman" panose="02020603050405020304" pitchFamily="18" charset="0"/>
                <a:cs typeface="Times New Roman" panose="02020603050405020304" pitchFamily="18" charset="0"/>
              </a:rPr>
              <a:t> знаку.</a:t>
            </a:r>
            <a:endParaRPr lang="ru-RU" dirty="0">
              <a:solidFill>
                <a:srgbClr val="002060"/>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4095" y="-1"/>
            <a:ext cx="5305582" cy="4476585"/>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2973" y="0"/>
            <a:ext cx="2531122" cy="4499070"/>
          </a:xfrm>
          <a:prstGeom prst="rect">
            <a:avLst/>
          </a:prstGeom>
        </p:spPr>
      </p:pic>
    </p:spTree>
    <p:extLst>
      <p:ext uri="{BB962C8B-B14F-4D97-AF65-F5344CB8AC3E}">
        <p14:creationId xmlns:p14="http://schemas.microsoft.com/office/powerpoint/2010/main" val="41889917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45000" t="-39000" r="7000" b="-39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8562" y="3156668"/>
            <a:ext cx="8677429" cy="3701332"/>
          </a:xfrm>
          <a:gradFill>
            <a:gsLst>
              <a:gs pos="0">
                <a:srgbClr val="5E9EFF">
                  <a:alpha val="0"/>
                </a:srgbClr>
              </a:gs>
              <a:gs pos="39999">
                <a:srgbClr val="85C2FF"/>
              </a:gs>
              <a:gs pos="70000">
                <a:srgbClr val="C4D6EB"/>
              </a:gs>
              <a:gs pos="100000">
                <a:srgbClr val="FFEBFA"/>
              </a:gs>
            </a:gsLst>
            <a:lin ang="8100000" scaled="0"/>
          </a:gradFill>
        </p:spPr>
        <p:txBody>
          <a:bodyPr>
            <a:normAutofit fontScale="77500" lnSpcReduction="20000"/>
          </a:bodyPr>
          <a:lstStyle/>
          <a:p>
            <a:pPr marL="0" indent="0" algn="just">
              <a:buNone/>
            </a:pPr>
            <a:r>
              <a:rPr lang="uk-UA" sz="2000" dirty="0">
                <a:solidFill>
                  <a:schemeClr val="tx1">
                    <a:lumMod val="95000"/>
                    <a:lumOff val="5000"/>
                  </a:schemeClr>
                </a:solidFill>
                <a:latin typeface="Times New Roman"/>
                <a:ea typeface="Times New Roman"/>
              </a:rPr>
              <a:t>Палац культури </a:t>
            </a:r>
            <a:r>
              <a:rPr lang="uk-UA" sz="2000" dirty="0" smtClean="0">
                <a:solidFill>
                  <a:schemeClr val="tx1">
                    <a:lumMod val="95000"/>
                    <a:lumOff val="5000"/>
                  </a:schemeClr>
                </a:solidFill>
                <a:latin typeface="Times New Roman"/>
                <a:ea typeface="Times New Roman"/>
              </a:rPr>
              <a:t>«Молодіжний»(імені </a:t>
            </a:r>
            <a:r>
              <a:rPr lang="uk-UA" sz="2000" dirty="0">
                <a:solidFill>
                  <a:schemeClr val="tx1">
                    <a:lumMod val="95000"/>
                    <a:lumOff val="5000"/>
                  </a:schemeClr>
                </a:solidFill>
                <a:latin typeface="Times New Roman"/>
                <a:ea typeface="Times New Roman"/>
              </a:rPr>
              <a:t>«40-річчя Жовтня</a:t>
            </a:r>
            <a:r>
              <a:rPr lang="uk-UA" sz="2000" dirty="0" smtClean="0">
                <a:solidFill>
                  <a:schemeClr val="tx1">
                    <a:lumMod val="95000"/>
                    <a:lumOff val="5000"/>
                  </a:schemeClr>
                </a:solidFill>
                <a:latin typeface="Times New Roman"/>
                <a:ea typeface="Times New Roman"/>
              </a:rPr>
              <a:t>») </a:t>
            </a:r>
            <a:r>
              <a:rPr lang="uk-UA" sz="2000" dirty="0" err="1" smtClean="0">
                <a:solidFill>
                  <a:schemeClr val="tx1">
                    <a:lumMod val="95000"/>
                    <a:lumOff val="5000"/>
                  </a:schemeClr>
                </a:solidFill>
                <a:latin typeface="Times New Roman"/>
                <a:ea typeface="Times New Roman"/>
              </a:rPr>
              <a:t>побудовав</a:t>
            </a:r>
            <a:r>
              <a:rPr lang="uk-UA" sz="2000" dirty="0" smtClean="0">
                <a:solidFill>
                  <a:schemeClr val="tx1">
                    <a:lumMod val="95000"/>
                    <a:lumOff val="5000"/>
                  </a:schemeClr>
                </a:solidFill>
                <a:latin typeface="Times New Roman"/>
                <a:ea typeface="Times New Roman"/>
              </a:rPr>
              <a:t> завод «</a:t>
            </a:r>
            <a:r>
              <a:rPr lang="uk-UA" sz="2000" dirty="0" err="1" smtClean="0">
                <a:solidFill>
                  <a:schemeClr val="tx1">
                    <a:lumMod val="95000"/>
                    <a:lumOff val="5000"/>
                  </a:schemeClr>
                </a:solidFill>
                <a:latin typeface="Times New Roman"/>
                <a:ea typeface="Times New Roman"/>
              </a:rPr>
              <a:t>Зоря-Машпроєкт</a:t>
            </a:r>
            <a:r>
              <a:rPr lang="uk-UA" sz="2000" dirty="0" smtClean="0">
                <a:solidFill>
                  <a:schemeClr val="tx1">
                    <a:lumMod val="95000"/>
                    <a:lumOff val="5000"/>
                  </a:schemeClr>
                </a:solidFill>
                <a:latin typeface="Times New Roman"/>
                <a:ea typeface="Times New Roman"/>
              </a:rPr>
              <a:t>» </a:t>
            </a:r>
            <a:r>
              <a:rPr lang="uk-UA" sz="2000" dirty="0">
                <a:solidFill>
                  <a:schemeClr val="tx1">
                    <a:lumMod val="95000"/>
                    <a:lumOff val="5000"/>
                  </a:schemeClr>
                </a:solidFill>
                <a:latin typeface="Times New Roman"/>
                <a:ea typeface="Times New Roman"/>
              </a:rPr>
              <a:t>і урочисто </a:t>
            </a:r>
            <a:r>
              <a:rPr lang="uk-UA" sz="2000" dirty="0" smtClean="0">
                <a:solidFill>
                  <a:schemeClr val="tx1">
                    <a:lumMod val="95000"/>
                    <a:lumOff val="5000"/>
                  </a:schemeClr>
                </a:solidFill>
                <a:latin typeface="Times New Roman"/>
                <a:ea typeface="Times New Roman"/>
              </a:rPr>
              <a:t>відкрив </a:t>
            </a:r>
            <a:r>
              <a:rPr lang="uk-UA" sz="2000" dirty="0">
                <a:solidFill>
                  <a:schemeClr val="tx1">
                    <a:lumMod val="95000"/>
                    <a:lumOff val="5000"/>
                  </a:schemeClr>
                </a:solidFill>
                <a:latin typeface="Times New Roman"/>
                <a:ea typeface="Times New Roman"/>
              </a:rPr>
              <a:t>в 1957 р. </a:t>
            </a:r>
            <a:r>
              <a:rPr lang="uk-UA" sz="2000" dirty="0" smtClean="0">
                <a:solidFill>
                  <a:schemeClr val="tx1">
                    <a:lumMod val="95000"/>
                    <a:lumOff val="5000"/>
                  </a:schemeClr>
                </a:solidFill>
                <a:latin typeface="Times New Roman"/>
                <a:ea typeface="Times New Roman"/>
              </a:rPr>
              <a:t>Нове приміщення стало </a:t>
            </a:r>
            <a:r>
              <a:rPr lang="uk-UA" sz="2000" dirty="0">
                <a:solidFill>
                  <a:schemeClr val="tx1">
                    <a:lumMod val="95000"/>
                    <a:lumOff val="5000"/>
                  </a:schemeClr>
                </a:solidFill>
                <a:latin typeface="Times New Roman"/>
                <a:ea typeface="Times New Roman"/>
              </a:rPr>
              <a:t>осередком культурного життя не лише району міста, а і міста </a:t>
            </a:r>
            <a:r>
              <a:rPr lang="uk-UA" sz="2000" dirty="0" smtClean="0">
                <a:solidFill>
                  <a:schemeClr val="tx1">
                    <a:lumMod val="95000"/>
                    <a:lumOff val="5000"/>
                  </a:schemeClr>
                </a:solidFill>
                <a:latin typeface="Times New Roman"/>
                <a:ea typeface="Times New Roman"/>
              </a:rPr>
              <a:t>Миколаєва в </a:t>
            </a:r>
            <a:r>
              <a:rPr lang="uk-UA" sz="2000" dirty="0">
                <a:solidFill>
                  <a:schemeClr val="tx1">
                    <a:lumMod val="95000"/>
                    <a:lumOff val="5000"/>
                  </a:schemeClr>
                </a:solidFill>
                <a:latin typeface="Times New Roman"/>
                <a:ea typeface="Times New Roman"/>
              </a:rPr>
              <a:t>цілому. </a:t>
            </a:r>
            <a:r>
              <a:rPr lang="uk-UA" sz="2000" dirty="0" smtClean="0">
                <a:solidFill>
                  <a:schemeClr val="tx1">
                    <a:lumMod val="95000"/>
                    <a:lumOff val="5000"/>
                  </a:schemeClr>
                </a:solidFill>
                <a:latin typeface="Times New Roman"/>
                <a:ea typeface="Times New Roman"/>
              </a:rPr>
              <a:t>Різновікові гуртки та секції перетворили мешканців району на заповзятих митців і учасників різного рівня конкурсів і змагань. Після проголошення незалежності та запровадження ринкової економіки промислові підприємства стали масово позбавлятись «обтяжливих» культурних закладів. Так з </a:t>
            </a:r>
            <a:r>
              <a:rPr lang="uk-UA" sz="2000" dirty="0">
                <a:solidFill>
                  <a:schemeClr val="tx1">
                    <a:lumMod val="95000"/>
                    <a:lumOff val="5000"/>
                  </a:schemeClr>
                </a:solidFill>
                <a:latin typeface="Times New Roman"/>
                <a:ea typeface="Times New Roman"/>
              </a:rPr>
              <a:t>балансу ДП «</a:t>
            </a:r>
            <a:r>
              <a:rPr lang="uk-UA" sz="2000" dirty="0" err="1">
                <a:solidFill>
                  <a:schemeClr val="tx1">
                    <a:lumMod val="95000"/>
                    <a:lumOff val="5000"/>
                  </a:schemeClr>
                </a:solidFill>
                <a:latin typeface="Times New Roman"/>
                <a:ea typeface="Times New Roman"/>
              </a:rPr>
              <a:t>Зоря-Машпроєкт</a:t>
            </a:r>
            <a:r>
              <a:rPr lang="uk-UA" sz="2000" dirty="0">
                <a:solidFill>
                  <a:schemeClr val="tx1">
                    <a:lumMod val="95000"/>
                    <a:lumOff val="5000"/>
                  </a:schemeClr>
                </a:solidFill>
                <a:latin typeface="Times New Roman"/>
                <a:ea typeface="Times New Roman"/>
              </a:rPr>
              <a:t>» цю установу було передано на баланс міста. </a:t>
            </a:r>
            <a:r>
              <a:rPr lang="uk-UA" sz="2000" dirty="0" smtClean="0">
                <a:solidFill>
                  <a:schemeClr val="tx1">
                    <a:lumMod val="95000"/>
                    <a:lumOff val="5000"/>
                  </a:schemeClr>
                </a:solidFill>
                <a:latin typeface="Times New Roman"/>
                <a:ea typeface="Times New Roman"/>
              </a:rPr>
              <a:t>В </a:t>
            </a:r>
            <a:r>
              <a:rPr lang="uk-UA" sz="2000" dirty="0">
                <a:solidFill>
                  <a:schemeClr val="tx1">
                    <a:lumMod val="95000"/>
                    <a:lumOff val="5000"/>
                  </a:schemeClr>
                </a:solidFill>
                <a:latin typeface="Times New Roman"/>
                <a:ea typeface="Times New Roman"/>
              </a:rPr>
              <a:t>2010 р. палац культури було перейменовано на Палац культури «Молодіжний». В </a:t>
            </a:r>
            <a:r>
              <a:rPr lang="uk-UA" sz="2000" dirty="0" smtClean="0">
                <a:solidFill>
                  <a:schemeClr val="tx1">
                    <a:lumMod val="95000"/>
                    <a:lumOff val="5000"/>
                  </a:schemeClr>
                </a:solidFill>
                <a:latin typeface="Times New Roman"/>
                <a:ea typeface="Times New Roman"/>
              </a:rPr>
              <a:t>цьому, 2024 </a:t>
            </a:r>
            <a:r>
              <a:rPr lang="uk-UA" sz="2000" dirty="0">
                <a:solidFill>
                  <a:schemeClr val="tx1">
                    <a:lumMod val="95000"/>
                    <a:lumOff val="5000"/>
                  </a:schemeClr>
                </a:solidFill>
                <a:latin typeface="Times New Roman"/>
                <a:ea typeface="Times New Roman"/>
              </a:rPr>
              <a:t>р</a:t>
            </a:r>
            <a:r>
              <a:rPr lang="uk-UA" sz="2000" dirty="0" smtClean="0">
                <a:solidFill>
                  <a:schemeClr val="tx1">
                    <a:lumMod val="95000"/>
                    <a:lumOff val="5000"/>
                  </a:schemeClr>
                </a:solidFill>
                <a:latin typeface="Times New Roman"/>
                <a:ea typeface="Times New Roman"/>
              </a:rPr>
              <a:t>., має виповнитись </a:t>
            </a:r>
            <a:r>
              <a:rPr lang="uk-UA" sz="2000" dirty="0">
                <a:solidFill>
                  <a:schemeClr val="tx1">
                    <a:lumMod val="95000"/>
                    <a:lumOff val="5000"/>
                  </a:schemeClr>
                </a:solidFill>
                <a:latin typeface="Times New Roman"/>
                <a:ea typeface="Times New Roman"/>
              </a:rPr>
              <a:t>16 років як його керівником працює Захарова Юлія Вікторівна. </a:t>
            </a:r>
            <a:r>
              <a:rPr lang="uk-UA" sz="2000" dirty="0" smtClean="0">
                <a:solidFill>
                  <a:schemeClr val="tx1">
                    <a:lumMod val="95000"/>
                    <a:lumOff val="5000"/>
                  </a:schemeClr>
                </a:solidFill>
                <a:latin typeface="Times New Roman"/>
                <a:ea typeface="Times New Roman"/>
              </a:rPr>
              <a:t>Вона в </a:t>
            </a:r>
            <a:r>
              <a:rPr lang="uk-UA" sz="2000" dirty="0">
                <a:solidFill>
                  <a:schemeClr val="tx1">
                    <a:lumMod val="95000"/>
                    <a:lumOff val="5000"/>
                  </a:schemeClr>
                </a:solidFill>
                <a:latin typeface="Times New Roman"/>
                <a:ea typeface="Times New Roman"/>
              </a:rPr>
              <a:t>1994 р. у віці 18 </a:t>
            </a:r>
            <a:r>
              <a:rPr lang="uk-UA" sz="2000" dirty="0" smtClean="0">
                <a:solidFill>
                  <a:schemeClr val="tx1">
                    <a:lumMod val="95000"/>
                    <a:lumOff val="5000"/>
                  </a:schemeClr>
                </a:solidFill>
                <a:latin typeface="Times New Roman"/>
                <a:ea typeface="Times New Roman"/>
              </a:rPr>
              <a:t>років </a:t>
            </a:r>
            <a:r>
              <a:rPr lang="uk-UA" sz="2000" dirty="0">
                <a:solidFill>
                  <a:schemeClr val="tx1">
                    <a:lumMod val="95000"/>
                    <a:lumOff val="5000"/>
                  </a:schemeClr>
                </a:solidFill>
                <a:latin typeface="Times New Roman"/>
                <a:ea typeface="Times New Roman"/>
              </a:rPr>
              <a:t>прийшла до Палацу </a:t>
            </a:r>
            <a:r>
              <a:rPr lang="uk-UA" sz="2000" dirty="0" smtClean="0">
                <a:solidFill>
                  <a:schemeClr val="tx1">
                    <a:lumMod val="95000"/>
                    <a:lumOff val="5000"/>
                  </a:schemeClr>
                </a:solidFill>
                <a:latin typeface="Times New Roman"/>
                <a:ea typeface="Times New Roman"/>
              </a:rPr>
              <a:t>культури, як </a:t>
            </a:r>
            <a:r>
              <a:rPr lang="uk-UA" sz="2000" dirty="0">
                <a:solidFill>
                  <a:schemeClr val="tx1">
                    <a:lumMod val="95000"/>
                    <a:lumOff val="5000"/>
                  </a:schemeClr>
                </a:solidFill>
                <a:latin typeface="Times New Roman"/>
                <a:ea typeface="Times New Roman"/>
              </a:rPr>
              <a:t>керівник створеною на засадах </a:t>
            </a:r>
            <a:r>
              <a:rPr lang="uk-UA" sz="2000" dirty="0" smtClean="0">
                <a:solidFill>
                  <a:schemeClr val="tx1">
                    <a:lumMod val="95000"/>
                    <a:lumOff val="5000"/>
                  </a:schemeClr>
                </a:solidFill>
                <a:latin typeface="Times New Roman"/>
                <a:ea typeface="Times New Roman"/>
              </a:rPr>
              <a:t>прибутковості </a:t>
            </a:r>
            <a:r>
              <a:rPr lang="uk-UA" sz="2000" dirty="0">
                <a:solidFill>
                  <a:schemeClr val="tx1">
                    <a:lumMod val="95000"/>
                    <a:lumOff val="5000"/>
                  </a:schemeClr>
                </a:solidFill>
                <a:latin typeface="Times New Roman"/>
                <a:ea typeface="Times New Roman"/>
              </a:rPr>
              <a:t>студії «</a:t>
            </a:r>
            <a:r>
              <a:rPr lang="uk-UA" sz="2000" dirty="0" err="1">
                <a:solidFill>
                  <a:schemeClr val="tx1">
                    <a:lumMod val="95000"/>
                    <a:lumOff val="5000"/>
                  </a:schemeClr>
                </a:solidFill>
                <a:latin typeface="Times New Roman"/>
                <a:ea typeface="Times New Roman"/>
              </a:rPr>
              <a:t>Капріз</a:t>
            </a:r>
            <a:r>
              <a:rPr lang="uk-UA" sz="2000" dirty="0">
                <a:solidFill>
                  <a:schemeClr val="tx1">
                    <a:lumMod val="95000"/>
                    <a:lumOff val="5000"/>
                  </a:schemeClr>
                </a:solidFill>
                <a:latin typeface="Times New Roman"/>
                <a:ea typeface="Times New Roman"/>
              </a:rPr>
              <a:t>», яка </a:t>
            </a:r>
            <a:r>
              <a:rPr lang="uk-UA" sz="2000" dirty="0" smtClean="0">
                <a:solidFill>
                  <a:schemeClr val="tx1">
                    <a:lumMod val="95000"/>
                    <a:lumOff val="5000"/>
                  </a:schemeClr>
                </a:solidFill>
                <a:latin typeface="Times New Roman"/>
                <a:ea typeface="Times New Roman"/>
              </a:rPr>
              <a:t>продовжує працювати та дарувати глядачам видовищні виступи </a:t>
            </a:r>
            <a:r>
              <a:rPr lang="uk-UA" sz="2000" dirty="0">
                <a:solidFill>
                  <a:schemeClr val="tx1">
                    <a:lumMod val="95000"/>
                    <a:lumOff val="5000"/>
                  </a:schemeClr>
                </a:solidFill>
                <a:latin typeface="Times New Roman"/>
                <a:ea typeface="Times New Roman"/>
              </a:rPr>
              <a:t>і </a:t>
            </a:r>
            <a:r>
              <a:rPr lang="uk-UA" sz="2000" dirty="0" smtClean="0">
                <a:solidFill>
                  <a:schemeClr val="tx1">
                    <a:lumMod val="95000"/>
                    <a:lumOff val="5000"/>
                  </a:schemeClr>
                </a:solidFill>
                <a:latin typeface="Times New Roman"/>
                <a:ea typeface="Times New Roman"/>
              </a:rPr>
              <a:t>зараз.  </a:t>
            </a:r>
            <a:r>
              <a:rPr lang="uk-UA" sz="2000" dirty="0">
                <a:solidFill>
                  <a:schemeClr val="tx1">
                    <a:lumMod val="95000"/>
                    <a:lumOff val="5000"/>
                  </a:schemeClr>
                </a:solidFill>
                <a:latin typeface="Times New Roman"/>
                <a:ea typeface="Times New Roman"/>
              </a:rPr>
              <a:t>До </a:t>
            </a:r>
            <a:r>
              <a:rPr lang="uk-UA" sz="2000" dirty="0" smtClean="0">
                <a:solidFill>
                  <a:schemeClr val="tx1">
                    <a:lumMod val="95000"/>
                    <a:lumOff val="5000"/>
                  </a:schemeClr>
                </a:solidFill>
                <a:latin typeface="Times New Roman"/>
                <a:ea typeface="Times New Roman"/>
              </a:rPr>
              <a:t>сучасної війни </a:t>
            </a:r>
            <a:r>
              <a:rPr lang="uk-UA" sz="2000" dirty="0">
                <a:solidFill>
                  <a:schemeClr val="tx1">
                    <a:lumMod val="95000"/>
                    <a:lumOff val="5000"/>
                  </a:schemeClr>
                </a:solidFill>
                <a:latin typeface="Times New Roman"/>
                <a:ea typeface="Times New Roman"/>
              </a:rPr>
              <a:t>в </a:t>
            </a:r>
            <a:r>
              <a:rPr lang="uk-UA" sz="2000" dirty="0" smtClean="0">
                <a:solidFill>
                  <a:schemeClr val="tx1">
                    <a:lumMod val="95000"/>
                    <a:lumOff val="5000"/>
                  </a:schemeClr>
                </a:solidFill>
                <a:latin typeface="Times New Roman"/>
                <a:ea typeface="Times New Roman"/>
              </a:rPr>
              <a:t>Палаці культури </a:t>
            </a:r>
            <a:r>
              <a:rPr lang="uk-UA" sz="2000" dirty="0">
                <a:solidFill>
                  <a:schemeClr val="tx1">
                    <a:lumMod val="95000"/>
                    <a:lumOff val="5000"/>
                  </a:schemeClr>
                </a:solidFill>
                <a:latin typeface="Times New Roman"/>
                <a:ea typeface="Times New Roman"/>
              </a:rPr>
              <a:t>працювало 30 творчих різного жанру колективів і займалось в них майже 1000 дітей. Напередодні пандемії </a:t>
            </a:r>
            <a:r>
              <a:rPr lang="en-US" sz="2000" dirty="0" smtClean="0">
                <a:solidFill>
                  <a:schemeClr val="tx1">
                    <a:lumMod val="95000"/>
                    <a:lumOff val="5000"/>
                  </a:schemeClr>
                </a:solidFill>
                <a:latin typeface="Times New Roman"/>
                <a:ea typeface="Times New Roman"/>
              </a:rPr>
              <a:t>COVID-19</a:t>
            </a:r>
            <a:r>
              <a:rPr lang="uk-UA" sz="2000" dirty="0" smtClean="0">
                <a:solidFill>
                  <a:schemeClr val="tx1">
                    <a:lumMod val="95000"/>
                    <a:lumOff val="5000"/>
                  </a:schemeClr>
                </a:solidFill>
                <a:latin typeface="Times New Roman"/>
                <a:ea typeface="Times New Roman"/>
              </a:rPr>
              <a:t> </a:t>
            </a:r>
            <a:r>
              <a:rPr lang="uk-UA" sz="2000" dirty="0">
                <a:solidFill>
                  <a:schemeClr val="tx1">
                    <a:lumMod val="95000"/>
                    <a:lumOff val="5000"/>
                  </a:schemeClr>
                </a:solidFill>
                <a:latin typeface="Times New Roman"/>
                <a:ea typeface="Times New Roman"/>
              </a:rPr>
              <a:t>було </a:t>
            </a:r>
            <a:r>
              <a:rPr lang="uk-UA" sz="2000" dirty="0" smtClean="0">
                <a:solidFill>
                  <a:schemeClr val="tx1">
                    <a:lumMod val="95000"/>
                    <a:lumOff val="5000"/>
                  </a:schemeClr>
                </a:solidFill>
                <a:latin typeface="Times New Roman"/>
                <a:ea typeface="Times New Roman"/>
              </a:rPr>
              <a:t>міською владою прийнято рішення і розпочато </a:t>
            </a:r>
            <a:r>
              <a:rPr lang="uk-UA" sz="2000" dirty="0">
                <a:solidFill>
                  <a:schemeClr val="tx1">
                    <a:lumMod val="95000"/>
                    <a:lumOff val="5000"/>
                  </a:schemeClr>
                </a:solidFill>
                <a:latin typeface="Times New Roman"/>
                <a:ea typeface="Times New Roman"/>
              </a:rPr>
              <a:t>процес </a:t>
            </a:r>
            <a:r>
              <a:rPr lang="uk-UA" sz="2000" dirty="0" smtClean="0">
                <a:solidFill>
                  <a:schemeClr val="tx1">
                    <a:lumMod val="95000"/>
                    <a:lumOff val="5000"/>
                  </a:schemeClr>
                </a:solidFill>
                <a:latin typeface="Times New Roman"/>
                <a:ea typeface="Times New Roman"/>
              </a:rPr>
              <a:t>реконструкції будівлі. </a:t>
            </a:r>
            <a:r>
              <a:rPr lang="uk-UA" sz="2000" dirty="0">
                <a:solidFill>
                  <a:schemeClr val="tx1">
                    <a:lumMod val="95000"/>
                    <a:lumOff val="5000"/>
                  </a:schemeClr>
                </a:solidFill>
                <a:latin typeface="Times New Roman"/>
                <a:ea typeface="Times New Roman"/>
              </a:rPr>
              <a:t>Нажаль так сталось, що вартість робіт в процесі будівництва почала зростати і бюджет міста самостійно став неспроможний продовжити фінансування. Тому сьогодні ми </a:t>
            </a:r>
            <a:r>
              <a:rPr lang="uk-UA" sz="2000" dirty="0" smtClean="0">
                <a:solidFill>
                  <a:schemeClr val="tx1">
                    <a:lumMod val="95000"/>
                    <a:lumOff val="5000"/>
                  </a:schemeClr>
                </a:solidFill>
                <a:latin typeface="Times New Roman"/>
                <a:ea typeface="Times New Roman"/>
              </a:rPr>
              <a:t>спостерігаємо </a:t>
            </a:r>
            <a:r>
              <a:rPr lang="uk-UA" sz="2000" dirty="0">
                <a:solidFill>
                  <a:schemeClr val="tx1">
                    <a:lumMod val="95000"/>
                    <a:lumOff val="5000"/>
                  </a:schemeClr>
                </a:solidFill>
                <a:latin typeface="Times New Roman"/>
                <a:ea typeface="Times New Roman"/>
              </a:rPr>
              <a:t>«заморожене» будівництво, </a:t>
            </a:r>
            <a:r>
              <a:rPr lang="uk-UA" sz="2000" dirty="0" smtClean="0">
                <a:solidFill>
                  <a:schemeClr val="tx1">
                    <a:lumMod val="95000"/>
                    <a:lumOff val="5000"/>
                  </a:schemeClr>
                </a:solidFill>
                <a:latin typeface="Times New Roman"/>
                <a:ea typeface="Times New Roman"/>
              </a:rPr>
              <a:t>скорочені навчальні </a:t>
            </a:r>
            <a:r>
              <a:rPr lang="uk-UA" sz="2000" dirty="0">
                <a:solidFill>
                  <a:schemeClr val="tx1">
                    <a:lumMod val="95000"/>
                    <a:lumOff val="5000"/>
                  </a:schemeClr>
                </a:solidFill>
                <a:latin typeface="Times New Roman"/>
                <a:ea typeface="Times New Roman"/>
              </a:rPr>
              <a:t>площі та внаслідок війни значне </a:t>
            </a:r>
            <a:r>
              <a:rPr lang="uk-UA" sz="2000" dirty="0" smtClean="0">
                <a:solidFill>
                  <a:schemeClr val="tx1">
                    <a:lumMod val="95000"/>
                    <a:lumOff val="5000"/>
                  </a:schemeClr>
                </a:solidFill>
                <a:latin typeface="Times New Roman"/>
                <a:ea typeface="Times New Roman"/>
              </a:rPr>
              <a:t>зменшення </a:t>
            </a:r>
            <a:r>
              <a:rPr lang="uk-UA" sz="2000" dirty="0">
                <a:solidFill>
                  <a:schemeClr val="tx1">
                    <a:lumMod val="95000"/>
                    <a:lumOff val="5000"/>
                  </a:schemeClr>
                </a:solidFill>
                <a:latin typeface="Times New Roman"/>
                <a:ea typeface="Times New Roman"/>
              </a:rPr>
              <a:t>як творчого колективу, так і молоді яка займається своїм творчим розвитком. Плани ж </a:t>
            </a:r>
            <a:r>
              <a:rPr lang="uk-UA" sz="2000" dirty="0" smtClean="0">
                <a:solidFill>
                  <a:schemeClr val="tx1">
                    <a:lumMod val="95000"/>
                    <a:lumOff val="5000"/>
                  </a:schemeClr>
                </a:solidFill>
                <a:latin typeface="Times New Roman"/>
                <a:ea typeface="Times New Roman"/>
              </a:rPr>
              <a:t>у </a:t>
            </a:r>
            <a:r>
              <a:rPr lang="uk-UA" sz="2000" dirty="0" err="1" smtClean="0">
                <a:solidFill>
                  <a:schemeClr val="tx1">
                    <a:lumMod val="95000"/>
                    <a:lumOff val="5000"/>
                  </a:schemeClr>
                </a:solidFill>
                <a:latin typeface="Times New Roman"/>
                <a:ea typeface="Times New Roman"/>
              </a:rPr>
              <a:t>всіж</a:t>
            </a:r>
            <a:r>
              <a:rPr lang="uk-UA" sz="2000" dirty="0" smtClean="0">
                <a:solidFill>
                  <a:schemeClr val="tx1">
                    <a:lumMod val="95000"/>
                    <a:lumOff val="5000"/>
                  </a:schemeClr>
                </a:solidFill>
                <a:latin typeface="Times New Roman"/>
                <a:ea typeface="Times New Roman"/>
              </a:rPr>
              <a:t> задіяних у прийнятті рішень були </a:t>
            </a:r>
            <a:r>
              <a:rPr lang="uk-UA" sz="2000" dirty="0">
                <a:solidFill>
                  <a:schemeClr val="tx1">
                    <a:lumMod val="95000"/>
                    <a:lumOff val="5000"/>
                  </a:schemeClr>
                </a:solidFill>
                <a:latin typeface="Times New Roman"/>
                <a:ea typeface="Times New Roman"/>
              </a:rPr>
              <a:t>грандіозними, окремі світлини візуалізації вражають</a:t>
            </a:r>
            <a:r>
              <a:rPr lang="uk-UA" sz="2000" dirty="0" smtClean="0">
                <a:solidFill>
                  <a:schemeClr val="tx1">
                    <a:lumMod val="95000"/>
                    <a:lumOff val="5000"/>
                  </a:schemeClr>
                </a:solidFill>
                <a:latin typeface="Times New Roman"/>
                <a:ea typeface="Times New Roman"/>
              </a:rPr>
              <a:t>.... </a:t>
            </a:r>
            <a:endParaRPr lang="ru-RU" sz="2000" dirty="0">
              <a:solidFill>
                <a:schemeClr val="tx1">
                  <a:lumMod val="95000"/>
                  <a:lumOff val="5000"/>
                </a:schemeClr>
              </a:solidFill>
              <a:effectLst/>
              <a:latin typeface="Times New Roman"/>
              <a:ea typeface="Times New Roman"/>
            </a:endParaRPr>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23" y="1768427"/>
            <a:ext cx="2046582" cy="1364387"/>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2" y="-2701"/>
            <a:ext cx="2640105" cy="1760070"/>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5991" y="3004"/>
            <a:ext cx="3493272" cy="2324153"/>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5993" y="2112472"/>
            <a:ext cx="3496005" cy="2507236"/>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5993" y="4529154"/>
            <a:ext cx="3493270" cy="2328846"/>
          </a:xfrm>
          <a:prstGeom prst="rect">
            <a:avLst/>
          </a:prstGeom>
        </p:spPr>
      </p:pic>
    </p:spTree>
    <p:extLst>
      <p:ext uri="{BB962C8B-B14F-4D97-AF65-F5344CB8AC3E}">
        <p14:creationId xmlns:p14="http://schemas.microsoft.com/office/powerpoint/2010/main" val="131678655"/>
      </p:ext>
    </p:extLst>
  </p:cSld>
  <p:clrMapOvr>
    <a:masterClrMapping/>
  </p:clrMapOvr>
  <p:transition spd="slow">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800230" y="0"/>
            <a:ext cx="4391769" cy="6858000"/>
          </a:xfrm>
          <a:gradFill>
            <a:gsLst>
              <a:gs pos="12000">
                <a:schemeClr val="bg2">
                  <a:tint val="90000"/>
                  <a:lumMod val="120000"/>
                  <a:alpha val="42000"/>
                </a:schemeClr>
              </a:gs>
              <a:gs pos="100000">
                <a:schemeClr val="bg2">
                  <a:shade val="98000"/>
                  <a:satMod val="120000"/>
                  <a:lumMod val="98000"/>
                </a:schemeClr>
              </a:gs>
            </a:gsLst>
            <a:lin ang="5400000" scaled="0"/>
          </a:gradFill>
        </p:spPr>
        <p:txBody>
          <a:bodyPr>
            <a:noAutofit/>
          </a:bodyPr>
          <a:lstStyle/>
          <a:p>
            <a:pPr marL="0" indent="0" algn="just">
              <a:buNone/>
            </a:pPr>
            <a:r>
              <a:rPr lang="uk-UA" sz="1400" dirty="0">
                <a:latin typeface="Times New Roman" pitchFamily="18" charset="0"/>
                <a:cs typeface="Times New Roman" pitchFamily="18" charset="0"/>
              </a:rPr>
              <a:t>Важливу роль у розвитку Миколаєва як обласного центру відігравав і продовжує відігравати Миколаївський міжміський автовокзал. Зростання населення та кількості пасажирів обумовили прийняття рішення про будівництво нового сучасного та оптимально розташованого приміщення автовокзалу в 70-ті роки </a:t>
            </a:r>
            <a:r>
              <a:rPr lang="uk-UA" sz="1400" dirty="0" err="1">
                <a:latin typeface="Times New Roman" pitchFamily="18" charset="0"/>
                <a:cs typeface="Times New Roman" pitchFamily="18" charset="0"/>
              </a:rPr>
              <a:t>ХХст</a:t>
            </a:r>
            <a:r>
              <a:rPr lang="uk-UA" sz="1400" dirty="0">
                <a:latin typeface="Times New Roman" pitchFamily="18" charset="0"/>
                <a:cs typeface="Times New Roman" pitchFamily="18" charset="0"/>
              </a:rPr>
              <a:t>.  </a:t>
            </a:r>
            <a:r>
              <a:rPr lang="uk-UA" sz="1400" dirty="0" err="1">
                <a:latin typeface="Times New Roman" pitchFamily="18" charset="0"/>
                <a:cs typeface="Times New Roman" pitchFamily="18" charset="0"/>
              </a:rPr>
              <a:t>Проєкт</a:t>
            </a:r>
            <a:r>
              <a:rPr lang="uk-UA" sz="1400" dirty="0">
                <a:latin typeface="Times New Roman" pitchFamily="18" charset="0"/>
                <a:cs typeface="Times New Roman" pitchFamily="18" charset="0"/>
              </a:rPr>
              <a:t> було розроблено місцевим, миколаївським, архітектором </a:t>
            </a:r>
            <a:r>
              <a:rPr lang="uk-UA" sz="1400" b="1" dirty="0">
                <a:latin typeface="Times New Roman" pitchFamily="18" charset="0"/>
                <a:cs typeface="Times New Roman" pitchFamily="18" charset="0"/>
              </a:rPr>
              <a:t>Є.Я.</a:t>
            </a:r>
            <a:r>
              <a:rPr lang="uk-UA" sz="1400" b="1" dirty="0" err="1">
                <a:latin typeface="Times New Roman" pitchFamily="18" charset="0"/>
                <a:cs typeface="Times New Roman" pitchFamily="18" charset="0"/>
              </a:rPr>
              <a:t>Кіндяковим</a:t>
            </a:r>
            <a:r>
              <a:rPr lang="uk-UA" sz="1400" dirty="0">
                <a:latin typeface="Times New Roman" pitchFamily="18" charset="0"/>
                <a:cs typeface="Times New Roman" pitchFamily="18" charset="0"/>
              </a:rPr>
              <a:t> та </a:t>
            </a:r>
            <a:r>
              <a:rPr lang="uk-UA" sz="1400" dirty="0" err="1">
                <a:latin typeface="Times New Roman" pitchFamily="18" charset="0"/>
                <a:cs typeface="Times New Roman" pitchFamily="18" charset="0"/>
              </a:rPr>
              <a:t>інженеро</a:t>
            </a:r>
            <a:r>
              <a:rPr lang="uk-UA" sz="1400" dirty="0">
                <a:latin typeface="Times New Roman" pitchFamily="18" charset="0"/>
                <a:cs typeface="Times New Roman" pitchFamily="18" charset="0"/>
              </a:rPr>
              <a:t> </a:t>
            </a:r>
            <a:r>
              <a:rPr lang="uk-UA" sz="1400" b="1" dirty="0">
                <a:latin typeface="Times New Roman" pitchFamily="18" charset="0"/>
                <a:cs typeface="Times New Roman" pitchFamily="18" charset="0"/>
              </a:rPr>
              <a:t>П.І.</a:t>
            </a:r>
            <a:r>
              <a:rPr lang="uk-UA" sz="1400" b="1" dirty="0" err="1">
                <a:latin typeface="Times New Roman" pitchFamily="18" charset="0"/>
                <a:cs typeface="Times New Roman" pitchFamily="18" charset="0"/>
              </a:rPr>
              <a:t>Крейцеровою</a:t>
            </a:r>
            <a:r>
              <a:rPr lang="uk-UA" sz="1400" dirty="0">
                <a:latin typeface="Times New Roman" pitchFamily="18" charset="0"/>
                <a:cs typeface="Times New Roman" pitchFamily="18" charset="0"/>
              </a:rPr>
              <a:t>. Здається, що планування об'єкту просте, але придивившись ми бачимо, що будівля автовокзалу складається з трьох поверхів, що дуже функціонально. За радянських часів архітекторам було поставлено завдання показати не зовнішню красу об'єкта, а внутрішню функціональність. Простий призматичний об'єм автовокзалу вирішено досить традиційно для свого часу – </a:t>
            </a:r>
            <a:r>
              <a:rPr lang="uk-UA" sz="1400" b="1" dirty="0">
                <a:latin typeface="Times New Roman" pitchFamily="18" charset="0"/>
                <a:cs typeface="Times New Roman" pitchFamily="18" charset="0"/>
              </a:rPr>
              <a:t>потужний вітраж, розчленований слабко вираженими сонцезахисними ребрами, позбавлені будь-яких деталей глухі бічні стіни</a:t>
            </a:r>
            <a:r>
              <a:rPr lang="uk-UA" sz="1400" dirty="0">
                <a:latin typeface="Times New Roman" pitchFamily="18" charset="0"/>
                <a:cs typeface="Times New Roman" pitchFamily="18" charset="0"/>
              </a:rPr>
              <a:t>. Перший поверх виконує функції транзитного – через нього можна потрапити до перонів. Тут же розташовуються широкі сходи, що ведуть до цокольного приміщення до камер зберігання, в зали очікування другого поверху і далі на третій поверх, де розміщені кімнати відпочинку, зараз – торгові площі. Концентрація цих функціональних частин автовокзалу в єдиному блоці дозволила вирішити проблему, що стояла перед архітекторами при проектуванні споруд такого типу - </a:t>
            </a:r>
            <a:r>
              <a:rPr lang="uk-UA" sz="1400" b="1" dirty="0">
                <a:latin typeface="Times New Roman" pitchFamily="18" charset="0"/>
                <a:cs typeface="Times New Roman" pitchFamily="18" charset="0"/>
              </a:rPr>
              <a:t>уникнути скупченості людей на обмеженій площі</a:t>
            </a:r>
            <a:r>
              <a:rPr lang="uk-UA" sz="1400" dirty="0">
                <a:latin typeface="Times New Roman" pitchFamily="18" charset="0"/>
                <a:cs typeface="Times New Roman" pitchFamily="18" charset="0"/>
              </a:rPr>
              <a:t>. Громадський транспорт, який зв'язує автовокзал з іншими районами Миколаєва, підходить з </a:t>
            </a:r>
            <a:r>
              <a:rPr lang="uk-UA" sz="1400" dirty="0" err="1">
                <a:latin typeface="Times New Roman" pitchFamily="18" charset="0"/>
                <a:cs typeface="Times New Roman" pitchFamily="18" charset="0"/>
              </a:rPr>
              <a:t>боку </a:t>
            </a:r>
            <a:r>
              <a:rPr lang="uk-UA" sz="1400" dirty="0" err="1">
                <a:latin typeface="Times New Roman" pitchFamily="18" charset="0"/>
                <a:cs typeface="Times New Roman" pitchFamily="18" charset="0"/>
                <a:hlinkClick r:id="rId3" tooltip="Богоявленський проспект"/>
              </a:rPr>
              <a:t>Богоявленс</a:t>
            </a:r>
            <a:r>
              <a:rPr lang="uk-UA" sz="1400" dirty="0">
                <a:latin typeface="Times New Roman" pitchFamily="18" charset="0"/>
                <a:cs typeface="Times New Roman" pitchFamily="18" charset="0"/>
                <a:hlinkClick r:id="rId3" tooltip="Богоявленський проспект"/>
              </a:rPr>
              <a:t>ького </a:t>
            </a:r>
            <a:r>
              <a:rPr lang="uk-UA" sz="1400" dirty="0" smtClean="0">
                <a:latin typeface="Times New Roman" pitchFamily="18" charset="0"/>
                <a:cs typeface="Times New Roman" pitchFamily="18" charset="0"/>
                <a:hlinkClick r:id="rId3" tooltip="Богоявленський проспект"/>
              </a:rPr>
              <a:t>проспекту</a:t>
            </a:r>
            <a:r>
              <a:rPr lang="uk-UA" sz="1400" dirty="0" smtClean="0">
                <a:latin typeface="Times New Roman" pitchFamily="18" charset="0"/>
                <a:cs typeface="Times New Roman" pitchFamily="18" charset="0"/>
              </a:rPr>
              <a:t>.</a:t>
            </a:r>
            <a:endParaRPr lang="ru-RU" sz="14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t="31674" b="10731"/>
          <a:stretch/>
        </p:blipFill>
        <p:spPr>
          <a:xfrm>
            <a:off x="0" y="0"/>
            <a:ext cx="4444779" cy="1440000"/>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40000"/>
            <a:ext cx="3264251" cy="2448188"/>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4779" y="0"/>
            <a:ext cx="1531215" cy="1440000"/>
          </a:xfrm>
          <a:prstGeom prst="rect">
            <a:avLst/>
          </a:prstGeom>
        </p:spPr>
      </p:pic>
    </p:spTree>
    <p:extLst>
      <p:ext uri="{BB962C8B-B14F-4D97-AF65-F5344CB8AC3E}">
        <p14:creationId xmlns:p14="http://schemas.microsoft.com/office/powerpoint/2010/main" val="42226320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2957885" y="4377193"/>
            <a:ext cx="9234114" cy="2480806"/>
          </a:xfrm>
          <a:gradFill>
            <a:gsLst>
              <a:gs pos="86000">
                <a:srgbClr val="5E9EFF">
                  <a:alpha val="0"/>
                </a:srgbClr>
              </a:gs>
              <a:gs pos="17000">
                <a:srgbClr val="85C2FF"/>
              </a:gs>
              <a:gs pos="70000">
                <a:srgbClr val="C4D6EB"/>
              </a:gs>
              <a:gs pos="100000">
                <a:srgbClr val="FFEBFA"/>
              </a:gs>
            </a:gsLst>
            <a:lin ang="5400000" scaled="0"/>
          </a:gradFill>
        </p:spPr>
        <p:txBody>
          <a:bodyPr>
            <a:normAutofit fontScale="40000" lnSpcReduction="20000"/>
          </a:bodyPr>
          <a:lstStyle/>
          <a:p>
            <a:pPr marL="0" indent="0" algn="just">
              <a:buNone/>
            </a:pPr>
            <a:r>
              <a:rPr lang="uk-UA" b="1" dirty="0" smtClean="0">
                <a:latin typeface="Times New Roman" pitchFamily="18" charset="0"/>
                <a:cs typeface="Times New Roman" pitchFamily="18" charset="0"/>
              </a:rPr>
              <a:t>Літак ІЛ-18, який сьогодні являє купу іржавого металу був створений в 1962 р. Він був першим прототипом, на підставі якого почали виготовляти ІЛ-18Д. Впродовж 16 років він регулярно літав по всьому Радянському Союзу. В 1978 р. його було списано тому що в 1973 р. 2 січня вночі службовий автомобіль аеропорту зіткнувся з літаком та пошкодив фюзеляж, що унеможливило його подальшу експлуатацію.  Його та ще один такий самий було відправлено до Миколаєва. Другий було встановлено біля </a:t>
            </a:r>
            <a:r>
              <a:rPr lang="uk-UA" b="1" dirty="0" err="1" smtClean="0">
                <a:latin typeface="Times New Roman" pitchFamily="18" charset="0"/>
                <a:cs typeface="Times New Roman" pitchFamily="18" charset="0"/>
              </a:rPr>
              <a:t>спортшколи</a:t>
            </a:r>
            <a:r>
              <a:rPr lang="uk-UA" b="1" dirty="0" smtClean="0">
                <a:latin typeface="Times New Roman" pitchFamily="18" charset="0"/>
                <a:cs typeface="Times New Roman" pitchFamily="18" charset="0"/>
              </a:rPr>
              <a:t> «Надія», але з часом він  був відправлений на металобрух</a:t>
            </a:r>
            <a:r>
              <a:rPr lang="uk-UA" b="1" dirty="0" smtClean="0">
                <a:solidFill>
                  <a:srgbClr val="FFFFFF"/>
                </a:solidFill>
                <a:latin typeface="Times New Roman" pitchFamily="18" charset="0"/>
                <a:cs typeface="Times New Roman" pitchFamily="18" charset="0"/>
              </a:rPr>
              <a:t>т. </a:t>
            </a:r>
            <a:r>
              <a:rPr lang="uk-UA" b="1" dirty="0" smtClean="0">
                <a:solidFill>
                  <a:schemeClr val="tx1">
                    <a:lumMod val="95000"/>
                    <a:lumOff val="5000"/>
                  </a:schemeClr>
                </a:solidFill>
                <a:latin typeface="Times New Roman" pitchFamily="18" charset="0"/>
                <a:cs typeface="Times New Roman" pitchFamily="18" charset="0"/>
              </a:rPr>
              <a:t>Досліджуваний нами експонат прибув до Миколаєва в 1979 р. і його тягла спецтехніка по проспекту Миру до ринку «Колос». Після цього його було переобладнано в дитячий кінотеатр «</a:t>
            </a:r>
            <a:r>
              <a:rPr lang="uk-UA" b="1" dirty="0" err="1" smtClean="0">
                <a:solidFill>
                  <a:schemeClr val="tx1">
                    <a:lumMod val="95000"/>
                    <a:lumOff val="5000"/>
                  </a:schemeClr>
                </a:solidFill>
                <a:latin typeface="Times New Roman" pitchFamily="18" charset="0"/>
                <a:cs typeface="Times New Roman" pitchFamily="18" charset="0"/>
              </a:rPr>
              <a:t>Орленок</a:t>
            </a:r>
            <a:r>
              <a:rPr lang="uk-UA" b="1" dirty="0" smtClean="0">
                <a:solidFill>
                  <a:schemeClr val="tx1">
                    <a:lumMod val="95000"/>
                    <a:lumOff val="5000"/>
                  </a:schemeClr>
                </a:solidFill>
                <a:latin typeface="Times New Roman" pitchFamily="18" charset="0"/>
                <a:cs typeface="Times New Roman" pitchFamily="18" charset="0"/>
              </a:rPr>
              <a:t>». Мешканці як </a:t>
            </a:r>
            <a:r>
              <a:rPr lang="uk-UA" b="1" dirty="0" err="1" smtClean="0">
                <a:solidFill>
                  <a:schemeClr val="tx1">
                    <a:lumMod val="95000"/>
                    <a:lumOff val="5000"/>
                  </a:schemeClr>
                </a:solidFill>
                <a:latin typeface="Times New Roman" pitchFamily="18" charset="0"/>
                <a:cs typeface="Times New Roman" pitchFamily="18" charset="0"/>
              </a:rPr>
              <a:t>Інгульського</a:t>
            </a:r>
            <a:r>
              <a:rPr lang="uk-UA" b="1" dirty="0" smtClean="0">
                <a:solidFill>
                  <a:schemeClr val="tx1">
                    <a:lumMod val="95000"/>
                    <a:lumOff val="5000"/>
                  </a:schemeClr>
                </a:solidFill>
                <a:latin typeface="Times New Roman" pitchFamily="18" charset="0"/>
                <a:cs typeface="Times New Roman" pitchFamily="18" charset="0"/>
              </a:rPr>
              <a:t> району, так і Миколаєва в цілому, </a:t>
            </a:r>
            <a:r>
              <a:rPr lang="uk-UA" b="1" dirty="0" err="1" smtClean="0">
                <a:solidFill>
                  <a:schemeClr val="tx1">
                    <a:lumMod val="95000"/>
                    <a:lumOff val="5000"/>
                  </a:schemeClr>
                </a:solidFill>
                <a:latin typeface="Times New Roman" pitchFamily="18" charset="0"/>
                <a:cs typeface="Times New Roman" pitchFamily="18" charset="0"/>
              </a:rPr>
              <a:t>да</a:t>
            </a:r>
            <a:r>
              <a:rPr lang="uk-UA" b="1" dirty="0" smtClean="0">
                <a:solidFill>
                  <a:schemeClr val="tx1">
                    <a:lumMod val="95000"/>
                    <a:lumOff val="5000"/>
                  </a:schemeClr>
                </a:solidFill>
                <a:latin typeface="Times New Roman" pitchFamily="18" charset="0"/>
                <a:cs typeface="Times New Roman" pitchFamily="18" charset="0"/>
              </a:rPr>
              <a:t> і області в цілому потрапивши до цієї локації намагались обов</a:t>
            </a:r>
            <a:r>
              <a:rPr lang="uk-UA" dirty="0" smtClean="0">
                <a:solidFill>
                  <a:schemeClr val="tx1">
                    <a:lumMod val="95000"/>
                    <a:lumOff val="5000"/>
                  </a:schemeClr>
                </a:solidFill>
              </a:rPr>
              <a:t>'</a:t>
            </a:r>
            <a:r>
              <a:rPr lang="uk-UA" b="1" dirty="0" smtClean="0">
                <a:solidFill>
                  <a:schemeClr val="tx1">
                    <a:lumMod val="95000"/>
                    <a:lumOff val="5000"/>
                  </a:schemeClr>
                </a:solidFill>
                <a:latin typeface="Times New Roman" pitchFamily="18" charset="0"/>
                <a:cs typeface="Times New Roman" pitchFamily="18" charset="0"/>
              </a:rPr>
              <a:t>язково подивитись в ньому мультфільми. Хлопці після безпосереднього контакту з такою могутньою технікою спрямовували свої інтереси або до авіамоделізму, або до інших технічних гуртків району, що допомагало профорієнтаційній роботі з молоддю.  Після здобуття незалежності та переходу на ринкову економіку намагались створити на його базі кафе, але це не </a:t>
            </a:r>
            <a:r>
              <a:rPr lang="uk-UA" b="1" dirty="0">
                <a:solidFill>
                  <a:schemeClr val="tx1">
                    <a:lumMod val="95000"/>
                    <a:lumOff val="5000"/>
                  </a:schemeClr>
                </a:solidFill>
                <a:latin typeface="Times New Roman" pitchFamily="18" charset="0"/>
                <a:cs typeface="Times New Roman" pitchFamily="18" charset="0"/>
              </a:rPr>
              <a:t>виправдалось і тоді міська влада надала згоду на його приватизацію. Як з‘ясувалось пізніше, підприємця цікавила лише земля під літаком. Сам літак було зачинено і він повільно почав руйнуватись. Сьогодні він ще стоїть на своєму місці але доля його незрозуміла….</a:t>
            </a:r>
            <a:endParaRPr lang="ru-RU" b="1" dirty="0">
              <a:solidFill>
                <a:schemeClr val="tx1">
                  <a:lumMod val="95000"/>
                  <a:lumOff val="5000"/>
                </a:schemeClr>
              </a:solidFill>
              <a:latin typeface="Times New Roman" pitchFamily="18" charset="0"/>
              <a:cs typeface="Times New Roman" pitchFamily="18" charset="0"/>
            </a:endParaRPr>
          </a:p>
          <a:p>
            <a:pPr marL="0" indent="0">
              <a:buNone/>
            </a:pPr>
            <a:endParaRPr lang="ru-RU" b="1" dirty="0">
              <a:latin typeface="Times New Roman" pitchFamily="18" charset="0"/>
              <a:cs typeface="Times New Roman" pitchFamily="18" charset="0"/>
            </a:endParaRPr>
          </a:p>
        </p:txBody>
      </p:sp>
      <p:pic>
        <p:nvPicPr>
          <p:cNvPr id="8" name="Рисунок 7" descr="3"/>
          <p:cNvPicPr/>
          <p:nvPr/>
        </p:nvPicPr>
        <p:blipFill>
          <a:blip r:embed="rId3">
            <a:extLst>
              <a:ext uri="{28A0092B-C50C-407E-A947-70E740481C1C}">
                <a14:useLocalDpi xmlns:a14="http://schemas.microsoft.com/office/drawing/2010/main" val="0"/>
              </a:ext>
            </a:extLst>
          </a:blip>
          <a:srcRect/>
          <a:stretch>
            <a:fillRect/>
          </a:stretch>
        </p:blipFill>
        <p:spPr bwMode="auto">
          <a:xfrm>
            <a:off x="0" y="1518699"/>
            <a:ext cx="2894275" cy="1836751"/>
          </a:xfrm>
          <a:prstGeom prst="rect">
            <a:avLst/>
          </a:prstGeom>
          <a:noFill/>
          <a:ln>
            <a:noFill/>
          </a:ln>
        </p:spPr>
      </p:pic>
      <p:pic>
        <p:nvPicPr>
          <p:cNvPr id="9" name="Рисунок 8" descr="2"/>
          <p:cNvPicPr/>
          <p:nvPr/>
        </p:nvPicPr>
        <p:blipFill>
          <a:blip r:embed="rId4">
            <a:extLst>
              <a:ext uri="{28A0092B-C50C-407E-A947-70E740481C1C}">
                <a14:useLocalDpi xmlns:a14="http://schemas.microsoft.com/office/drawing/2010/main" val="0"/>
              </a:ext>
            </a:extLst>
          </a:blip>
          <a:srcRect/>
          <a:stretch>
            <a:fillRect/>
          </a:stretch>
        </p:blipFill>
        <p:spPr bwMode="auto">
          <a:xfrm>
            <a:off x="0" y="3355450"/>
            <a:ext cx="2862469" cy="2043485"/>
          </a:xfrm>
          <a:prstGeom prst="rect">
            <a:avLst/>
          </a:prstGeom>
          <a:noFill/>
          <a:ln>
            <a:noFill/>
          </a:ln>
        </p:spPr>
      </p:pic>
      <p:pic>
        <p:nvPicPr>
          <p:cNvPr id="10" name="Рисунок 9" descr="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94275" cy="1518699"/>
          </a:xfrm>
          <a:prstGeom prst="rect">
            <a:avLst/>
          </a:prstGeom>
          <a:noFill/>
          <a:ln>
            <a:noFill/>
          </a:ln>
        </p:spPr>
      </p:pic>
      <p:pic>
        <p:nvPicPr>
          <p:cNvPr id="11" name="Рисунок 10" descr="4"/>
          <p:cNvPicPr/>
          <p:nvPr/>
        </p:nvPicPr>
        <p:blipFill>
          <a:blip r:embed="rId6">
            <a:extLst>
              <a:ext uri="{28A0092B-C50C-407E-A947-70E740481C1C}">
                <a14:useLocalDpi xmlns:a14="http://schemas.microsoft.com/office/drawing/2010/main" val="0"/>
              </a:ext>
            </a:extLst>
          </a:blip>
          <a:srcRect/>
          <a:stretch>
            <a:fillRect/>
          </a:stretch>
        </p:blipFill>
        <p:spPr bwMode="auto">
          <a:xfrm>
            <a:off x="0" y="5128593"/>
            <a:ext cx="2806810" cy="1729407"/>
          </a:xfrm>
          <a:prstGeom prst="rect">
            <a:avLst/>
          </a:prstGeom>
          <a:noFill/>
          <a:ln>
            <a:noFill/>
          </a:ln>
        </p:spPr>
      </p:pic>
    </p:spTree>
    <p:extLst>
      <p:ext uri="{BB962C8B-B14F-4D97-AF65-F5344CB8AC3E}">
        <p14:creationId xmlns:p14="http://schemas.microsoft.com/office/powerpoint/2010/main" val="3163993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5001369" y="11885"/>
            <a:ext cx="7190631" cy="6986528"/>
          </a:xfrm>
          <a:prstGeom prst="rect">
            <a:avLst/>
          </a:prstGeom>
          <a:gradFill>
            <a:gsLst>
              <a:gs pos="86000">
                <a:srgbClr val="5E9EFF">
                  <a:alpha val="0"/>
                </a:srgbClr>
              </a:gs>
              <a:gs pos="20000">
                <a:srgbClr val="85C2FF"/>
              </a:gs>
              <a:gs pos="70000">
                <a:srgbClr val="C4D6EB"/>
              </a:gs>
              <a:gs pos="100000">
                <a:srgbClr val="FFEBFA"/>
              </a:gs>
            </a:gsLst>
            <a:lin ang="5400000" scaled="0"/>
          </a:gradFill>
        </p:spPr>
        <p:txBody>
          <a:bodyPr wrap="square" rtlCol="0">
            <a:spAutoFit/>
          </a:bodyPr>
          <a:lstStyle/>
          <a:p>
            <a:pPr algn="just"/>
            <a:r>
              <a:rPr lang="ru-RU" sz="1400" dirty="0">
                <a:latin typeface="Times New Roman" pitchFamily="18" charset="0"/>
                <a:cs typeface="Times New Roman" pitchFamily="18" charset="0"/>
              </a:rPr>
              <a:t>Перед входом до </a:t>
            </a:r>
            <a:r>
              <a:rPr lang="ru-RU" sz="1400" dirty="0" err="1">
                <a:latin typeface="Times New Roman" pitchFamily="18" charset="0"/>
                <a:cs typeface="Times New Roman" pitchFamily="18" charset="0"/>
              </a:rPr>
              <a:t>Миколаївського</a:t>
            </a:r>
            <a:r>
              <a:rPr lang="ru-RU" sz="1400" dirty="0">
                <a:latin typeface="Times New Roman" pitchFamily="18" charset="0"/>
                <a:cs typeface="Times New Roman" pitchFamily="18" charset="0"/>
              </a:rPr>
              <a:t> зоопарку  в 1978 </a:t>
            </a:r>
            <a:r>
              <a:rPr lang="ru-RU" sz="1400" dirty="0" err="1">
                <a:latin typeface="Times New Roman" pitchFamily="18" charset="0"/>
                <a:cs typeface="Times New Roman" pitchFamily="18" charset="0"/>
              </a:rPr>
              <a:t>році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була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встановлена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Скульптурна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група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Мауглі</a:t>
            </a:r>
            <a:r>
              <a:rPr lang="ru-RU" sz="1400" dirty="0">
                <a:latin typeface="Times New Roman" pitchFamily="18" charset="0"/>
                <a:cs typeface="Times New Roman" pitchFamily="18" charset="0"/>
              </a:rPr>
              <a:t> та </a:t>
            </a:r>
            <a:r>
              <a:rPr lang="ru-RU" sz="1400" dirty="0" err="1">
                <a:latin typeface="Times New Roman" pitchFamily="18" charset="0"/>
                <a:cs typeface="Times New Roman" pitchFamily="18" charset="0"/>
              </a:rPr>
              <a:t>Багіра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Скульптурна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група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Мауглі</a:t>
            </a:r>
            <a:r>
              <a:rPr lang="ru-RU" sz="1400" dirty="0">
                <a:latin typeface="Times New Roman" pitchFamily="18" charset="0"/>
                <a:cs typeface="Times New Roman" pitchFamily="18" charset="0"/>
              </a:rPr>
              <a:t> та </a:t>
            </a:r>
            <a:r>
              <a:rPr lang="ru-RU" sz="1400" dirty="0" err="1">
                <a:latin typeface="Times New Roman" pitchFamily="18" charset="0"/>
                <a:cs typeface="Times New Roman" pitchFamily="18" charset="0"/>
              </a:rPr>
              <a:t>Багіра</a:t>
            </a:r>
            <a:r>
              <a:rPr lang="ru-RU" sz="1400" dirty="0">
                <a:latin typeface="Times New Roman" pitchFamily="18" charset="0"/>
                <a:cs typeface="Times New Roman" pitchFamily="18" charset="0"/>
              </a:rPr>
              <a:t>» є центральною </a:t>
            </a:r>
            <a:r>
              <a:rPr lang="ru-RU" sz="1400" dirty="0" err="1">
                <a:latin typeface="Times New Roman" pitchFamily="18" charset="0"/>
                <a:cs typeface="Times New Roman" pitchFamily="18" charset="0"/>
              </a:rPr>
              <a:t>фігурою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площі</a:t>
            </a:r>
            <a:r>
              <a:rPr lang="ru-RU" sz="1400" dirty="0">
                <a:latin typeface="Times New Roman" pitchFamily="18" charset="0"/>
                <a:cs typeface="Times New Roman" pitchFamily="18" charset="0"/>
              </a:rPr>
              <a:t>. На </a:t>
            </a:r>
            <a:r>
              <a:rPr lang="ru-RU" sz="1400" dirty="0" err="1">
                <a:latin typeface="Times New Roman" pitchFamily="18" charset="0"/>
                <a:cs typeface="Times New Roman" pitchFamily="18" charset="0"/>
                <a:hlinkClick r:id="rId3" tooltip="Граніт"/>
              </a:rPr>
              <a:t>гранітному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постаменті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зображено</a:t>
            </a:r>
            <a:r>
              <a:rPr lang="ru-RU" sz="1400" dirty="0">
                <a:latin typeface="Times New Roman" pitchFamily="18" charset="0"/>
                <a:cs typeface="Times New Roman" pitchFamily="18" charset="0"/>
              </a:rPr>
              <a:t> у </a:t>
            </a:r>
            <a:r>
              <a:rPr lang="ru-RU" sz="1400" dirty="0" err="1">
                <a:latin typeface="Times New Roman" pitchFamily="18" charset="0"/>
                <a:cs typeface="Times New Roman" pitchFamily="18" charset="0"/>
              </a:rPr>
              <a:t>стрімкому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русі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персонажів</a:t>
            </a:r>
            <a:r>
              <a:rPr lang="ru-RU" sz="1400" dirty="0">
                <a:latin typeface="Times New Roman" pitchFamily="18" charset="0"/>
                <a:cs typeface="Times New Roman" pitchFamily="18" charset="0"/>
              </a:rPr>
              <a:t> книги </a:t>
            </a:r>
            <a:r>
              <a:rPr lang="ru-RU" sz="1400" dirty="0" err="1">
                <a:latin typeface="Times New Roman" pitchFamily="18" charset="0"/>
                <a:cs typeface="Times New Roman" pitchFamily="18" charset="0"/>
                <a:hlinkClick r:id="rId4" tooltip="Редьярд Кіплінг"/>
              </a:rPr>
              <a:t>Редьярда</a:t>
            </a:r>
            <a:r>
              <a:rPr lang="ru-RU" sz="1400" dirty="0">
                <a:latin typeface="Times New Roman" pitchFamily="18" charset="0"/>
                <a:cs typeface="Times New Roman" pitchFamily="18" charset="0"/>
                <a:hlinkClick r:id="rId4" tooltip="Редьярд Кіплінг"/>
              </a:rPr>
              <a:t> </a:t>
            </a:r>
            <a:r>
              <a:rPr lang="ru-RU" sz="1400" dirty="0" err="1">
                <a:latin typeface="Times New Roman" pitchFamily="18" charset="0"/>
                <a:cs typeface="Times New Roman" pitchFamily="18" charset="0"/>
                <a:hlinkClick r:id="rId4" tooltip="Редьярд Кіплінг"/>
              </a:rPr>
              <a:t>Кіплінга</a:t>
            </a:r>
            <a:r>
              <a:rPr lang="ru-RU" sz="1400" dirty="0">
                <a:latin typeface="Times New Roman" pitchFamily="18" charset="0"/>
                <a:cs typeface="Times New Roman" pitchFamily="18" charset="0"/>
              </a:rPr>
              <a:t> «</a:t>
            </a:r>
            <a:r>
              <a:rPr lang="ru-RU" sz="1400" dirty="0">
                <a:latin typeface="Times New Roman" pitchFamily="18" charset="0"/>
                <a:cs typeface="Times New Roman" pitchFamily="18" charset="0"/>
                <a:hlinkClick r:id="rId5" tooltip="Книга джунглів"/>
              </a:rPr>
              <a:t>Книга </a:t>
            </a:r>
            <a:r>
              <a:rPr lang="ru-RU" sz="1400" dirty="0" err="1">
                <a:latin typeface="Times New Roman" pitchFamily="18" charset="0"/>
                <a:cs typeface="Times New Roman" pitchFamily="18" charset="0"/>
                <a:hlinkClick r:id="rId5" tooltip="Книга джунглів"/>
              </a:rPr>
              <a:t>джунглів</a:t>
            </a:r>
            <a:r>
              <a:rPr lang="ru-RU" sz="1400" dirty="0">
                <a:latin typeface="Times New Roman" pitchFamily="18" charset="0"/>
                <a:cs typeface="Times New Roman" pitchFamily="18" charset="0"/>
              </a:rPr>
              <a:t>», – </a:t>
            </a:r>
            <a:r>
              <a:rPr lang="ru-RU" sz="1400" dirty="0" err="1">
                <a:latin typeface="Times New Roman" pitchFamily="18" charset="0"/>
                <a:cs typeface="Times New Roman" pitchFamily="18" charset="0"/>
              </a:rPr>
              <a:t>Мауглі</a:t>
            </a:r>
            <a:r>
              <a:rPr lang="ru-RU" sz="1400" dirty="0">
                <a:latin typeface="Times New Roman" pitchFamily="18" charset="0"/>
                <a:cs typeface="Times New Roman" pitchFamily="18" charset="0"/>
              </a:rPr>
              <a:t> та </a:t>
            </a:r>
            <a:r>
              <a:rPr lang="ru-RU" sz="1400" dirty="0" err="1">
                <a:latin typeface="Times New Roman" pitchFamily="18" charset="0"/>
                <a:cs typeface="Times New Roman" pitchFamily="18" charset="0"/>
              </a:rPr>
              <a:t>його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вірну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захисницю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Багіру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їх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погляд</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спрямований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одне</a:t>
            </a:r>
            <a:r>
              <a:rPr lang="ru-RU" sz="1400" dirty="0">
                <a:latin typeface="Times New Roman" pitchFamily="18" charset="0"/>
                <a:cs typeface="Times New Roman" pitchFamily="18" charset="0"/>
              </a:rPr>
              <a:t> на одного. </a:t>
            </a:r>
            <a:r>
              <a:rPr lang="ru-RU" sz="1400" dirty="0" err="1">
                <a:latin typeface="Times New Roman" pitchFamily="18" charset="0"/>
                <a:cs typeface="Times New Roman" pitchFamily="18" charset="0"/>
              </a:rPr>
              <a:t>Фігури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виконані</a:t>
            </a:r>
            <a:r>
              <a:rPr lang="ru-RU" sz="1400" dirty="0">
                <a:latin typeface="Times New Roman" pitchFamily="18" charset="0"/>
                <a:cs typeface="Times New Roman" pitchFamily="18" charset="0"/>
              </a:rPr>
              <a:t> з </a:t>
            </a:r>
            <a:r>
              <a:rPr lang="ru-RU" sz="1400" dirty="0" err="1">
                <a:latin typeface="Times New Roman" pitchFamily="18" charset="0"/>
                <a:cs typeface="Times New Roman" pitchFamily="18" charset="0"/>
              </a:rPr>
              <a:t>міді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Споруджена</a:t>
            </a:r>
            <a:r>
              <a:rPr lang="ru-RU" sz="1400" dirty="0">
                <a:latin typeface="Times New Roman" pitchFamily="18" charset="0"/>
                <a:cs typeface="Times New Roman" pitchFamily="18" charset="0"/>
              </a:rPr>
              <a:t> за </a:t>
            </a:r>
            <a:r>
              <a:rPr lang="ru-RU" sz="1400" dirty="0" err="1">
                <a:latin typeface="Times New Roman" pitchFamily="18" charset="0"/>
                <a:cs typeface="Times New Roman" pitchFamily="18" charset="0"/>
              </a:rPr>
              <a:t>авторським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проєктом</a:t>
            </a:r>
            <a:r>
              <a:rPr lang="ru-RU" sz="1400" dirty="0">
                <a:latin typeface="Times New Roman" pitchFamily="18" charset="0"/>
                <a:cs typeface="Times New Roman" pitchFamily="18" charset="0"/>
              </a:rPr>
              <a:t> </a:t>
            </a:r>
            <a:r>
              <a:rPr lang="ru-RU" sz="1400" dirty="0">
                <a:latin typeface="Times New Roman" pitchFamily="18" charset="0"/>
                <a:cs typeface="Times New Roman" pitchFamily="18" charset="0"/>
                <a:hlinkClick r:id="rId6" tooltip="Макушина Інна Вікторівна"/>
              </a:rPr>
              <a:t>І. В. </a:t>
            </a:r>
            <a:r>
              <a:rPr lang="ru-RU" sz="1400" dirty="0" err="1">
                <a:latin typeface="Times New Roman" pitchFamily="18" charset="0"/>
                <a:cs typeface="Times New Roman" pitchFamily="18" charset="0"/>
                <a:hlinkClick r:id="rId6" tooltip="Макушина Інна Вікторівна"/>
              </a:rPr>
              <a:t>Макушиної</a:t>
            </a:r>
            <a:r>
              <a:rPr lang="ru-RU" sz="1400" dirty="0">
                <a:latin typeface="Times New Roman" pitchFamily="18" charset="0"/>
                <a:cs typeface="Times New Roman" pitchFamily="18" charset="0"/>
              </a:rPr>
              <a:t>, в </a:t>
            </a:r>
            <a:r>
              <a:rPr lang="ru-RU" sz="1400" dirty="0" err="1">
                <a:latin typeface="Times New Roman" pitchFamily="18" charset="0"/>
                <a:cs typeface="Times New Roman" pitchFamily="18" charset="0"/>
              </a:rPr>
              <a:t>якому</a:t>
            </a:r>
            <a:r>
              <a:rPr lang="ru-RU" sz="1400" dirty="0">
                <a:latin typeface="Times New Roman" pitchFamily="18" charset="0"/>
                <a:cs typeface="Times New Roman" pitchFamily="18" charset="0"/>
              </a:rPr>
              <a:t> брали участь </a:t>
            </a:r>
            <a:r>
              <a:rPr lang="ru-RU" sz="1400" dirty="0" err="1">
                <a:latin typeface="Times New Roman" pitchFamily="18" charset="0"/>
                <a:cs typeface="Times New Roman" pitchFamily="18" charset="0"/>
              </a:rPr>
              <a:t>архітектори</a:t>
            </a:r>
            <a:r>
              <a:rPr lang="ru-RU" sz="1400" dirty="0">
                <a:latin typeface="Times New Roman" pitchFamily="18" charset="0"/>
                <a:cs typeface="Times New Roman" pitchFamily="18" charset="0"/>
              </a:rPr>
              <a:t> </a:t>
            </a:r>
            <a:r>
              <a:rPr lang="ru-RU" sz="1400" dirty="0">
                <a:latin typeface="Times New Roman" pitchFamily="18" charset="0"/>
                <a:cs typeface="Times New Roman" pitchFamily="18" charset="0"/>
                <a:hlinkClick r:id="rId7" tooltip="Попова Ольга Петрівна"/>
              </a:rPr>
              <a:t>О. П. Попова</a:t>
            </a:r>
            <a:r>
              <a:rPr lang="ru-RU" sz="1400" dirty="0">
                <a:latin typeface="Times New Roman" pitchFamily="18" charset="0"/>
                <a:cs typeface="Times New Roman" pitchFamily="18" charset="0"/>
              </a:rPr>
              <a:t> і </a:t>
            </a:r>
            <a:r>
              <a:rPr lang="ru-RU" sz="1400" dirty="0">
                <a:latin typeface="Times New Roman" pitchFamily="18" charset="0"/>
                <a:cs typeface="Times New Roman" pitchFamily="18" charset="0"/>
                <a:hlinkClick r:id="rId8" tooltip="Попов Вадим Павлович"/>
              </a:rPr>
              <a:t>В. П. Попов</a:t>
            </a:r>
            <a:r>
              <a:rPr lang="ru-RU" sz="1400" dirty="0">
                <a:latin typeface="Times New Roman" pitchFamily="18" charset="0"/>
                <a:cs typeface="Times New Roman" pitchFamily="18" charset="0"/>
              </a:rPr>
              <a:t>, а </a:t>
            </a:r>
            <a:r>
              <a:rPr lang="ru-RU" sz="1400" dirty="0" err="1">
                <a:latin typeface="Times New Roman" pitchFamily="18" charset="0"/>
                <a:cs typeface="Times New Roman" pitchFamily="18" charset="0"/>
              </a:rPr>
              <a:t>також</a:t>
            </a:r>
            <a:r>
              <a:rPr lang="ru-RU" sz="1400" dirty="0">
                <a:latin typeface="Times New Roman" pitchFamily="18" charset="0"/>
                <a:cs typeface="Times New Roman" pitchFamily="18" charset="0"/>
              </a:rPr>
              <a:t> художник по </a:t>
            </a:r>
            <a:r>
              <a:rPr lang="ru-RU" sz="1400" dirty="0" err="1">
                <a:latin typeface="Times New Roman" pitchFamily="18" charset="0"/>
                <a:cs typeface="Times New Roman" pitchFamily="18" charset="0"/>
              </a:rPr>
              <a:t>металу</a:t>
            </a:r>
            <a:r>
              <a:rPr lang="ru-RU" sz="1400" dirty="0">
                <a:latin typeface="Times New Roman" pitchFamily="18" charset="0"/>
                <a:cs typeface="Times New Roman" pitchFamily="18" charset="0"/>
              </a:rPr>
              <a:t> </a:t>
            </a:r>
            <a:r>
              <a:rPr lang="ru-RU" sz="1400" dirty="0">
                <a:latin typeface="Times New Roman" pitchFamily="18" charset="0"/>
                <a:cs typeface="Times New Roman" pitchFamily="18" charset="0"/>
                <a:hlinkClick r:id="rId9" tooltip="Пахомов Володимир Григорович"/>
              </a:rPr>
              <a:t>В. Г. Пахомов</a:t>
            </a:r>
            <a:r>
              <a:rPr lang="ru-RU" sz="1400" dirty="0">
                <a:latin typeface="Times New Roman" pitchFamily="18" charset="0"/>
                <a:cs typeface="Times New Roman" pitchFamily="18" charset="0"/>
              </a:rPr>
              <a:t>. За </a:t>
            </a:r>
            <a:r>
              <a:rPr lang="ru-RU" sz="1400" dirty="0" err="1">
                <a:latin typeface="Times New Roman" pitchFamily="18" charset="0"/>
                <a:cs typeface="Times New Roman" pitchFamily="18" charset="0"/>
              </a:rPr>
              <a:t>задумом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авторів</a:t>
            </a:r>
            <a:r>
              <a:rPr lang="ru-RU" sz="1400" dirty="0">
                <a:latin typeface="Times New Roman" pitchFamily="18" charset="0"/>
                <a:cs typeface="Times New Roman" pitchFamily="18" charset="0"/>
              </a:rPr>
              <a:t>, скульптура </a:t>
            </a:r>
            <a:r>
              <a:rPr lang="ru-RU" sz="1400" dirty="0" err="1">
                <a:latin typeface="Times New Roman" pitchFamily="18" charset="0"/>
                <a:cs typeface="Times New Roman" pitchFamily="18" charset="0"/>
              </a:rPr>
              <a:t>відображає</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єдність</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людського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світу</a:t>
            </a:r>
            <a:r>
              <a:rPr lang="ru-RU" sz="1400" dirty="0">
                <a:latin typeface="Times New Roman" pitchFamily="18" charset="0"/>
                <a:cs typeface="Times New Roman" pitchFamily="18" charset="0"/>
              </a:rPr>
              <a:t> та </a:t>
            </a:r>
            <a:r>
              <a:rPr lang="ru-RU" sz="1400" dirty="0" err="1">
                <a:latin typeface="Times New Roman" pitchFamily="18" charset="0"/>
                <a:cs typeface="Times New Roman" pitchFamily="18" charset="0"/>
              </a:rPr>
              <a:t>світу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живої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природи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Пам'ятник</a:t>
            </a:r>
            <a:r>
              <a:rPr lang="ru-RU" sz="1400" dirty="0">
                <a:latin typeface="Times New Roman" pitchFamily="18" charset="0"/>
                <a:cs typeface="Times New Roman" pitchFamily="18" charset="0"/>
              </a:rPr>
              <a:t> служить </a:t>
            </a:r>
            <a:r>
              <a:rPr lang="ru-RU" sz="1400" dirty="0" err="1">
                <a:latin typeface="Times New Roman" pitchFamily="18" charset="0"/>
                <a:cs typeface="Times New Roman" pitchFamily="18" charset="0"/>
              </a:rPr>
              <a:t>нагадуванням</a:t>
            </a:r>
            <a:r>
              <a:rPr lang="ru-RU" sz="1400" dirty="0">
                <a:latin typeface="Times New Roman" pitchFamily="18" charset="0"/>
                <a:cs typeface="Times New Roman" pitchFamily="18" charset="0"/>
              </a:rPr>
              <a:t> про те, </a:t>
            </a:r>
            <a:r>
              <a:rPr lang="ru-RU" sz="1400" dirty="0" err="1">
                <a:latin typeface="Times New Roman" pitchFamily="18" charset="0"/>
                <a:cs typeface="Times New Roman" pitchFamily="18" charset="0"/>
              </a:rPr>
              <a:t>що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взаєморозуміння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можна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досягти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навіть</a:t>
            </a:r>
            <a:r>
              <a:rPr lang="ru-RU" sz="1400" dirty="0">
                <a:latin typeface="Times New Roman" pitchFamily="18" charset="0"/>
                <a:cs typeface="Times New Roman" pitchFamily="18" charset="0"/>
              </a:rPr>
              <a:t> у </a:t>
            </a:r>
            <a:r>
              <a:rPr lang="ru-RU" sz="1400" dirty="0" err="1">
                <a:latin typeface="Times New Roman" pitchFamily="18" charset="0"/>
                <a:cs typeface="Times New Roman" pitchFamily="18" charset="0"/>
              </a:rPr>
              <a:t>суворих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умовах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джунглів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Згодом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Мауглі</a:t>
            </a:r>
            <a:r>
              <a:rPr lang="ru-RU" sz="1400" dirty="0">
                <a:latin typeface="Times New Roman" pitchFamily="18" charset="0"/>
                <a:cs typeface="Times New Roman" pitchFamily="18" charset="0"/>
              </a:rPr>
              <a:t> та </a:t>
            </a:r>
            <a:r>
              <a:rPr lang="ru-RU" sz="1400" dirty="0" err="1">
                <a:latin typeface="Times New Roman" pitchFamily="18" charset="0"/>
                <a:cs typeface="Times New Roman" pitchFamily="18" charset="0"/>
              </a:rPr>
              <a:t>Багіра</a:t>
            </a:r>
            <a:r>
              <a:rPr lang="ru-RU" sz="1400" dirty="0">
                <a:latin typeface="Times New Roman" pitchFamily="18" charset="0"/>
                <a:cs typeface="Times New Roman" pitchFamily="18" charset="0"/>
              </a:rPr>
              <a:t>» стали </a:t>
            </a:r>
            <a:r>
              <a:rPr lang="ru-RU" sz="1400" dirty="0" err="1">
                <a:latin typeface="Times New Roman" pitchFamily="18" charset="0"/>
                <a:cs typeface="Times New Roman" pitchFamily="18" charset="0"/>
              </a:rPr>
              <a:t>емблемою</a:t>
            </a:r>
            <a:r>
              <a:rPr lang="ru-RU" sz="1400" dirty="0">
                <a:latin typeface="Times New Roman" pitchFamily="18" charset="0"/>
                <a:cs typeface="Times New Roman" pitchFamily="18" charset="0"/>
              </a:rPr>
              <a:t> зоопарку і </a:t>
            </a:r>
            <a:r>
              <a:rPr lang="ru-RU" sz="1400" dirty="0" err="1">
                <a:latin typeface="Times New Roman" pitchFamily="18" charset="0"/>
                <a:cs typeface="Times New Roman" pitchFamily="18" charset="0"/>
              </a:rPr>
              <a:t>найбільш</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впізнаваною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його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рисою</a:t>
            </a:r>
            <a:r>
              <a:rPr lang="ru-RU" sz="1400" dirty="0">
                <a:latin typeface="Times New Roman" pitchFamily="18" charset="0"/>
                <a:cs typeface="Times New Roman" pitchFamily="18" charset="0"/>
              </a:rPr>
              <a:t>. Скульптура </a:t>
            </a:r>
            <a:r>
              <a:rPr lang="ru-RU" sz="1400" dirty="0" err="1">
                <a:latin typeface="Times New Roman" pitchFamily="18" charset="0"/>
                <a:cs typeface="Times New Roman" pitchFamily="18" charset="0"/>
              </a:rPr>
              <a:t>зображена</a:t>
            </a:r>
            <a:r>
              <a:rPr lang="ru-RU" sz="1400" dirty="0">
                <a:latin typeface="Times New Roman" pitchFamily="18" charset="0"/>
                <a:cs typeface="Times New Roman" pitchFamily="18" charset="0"/>
              </a:rPr>
              <a:t> на </a:t>
            </a:r>
            <a:r>
              <a:rPr lang="ru-RU" sz="1400" dirty="0" err="1">
                <a:latin typeface="Times New Roman" pitchFamily="18" charset="0"/>
                <a:cs typeface="Times New Roman" pitchFamily="18" charset="0"/>
                <a:hlinkClick r:id="rId10" tooltip="Емблема"/>
              </a:rPr>
              <a:t>емблемі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Миколаївського</a:t>
            </a:r>
            <a:r>
              <a:rPr lang="ru-RU" sz="1400" dirty="0">
                <a:latin typeface="Times New Roman" pitchFamily="18" charset="0"/>
                <a:cs typeface="Times New Roman" pitchFamily="18" charset="0"/>
              </a:rPr>
              <a:t> зоопарку. У </a:t>
            </a:r>
            <a:r>
              <a:rPr lang="ru-RU" sz="1400" dirty="0">
                <a:latin typeface="Times New Roman" pitchFamily="18" charset="0"/>
                <a:cs typeface="Times New Roman" pitchFamily="18" charset="0"/>
                <a:hlinkClick r:id="rId11" tooltip="2001 у Миколаєві"/>
              </a:rPr>
              <a:t>2001</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році</a:t>
            </a:r>
            <a:r>
              <a:rPr lang="ru-RU" sz="1400" dirty="0">
                <a:latin typeface="Times New Roman" pitchFamily="18" charset="0"/>
                <a:cs typeface="Times New Roman" pitchFamily="18" charset="0"/>
              </a:rPr>
              <a:t> скульптура </a:t>
            </a:r>
            <a:r>
              <a:rPr lang="ru-RU" sz="1400" dirty="0" err="1">
                <a:latin typeface="Times New Roman" pitchFamily="18" charset="0"/>
                <a:cs typeface="Times New Roman" pitchFamily="18" charset="0"/>
              </a:rPr>
              <a:t>була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зображена</a:t>
            </a:r>
            <a:r>
              <a:rPr lang="ru-RU" sz="1400" dirty="0">
                <a:latin typeface="Times New Roman" pitchFamily="18" charset="0"/>
                <a:cs typeface="Times New Roman" pitchFamily="18" charset="0"/>
              </a:rPr>
              <a:t> на </a:t>
            </a:r>
            <a:r>
              <a:rPr lang="ru-RU" sz="1400" dirty="0" err="1">
                <a:latin typeface="Times New Roman" pitchFamily="18" charset="0"/>
                <a:cs typeface="Times New Roman" pitchFamily="18" charset="0"/>
                <a:hlinkClick r:id="rId12" tooltip="Ювілейна монета"/>
              </a:rPr>
              <a:t>ювілейній</a:t>
            </a:r>
            <a:r>
              <a:rPr lang="ru-RU" sz="1400" dirty="0">
                <a:latin typeface="Times New Roman" pitchFamily="18" charset="0"/>
                <a:cs typeface="Times New Roman" pitchFamily="18" charset="0"/>
                <a:hlinkClick r:id="rId12" tooltip="Ювілейна монета"/>
              </a:rPr>
              <a:t> </a:t>
            </a:r>
            <a:r>
              <a:rPr lang="ru-RU" sz="1400" dirty="0" err="1">
                <a:latin typeface="Times New Roman" pitchFamily="18" charset="0"/>
                <a:cs typeface="Times New Roman" pitchFamily="18" charset="0"/>
                <a:hlinkClick r:id="rId12" tooltip="Ювілейна монета"/>
              </a:rPr>
              <a:t>монеті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номіналом</a:t>
            </a:r>
            <a:r>
              <a:rPr lang="ru-RU" sz="1400" dirty="0">
                <a:latin typeface="Times New Roman" pitchFamily="18" charset="0"/>
                <a:cs typeface="Times New Roman" pitchFamily="18" charset="0"/>
              </a:rPr>
              <a:t> 2 </a:t>
            </a:r>
            <a:r>
              <a:rPr lang="ru-RU" sz="1400" dirty="0" err="1">
                <a:latin typeface="Times New Roman" pitchFamily="18" charset="0"/>
                <a:cs typeface="Times New Roman" pitchFamily="18" charset="0"/>
              </a:rPr>
              <a:t>гривні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які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карбувалися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hlinkClick r:id="rId13" tooltip="Національний банк України"/>
              </a:rPr>
              <a:t>Націнальним</a:t>
            </a:r>
            <a:r>
              <a:rPr lang="ru-RU" sz="1400" dirty="0">
                <a:latin typeface="Times New Roman" pitchFamily="18" charset="0"/>
                <a:cs typeface="Times New Roman" pitchFamily="18" charset="0"/>
                <a:hlinkClick r:id="rId13" tooltip="Національний банк України"/>
              </a:rPr>
              <a:t> банком </a:t>
            </a:r>
            <a:r>
              <a:rPr lang="ru-RU" sz="1400" dirty="0" err="1">
                <a:latin typeface="Times New Roman" pitchFamily="18" charset="0"/>
                <a:cs typeface="Times New Roman" pitchFamily="18" charset="0"/>
                <a:hlinkClick r:id="rId13" tooltip="Національний банк України"/>
              </a:rPr>
              <a:t>України</a:t>
            </a:r>
            <a:r>
              <a:rPr lang="ru-RU" sz="1400" dirty="0">
                <a:latin typeface="Times New Roman" pitchFamily="18" charset="0"/>
                <a:cs typeface="Times New Roman" pitchFamily="18" charset="0"/>
              </a:rPr>
              <a:t> до 100-річчя зоопарку. </a:t>
            </a:r>
            <a:r>
              <a:rPr lang="ru-RU" sz="1400" dirty="0" err="1">
                <a:latin typeface="Times New Roman" pitchFamily="18" charset="0"/>
                <a:cs typeface="Times New Roman" pitchFamily="18" charset="0"/>
                <a:hlinkClick r:id="rId14" tooltip="Укрпошта"/>
              </a:rPr>
              <a:t>Укрпошта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випустила</a:t>
            </a:r>
            <a:r>
              <a:rPr lang="ru-RU" sz="1400" dirty="0">
                <a:latin typeface="Times New Roman" pitchFamily="18" charset="0"/>
                <a:cs typeface="Times New Roman" pitchFamily="18" charset="0"/>
              </a:rPr>
              <a:t> тираж </a:t>
            </a:r>
            <a:r>
              <a:rPr lang="ru-RU" sz="1400" dirty="0" err="1">
                <a:latin typeface="Times New Roman" pitchFamily="18" charset="0"/>
                <a:cs typeface="Times New Roman" pitchFamily="18" charset="0"/>
              </a:rPr>
              <a:t>ювілейних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конвертів</a:t>
            </a:r>
            <a:r>
              <a:rPr lang="ru-RU" sz="1400" dirty="0">
                <a:latin typeface="Times New Roman" pitchFamily="18" charset="0"/>
                <a:cs typeface="Times New Roman" pitchFamily="18" charset="0"/>
              </a:rPr>
              <a:t> з </a:t>
            </a:r>
            <a:r>
              <a:rPr lang="ru-RU" sz="1400" dirty="0" err="1" smtClean="0">
                <a:latin typeface="Times New Roman" pitchFamily="18" charset="0"/>
                <a:cs typeface="Times New Roman" pitchFamily="18" charset="0"/>
              </a:rPr>
              <a:t>маркоюСкульптура</a:t>
            </a:r>
            <a:r>
              <a:rPr lang="ru-RU" sz="1400" dirty="0" smtClean="0">
                <a:latin typeface="Times New Roman" pitchFamily="18" charset="0"/>
                <a:cs typeface="Times New Roman" pitchFamily="18" charset="0"/>
              </a:rPr>
              <a:t> </a:t>
            </a:r>
            <a:r>
              <a:rPr lang="ru-RU" sz="1400" dirty="0" err="1">
                <a:latin typeface="Times New Roman" pitchFamily="18" charset="0"/>
                <a:cs typeface="Times New Roman" pitchFamily="18" charset="0"/>
              </a:rPr>
              <a:t>неодноразово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піддавалася</a:t>
            </a:r>
            <a:r>
              <a:rPr lang="ru-RU" sz="1400" dirty="0">
                <a:latin typeface="Times New Roman" pitchFamily="18" charset="0"/>
                <a:cs typeface="Times New Roman" pitchFamily="18" charset="0"/>
              </a:rPr>
              <a:t> актам </a:t>
            </a:r>
            <a:r>
              <a:rPr lang="ru-RU" sz="1400" dirty="0" err="1">
                <a:latin typeface="Times New Roman" pitchFamily="18" charset="0"/>
                <a:cs typeface="Times New Roman" pitchFamily="18" charset="0"/>
              </a:rPr>
              <a:t>вандалізму</a:t>
            </a:r>
            <a:r>
              <a:rPr lang="ru-RU" sz="1400" dirty="0">
                <a:latin typeface="Times New Roman" pitchFamily="18" charset="0"/>
                <a:cs typeface="Times New Roman" pitchFamily="18" charset="0"/>
              </a:rPr>
              <a:t>. У </a:t>
            </a:r>
            <a:r>
              <a:rPr lang="ru-RU" sz="1400" dirty="0">
                <a:latin typeface="Times New Roman" pitchFamily="18" charset="0"/>
                <a:cs typeface="Times New Roman" pitchFamily="18" charset="0"/>
                <a:hlinkClick r:id="rId15" tooltip="2007 у Миколаєві"/>
              </a:rPr>
              <a:t>2007</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році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невідомі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відпилили</a:t>
            </a:r>
            <a:r>
              <a:rPr lang="ru-RU" sz="1400" dirty="0">
                <a:latin typeface="Times New Roman" pitchFamily="18" charset="0"/>
                <a:cs typeface="Times New Roman" pitchFamily="18" charset="0"/>
              </a:rPr>
              <a:t> і </a:t>
            </a:r>
            <a:r>
              <a:rPr lang="ru-RU" sz="1400" dirty="0" err="1">
                <a:latin typeface="Times New Roman" pitchFamily="18" charset="0"/>
                <a:cs typeface="Times New Roman" pitchFamily="18" charset="0"/>
              </a:rPr>
              <a:t>здали</a:t>
            </a:r>
            <a:r>
              <a:rPr lang="ru-RU" sz="1400" dirty="0">
                <a:latin typeface="Times New Roman" pitchFamily="18" charset="0"/>
                <a:cs typeface="Times New Roman" pitchFamily="18" charset="0"/>
              </a:rPr>
              <a:t> на </a:t>
            </a:r>
            <a:r>
              <a:rPr lang="ru-RU" sz="1400" dirty="0" err="1">
                <a:latin typeface="Times New Roman" pitchFamily="18" charset="0"/>
                <a:cs typeface="Times New Roman" pitchFamily="18" charset="0"/>
              </a:rPr>
              <a:t>металобрухт</a:t>
            </a:r>
            <a:r>
              <a:rPr lang="ru-RU" sz="1400" dirty="0">
                <a:latin typeface="Times New Roman" pitchFamily="18" charset="0"/>
                <a:cs typeface="Times New Roman" pitchFamily="18" charset="0"/>
              </a:rPr>
              <a:t> ногу </a:t>
            </a:r>
            <a:r>
              <a:rPr lang="ru-RU" sz="1400" dirty="0" err="1">
                <a:latin typeface="Times New Roman" pitchFamily="18" charset="0"/>
                <a:cs typeface="Times New Roman" pitchFamily="18" charset="0"/>
              </a:rPr>
              <a:t>Мауглі</a:t>
            </a:r>
            <a:r>
              <a:rPr lang="ru-RU" sz="1400" dirty="0">
                <a:latin typeface="Times New Roman" pitchFamily="18" charset="0"/>
                <a:cs typeface="Times New Roman" pitchFamily="18" charset="0"/>
              </a:rPr>
              <a:t>. Скульптуру поновили, але </a:t>
            </a:r>
            <a:r>
              <a:rPr lang="ru-RU" sz="1400" dirty="0" err="1">
                <a:latin typeface="Times New Roman" pitchFamily="18" charset="0"/>
                <a:cs typeface="Times New Roman" pitchFamily="18" charset="0"/>
              </a:rPr>
              <a:t>зловмисників</a:t>
            </a:r>
            <a:r>
              <a:rPr lang="ru-RU" sz="1400" dirty="0">
                <a:latin typeface="Times New Roman" pitchFamily="18" charset="0"/>
                <a:cs typeface="Times New Roman" pitchFamily="18" charset="0"/>
              </a:rPr>
              <a:t> так і не </a:t>
            </a:r>
            <a:r>
              <a:rPr lang="ru-RU" sz="1400" dirty="0" err="1">
                <a:latin typeface="Times New Roman" pitchFamily="18" charset="0"/>
                <a:cs typeface="Times New Roman" pitchFamily="18" charset="0"/>
              </a:rPr>
              <a:t>знайшли</a:t>
            </a:r>
            <a:r>
              <a:rPr lang="ru-RU" sz="1400" dirty="0">
                <a:latin typeface="Times New Roman" pitchFamily="18" charset="0"/>
                <a:cs typeface="Times New Roman" pitchFamily="18" charset="0"/>
              </a:rPr>
              <a:t>. </a:t>
            </a:r>
            <a:r>
              <a:rPr lang="ru-RU" sz="1400" dirty="0">
                <a:latin typeface="Times New Roman" pitchFamily="18" charset="0"/>
                <a:cs typeface="Times New Roman" pitchFamily="18" charset="0"/>
                <a:hlinkClick r:id="rId16" tooltip="17 лютого"/>
              </a:rPr>
              <a:t>17 лютого</a:t>
            </a:r>
            <a:r>
              <a:rPr lang="ru-RU" sz="1400" dirty="0">
                <a:latin typeface="Times New Roman" pitchFamily="18" charset="0"/>
                <a:cs typeface="Times New Roman" pitchFamily="18" charset="0"/>
              </a:rPr>
              <a:t> </a:t>
            </a:r>
            <a:r>
              <a:rPr lang="ru-RU" sz="1400" dirty="0">
                <a:latin typeface="Times New Roman" pitchFamily="18" charset="0"/>
                <a:cs typeface="Times New Roman" pitchFamily="18" charset="0"/>
                <a:hlinkClick r:id="rId17" tooltip="2012 у Миколаєві"/>
              </a:rPr>
              <a:t>2012</a:t>
            </a:r>
            <a:r>
              <a:rPr lang="ru-RU" sz="1400" dirty="0">
                <a:latin typeface="Times New Roman" pitchFamily="18" charset="0"/>
                <a:cs typeface="Times New Roman" pitchFamily="18" charset="0"/>
              </a:rPr>
              <a:t> року скульптура </a:t>
            </a:r>
            <a:r>
              <a:rPr lang="ru-RU" sz="1400" dirty="0" err="1">
                <a:latin typeface="Times New Roman" pitchFamily="18" charset="0"/>
                <a:cs typeface="Times New Roman" pitchFamily="18" charset="0"/>
              </a:rPr>
              <a:t>знову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зазнала</a:t>
            </a:r>
            <a:r>
              <a:rPr lang="ru-RU" sz="1400" dirty="0">
                <a:latin typeface="Times New Roman" pitchFamily="18" charset="0"/>
                <a:cs typeface="Times New Roman" pitchFamily="18" charset="0"/>
              </a:rPr>
              <a:t> нападу: </a:t>
            </a:r>
            <a:r>
              <a:rPr lang="ru-RU" sz="1400" dirty="0" err="1">
                <a:latin typeface="Times New Roman" pitchFamily="18" charset="0"/>
                <a:cs typeface="Times New Roman" pitchFamily="18" charset="0"/>
              </a:rPr>
              <a:t>співробітники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hlinkClick r:id="rId18" tooltip="Міліція України"/>
              </a:rPr>
              <a:t>міліції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затримали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зловмисника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який</a:t>
            </a:r>
            <a:r>
              <a:rPr lang="ru-RU" sz="1400" dirty="0">
                <a:latin typeface="Times New Roman" pitchFamily="18" charset="0"/>
                <a:cs typeface="Times New Roman" pitchFamily="18" charset="0"/>
              </a:rPr>
              <a:t> за </a:t>
            </a:r>
            <a:r>
              <a:rPr lang="ru-RU" sz="1400" dirty="0" err="1">
                <a:latin typeface="Times New Roman" pitchFamily="18" charset="0"/>
                <a:cs typeface="Times New Roman" pitchFamily="18" charset="0"/>
              </a:rPr>
              <a:t>допомогою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ножівки</a:t>
            </a:r>
            <a:r>
              <a:rPr lang="ru-RU" sz="1400" dirty="0">
                <a:latin typeface="Times New Roman" pitchFamily="18" charset="0"/>
                <a:cs typeface="Times New Roman" pitchFamily="18" charset="0"/>
              </a:rPr>
              <a:t> по </a:t>
            </a:r>
            <a:r>
              <a:rPr lang="ru-RU" sz="1400" dirty="0" err="1">
                <a:latin typeface="Times New Roman" pitchFamily="18" charset="0"/>
                <a:cs typeface="Times New Roman" pitchFamily="18" charset="0"/>
              </a:rPr>
              <a:t>металу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намагався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розпиляти</a:t>
            </a:r>
            <a:r>
              <a:rPr lang="ru-RU" sz="1400" dirty="0">
                <a:latin typeface="Times New Roman" pitchFamily="18" charset="0"/>
                <a:cs typeface="Times New Roman" pitchFamily="18" charset="0"/>
              </a:rPr>
              <a:t> одну </a:t>
            </a:r>
            <a:r>
              <a:rPr lang="ru-RU" sz="1400" dirty="0" err="1">
                <a:latin typeface="Times New Roman" pitchFamily="18" charset="0"/>
                <a:cs typeface="Times New Roman" pitchFamily="18" charset="0"/>
              </a:rPr>
              <a:t>із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частин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скульптури</a:t>
            </a:r>
            <a:r>
              <a:rPr lang="ru-RU" sz="1400" dirty="0">
                <a:latin typeface="Times New Roman" pitchFamily="18" charset="0"/>
                <a:cs typeface="Times New Roman" pitchFamily="18" charset="0"/>
              </a:rPr>
              <a:t>. </a:t>
            </a:r>
            <a:r>
              <a:rPr lang="ru-RU" sz="1400" dirty="0">
                <a:latin typeface="Times New Roman" pitchFamily="18" charset="0"/>
                <a:cs typeface="Times New Roman" pitchFamily="18" charset="0"/>
                <a:hlinkClick r:id="rId19" tooltip="19 жовтня"/>
              </a:rPr>
              <a:t>19 </a:t>
            </a:r>
            <a:r>
              <a:rPr lang="ru-RU" sz="1400" dirty="0" err="1">
                <a:latin typeface="Times New Roman" pitchFamily="18" charset="0"/>
                <a:cs typeface="Times New Roman" pitchFamily="18" charset="0"/>
                <a:hlinkClick r:id="rId19" tooltip="19 жовтня"/>
              </a:rPr>
              <a:t>жовтня</a:t>
            </a:r>
            <a:r>
              <a:rPr lang="ru-RU" sz="1400" dirty="0">
                <a:latin typeface="Times New Roman" pitchFamily="18" charset="0"/>
                <a:cs typeface="Times New Roman" pitchFamily="18" charset="0"/>
              </a:rPr>
              <a:t> </a:t>
            </a:r>
            <a:r>
              <a:rPr lang="ru-RU" sz="1400" dirty="0">
                <a:latin typeface="Times New Roman" pitchFamily="18" charset="0"/>
                <a:cs typeface="Times New Roman" pitchFamily="18" charset="0"/>
                <a:hlinkClick r:id="rId20" tooltip="2018 у Миколаєві"/>
              </a:rPr>
              <a:t>2018</a:t>
            </a:r>
            <a:r>
              <a:rPr lang="ru-RU" sz="1400" dirty="0">
                <a:latin typeface="Times New Roman" pitchFamily="18" charset="0"/>
                <a:cs typeface="Times New Roman" pitchFamily="18" charset="0"/>
              </a:rPr>
              <a:t> року зоопарк </a:t>
            </a:r>
            <a:r>
              <a:rPr lang="ru-RU" sz="1400" dirty="0" err="1">
                <a:latin typeface="Times New Roman" pitchFamily="18" charset="0"/>
                <a:cs typeface="Times New Roman" pitchFamily="18" charset="0"/>
              </a:rPr>
              <a:t>розпочав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реконструкцію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скульптурної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групи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Миколаївський</a:t>
            </a:r>
            <a:r>
              <a:rPr lang="ru-RU" sz="1400" dirty="0">
                <a:latin typeface="Times New Roman" pitchFamily="18" charset="0"/>
                <a:cs typeface="Times New Roman" pitchFamily="18" charset="0"/>
              </a:rPr>
              <a:t> зоопарк </a:t>
            </a:r>
            <a:r>
              <a:rPr lang="ru-RU" sz="1400" dirty="0" err="1">
                <a:latin typeface="Times New Roman" pitchFamily="18" charset="0"/>
                <a:cs typeface="Times New Roman" pitchFamily="18" charset="0"/>
              </a:rPr>
              <a:t>виготовив</a:t>
            </a:r>
            <a:r>
              <a:rPr lang="ru-RU" sz="1400" dirty="0">
                <a:latin typeface="Times New Roman" pitchFamily="18" charset="0"/>
                <a:cs typeface="Times New Roman" pitchFamily="18" charset="0"/>
              </a:rPr>
              <a:t> і </a:t>
            </a:r>
            <a:r>
              <a:rPr lang="ru-RU" sz="1400" dirty="0" err="1">
                <a:latin typeface="Times New Roman" pitchFamily="18" charset="0"/>
                <a:cs typeface="Times New Roman" pitchFamily="18" charset="0"/>
              </a:rPr>
              <a:t>встановив</a:t>
            </a:r>
            <a:r>
              <a:rPr lang="ru-RU" sz="1400" dirty="0">
                <a:latin typeface="Times New Roman" pitchFamily="18" charset="0"/>
                <a:cs typeface="Times New Roman" pitchFamily="18" charset="0"/>
              </a:rPr>
              <a:t> огорожу </a:t>
            </a:r>
            <a:r>
              <a:rPr lang="ru-RU" sz="1400" dirty="0" err="1">
                <a:latin typeface="Times New Roman" pitchFamily="18" charset="0"/>
                <a:cs typeface="Times New Roman" pitchFamily="18" charset="0"/>
              </a:rPr>
              <a:t>навколо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фігур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щоб</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убезпечити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її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a:t>
            </a:r>
            <a:r>
              <a:rPr lang="ru-RU" sz="1400" dirty="0">
                <a:latin typeface="Times New Roman" pitchFamily="18" charset="0"/>
                <a:cs typeface="Times New Roman" pitchFamily="18" charset="0"/>
              </a:rPr>
              <a:t> людей, а художник, реставратор і один з </a:t>
            </a:r>
            <a:r>
              <a:rPr lang="ru-RU" sz="1400" dirty="0" err="1">
                <a:latin typeface="Times New Roman" pitchFamily="18" charset="0"/>
                <a:cs typeface="Times New Roman" pitchFamily="18" charset="0"/>
              </a:rPr>
              <a:t>учасників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створення</a:t>
            </a:r>
            <a:r>
              <a:rPr lang="ru-RU" sz="1400" dirty="0">
                <a:latin typeface="Times New Roman" pitchFamily="18" charset="0"/>
                <a:cs typeface="Times New Roman" pitchFamily="18" charset="0"/>
              </a:rPr>
              <a:t> самого </a:t>
            </a:r>
            <a:r>
              <a:rPr lang="ru-RU" sz="1400" dirty="0" err="1">
                <a:latin typeface="Times New Roman" pitchFamily="18" charset="0"/>
                <a:cs typeface="Times New Roman" pitchFamily="18" charset="0"/>
              </a:rPr>
              <a:t>проєкту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пам'ятника</a:t>
            </a:r>
            <a:r>
              <a:rPr lang="ru-RU" sz="1400" dirty="0">
                <a:latin typeface="Times New Roman" pitchFamily="18" charset="0"/>
                <a:cs typeface="Times New Roman" pitchFamily="18" charset="0"/>
              </a:rPr>
              <a:t> – В. Г. Пахомов </a:t>
            </a:r>
            <a:r>
              <a:rPr lang="ru-RU" sz="1400" dirty="0" err="1">
                <a:latin typeface="Times New Roman" pitchFamily="18" charset="0"/>
                <a:cs typeface="Times New Roman" pitchFamily="18" charset="0"/>
              </a:rPr>
              <a:t>розпочав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реставрацію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самої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скульптури</a:t>
            </a:r>
            <a:r>
              <a:rPr lang="ru-RU" sz="1400" dirty="0">
                <a:latin typeface="Times New Roman" pitchFamily="18" charset="0"/>
                <a:cs typeface="Times New Roman" pitchFamily="18" charset="0"/>
              </a:rPr>
              <a:t>. </a:t>
            </a:r>
          </a:p>
          <a:p>
            <a:pPr algn="just"/>
            <a:r>
              <a:rPr lang="ru-RU" sz="1400" dirty="0">
                <a:latin typeface="Times New Roman" pitchFamily="18" charset="0"/>
                <a:cs typeface="Times New Roman" pitchFamily="18" charset="0"/>
              </a:rPr>
              <a:t>4 </a:t>
            </a:r>
            <a:r>
              <a:rPr lang="ru-RU" sz="1400" dirty="0" err="1">
                <a:latin typeface="Times New Roman" pitchFamily="18" charset="0"/>
                <a:cs typeface="Times New Roman" pitchFamily="18" charset="0"/>
              </a:rPr>
              <a:t>жовтня</a:t>
            </a:r>
            <a:r>
              <a:rPr lang="ru-RU" sz="1400" dirty="0">
                <a:latin typeface="Times New Roman" pitchFamily="18" charset="0"/>
                <a:cs typeface="Times New Roman" pitchFamily="18" charset="0"/>
              </a:rPr>
              <a:t> 2023 р. стало </a:t>
            </a:r>
            <a:r>
              <a:rPr lang="ru-RU" sz="1400" dirty="0" err="1">
                <a:latin typeface="Times New Roman" pitchFamily="18" charset="0"/>
                <a:cs typeface="Times New Roman" pitchFamily="18" charset="0"/>
              </a:rPr>
              <a:t>відомо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що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пішла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із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життя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представниця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легендарної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миколаївської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мистецької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родини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Інна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Вікторівна</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Вона </a:t>
            </a:r>
            <a:r>
              <a:rPr lang="ru-RU" sz="1400" dirty="0" err="1">
                <a:latin typeface="Times New Roman" pitchFamily="18" charset="0"/>
                <a:cs typeface="Times New Roman" pitchFamily="18" charset="0"/>
              </a:rPr>
              <a:t>була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Заслуженою</a:t>
            </a:r>
            <a:r>
              <a:rPr lang="ru-RU" sz="1400" dirty="0">
                <a:latin typeface="Times New Roman" pitchFamily="18" charset="0"/>
                <a:cs typeface="Times New Roman" pitchFamily="18" charset="0"/>
              </a:rPr>
              <a:t> художницею </a:t>
            </a:r>
            <a:r>
              <a:rPr lang="ru-RU" sz="1400" dirty="0" err="1">
                <a:latin typeface="Times New Roman" pitchFamily="18" charset="0"/>
                <a:cs typeface="Times New Roman" pitchFamily="18" charset="0"/>
              </a:rPr>
              <a:t>України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Проте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багато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хто</a:t>
            </a:r>
            <a:r>
              <a:rPr lang="ru-RU" sz="1400" dirty="0">
                <a:latin typeface="Times New Roman" pitchFamily="18" charset="0"/>
                <a:cs typeface="Times New Roman" pitchFamily="18" charset="0"/>
              </a:rPr>
              <a:t> з </a:t>
            </a:r>
            <a:r>
              <a:rPr lang="ru-RU" sz="1400" dirty="0" err="1">
                <a:latin typeface="Times New Roman" pitchFamily="18" charset="0"/>
                <a:cs typeface="Times New Roman" pitchFamily="18" charset="0"/>
              </a:rPr>
              <a:t>миколаївців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знають</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її</a:t>
            </a:r>
            <a:r>
              <a:rPr lang="ru-RU" sz="1400" dirty="0">
                <a:latin typeface="Times New Roman" pitchFamily="18" charset="0"/>
                <a:cs typeface="Times New Roman" pitchFamily="18" charset="0"/>
              </a:rPr>
              <a:t> як </a:t>
            </a:r>
            <a:r>
              <a:rPr lang="ru-RU" sz="1400" dirty="0" err="1">
                <a:latin typeface="Times New Roman" pitchFamily="18" charset="0"/>
                <a:cs typeface="Times New Roman" pitchFamily="18" charset="0"/>
              </a:rPr>
              <a:t>чудового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викладача</a:t>
            </a:r>
            <a:r>
              <a:rPr lang="ru-RU" sz="1400" dirty="0">
                <a:latin typeface="Times New Roman" pitchFamily="18" charset="0"/>
                <a:cs typeface="Times New Roman" pitchFamily="18" charset="0"/>
              </a:rPr>
              <a:t> в </a:t>
            </a:r>
            <a:r>
              <a:rPr lang="ru-RU" sz="1400" dirty="0" err="1">
                <a:latin typeface="Times New Roman" pitchFamily="18" charset="0"/>
                <a:cs typeface="Times New Roman" pitchFamily="18" charset="0"/>
              </a:rPr>
              <a:t>галузі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художньої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освіти</a:t>
            </a:r>
            <a:r>
              <a:rPr lang="ru-RU" sz="1400" dirty="0">
                <a:latin typeface="Times New Roman" pitchFamily="18" charset="0"/>
                <a:cs typeface="Times New Roman" pitchFamily="18" charset="0"/>
              </a:rPr>
              <a:t>. Вона </a:t>
            </a:r>
            <a:r>
              <a:rPr lang="ru-RU" sz="1400" dirty="0" err="1">
                <a:latin typeface="Times New Roman" pitchFamily="18" charset="0"/>
                <a:cs typeface="Times New Roman" pitchFamily="18" charset="0"/>
              </a:rPr>
              <a:t>щиро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ділилася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знаннями</a:t>
            </a:r>
            <a:r>
              <a:rPr lang="ru-RU" sz="1400" dirty="0">
                <a:latin typeface="Times New Roman" pitchFamily="18" charset="0"/>
                <a:cs typeface="Times New Roman" pitchFamily="18" charset="0"/>
              </a:rPr>
              <a:t> та </a:t>
            </a:r>
            <a:r>
              <a:rPr lang="ru-RU" sz="1400" dirty="0" err="1">
                <a:latin typeface="Times New Roman" pitchFamily="18" charset="0"/>
                <a:cs typeface="Times New Roman" pitchFamily="18" charset="0"/>
              </a:rPr>
              <a:t>вміннями</a:t>
            </a:r>
            <a:r>
              <a:rPr lang="ru-RU" sz="1400" dirty="0">
                <a:latin typeface="Times New Roman" pitchFamily="18" charset="0"/>
                <a:cs typeface="Times New Roman" pitchFamily="18" charset="0"/>
              </a:rPr>
              <a:t> з </a:t>
            </a:r>
            <a:r>
              <a:rPr lang="ru-RU" sz="1400" dirty="0" err="1">
                <a:latin typeface="Times New Roman" pitchFamily="18" charset="0"/>
                <a:cs typeface="Times New Roman" pitchFamily="18" charset="0"/>
              </a:rPr>
              <a:t>молодими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митцями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Багато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її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виставок</a:t>
            </a:r>
            <a:r>
              <a:rPr lang="ru-RU" sz="1400" dirty="0">
                <a:latin typeface="Times New Roman" pitchFamily="18" charset="0"/>
                <a:cs typeface="Times New Roman" pitchFamily="18" charset="0"/>
              </a:rPr>
              <a:t> як в </a:t>
            </a:r>
            <a:r>
              <a:rPr lang="ru-RU" sz="1400" dirty="0" err="1">
                <a:latin typeface="Times New Roman" pitchFamily="18" charset="0"/>
                <a:cs typeface="Times New Roman" pitchFamily="18" charset="0"/>
              </a:rPr>
              <a:t>родинному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колі</a:t>
            </a:r>
            <a:r>
              <a:rPr lang="ru-RU" sz="1400" dirty="0">
                <a:latin typeface="Times New Roman" pitchFamily="18" charset="0"/>
                <a:cs typeface="Times New Roman" pitchFamily="18" charset="0"/>
              </a:rPr>
              <a:t>, так і на </a:t>
            </a:r>
            <a:r>
              <a:rPr lang="ru-RU" sz="1400" dirty="0" err="1">
                <a:latin typeface="Times New Roman" pitchFamily="18" charset="0"/>
                <a:cs typeface="Times New Roman" pitchFamily="18" charset="0"/>
              </a:rPr>
              <a:t>загально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художньому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рівні</a:t>
            </a:r>
            <a:r>
              <a:rPr lang="ru-RU" sz="1400" dirty="0">
                <a:latin typeface="Times New Roman" pitchFamily="18" charset="0"/>
                <a:cs typeface="Times New Roman" pitchFamily="18" charset="0"/>
              </a:rPr>
              <a:t> в </a:t>
            </a:r>
            <a:r>
              <a:rPr lang="ru-RU" sz="1400" dirty="0" err="1">
                <a:latin typeface="Times New Roman" pitchFamily="18" charset="0"/>
                <a:cs typeface="Times New Roman" pitchFamily="18" charset="0"/>
              </a:rPr>
              <a:t>музеї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відбулося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протягом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багатьох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десятиліть</a:t>
            </a:r>
            <a:r>
              <a:rPr lang="ru-RU" sz="1400" dirty="0">
                <a:latin typeface="Times New Roman" pitchFamily="18" charset="0"/>
                <a:cs typeface="Times New Roman" pitchFamily="18" charset="0"/>
              </a:rPr>
              <a:t>, – </a:t>
            </a:r>
            <a:r>
              <a:rPr lang="ru-RU" sz="1400" dirty="0" err="1">
                <a:latin typeface="Times New Roman" pitchFamily="18" charset="0"/>
                <a:cs typeface="Times New Roman" pitchFamily="18" charset="0"/>
              </a:rPr>
              <a:t>йдеться</a:t>
            </a:r>
            <a:r>
              <a:rPr lang="ru-RU" sz="1400" dirty="0">
                <a:latin typeface="Times New Roman" pitchFamily="18" charset="0"/>
                <a:cs typeface="Times New Roman" pitchFamily="18" charset="0"/>
              </a:rPr>
              <a:t> в </a:t>
            </a:r>
            <a:r>
              <a:rPr lang="ru-RU" sz="1400" dirty="0" err="1">
                <a:latin typeface="Times New Roman" pitchFamily="18" charset="0"/>
                <a:cs typeface="Times New Roman" pitchFamily="18" charset="0"/>
              </a:rPr>
              <a:t>повідомленні</a:t>
            </a:r>
            <a:r>
              <a:rPr lang="ru-RU" sz="1400" dirty="0">
                <a:latin typeface="Times New Roman" pitchFamily="18" charset="0"/>
                <a:cs typeface="Times New Roman" pitchFamily="18" charset="0"/>
              </a:rPr>
              <a:t>.</a:t>
            </a:r>
          </a:p>
          <a:p>
            <a:pPr algn="just"/>
            <a:r>
              <a:rPr lang="ru-RU" sz="1400" dirty="0" err="1" smtClean="0">
                <a:latin typeface="Times New Roman" pitchFamily="18" charset="0"/>
                <a:cs typeface="Times New Roman" pitchFamily="18" charset="0"/>
              </a:rPr>
              <a:t>Інна</a:t>
            </a:r>
            <a:r>
              <a:rPr lang="ru-RU" sz="1400" dirty="0" smtClean="0">
                <a:latin typeface="Times New Roman" pitchFamily="18" charset="0"/>
                <a:cs typeface="Times New Roman" pitchFamily="18" charset="0"/>
              </a:rPr>
              <a:t> </a:t>
            </a:r>
            <a:r>
              <a:rPr lang="ru-RU" sz="1400" dirty="0" err="1">
                <a:latin typeface="Times New Roman" pitchFamily="18" charset="0"/>
                <a:cs typeface="Times New Roman" pitchFamily="18" charset="0"/>
              </a:rPr>
              <a:t>Вікторівна</a:t>
            </a:r>
            <a:r>
              <a:rPr lang="ru-RU" sz="1400" dirty="0">
                <a:latin typeface="Times New Roman" pitchFamily="18" charset="0"/>
                <a:cs typeface="Times New Roman" pitchFamily="18" charset="0"/>
              </a:rPr>
              <a:t> Макушина — </a:t>
            </a:r>
            <a:r>
              <a:rPr lang="ru-RU" sz="1400" dirty="0" err="1">
                <a:latin typeface="Times New Roman" pitchFamily="18" charset="0"/>
                <a:cs typeface="Times New Roman" pitchFamily="18" charset="0"/>
              </a:rPr>
              <a:t>українська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радянська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скульпторка</a:t>
            </a:r>
            <a:r>
              <a:rPr lang="ru-RU" sz="1400" dirty="0">
                <a:latin typeface="Times New Roman" pitchFamily="18" charset="0"/>
                <a:cs typeface="Times New Roman" pitchFamily="18" charset="0"/>
              </a:rPr>
              <a:t> і </a:t>
            </a:r>
            <a:r>
              <a:rPr lang="ru-RU" sz="1400" dirty="0" err="1">
                <a:latin typeface="Times New Roman" pitchFamily="18" charset="0"/>
                <a:cs typeface="Times New Roman" pitchFamily="18" charset="0"/>
              </a:rPr>
              <a:t>художниця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членкиня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Спілки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художників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України</a:t>
            </a:r>
            <a:r>
              <a:rPr lang="ru-RU" sz="1400" dirty="0">
                <a:latin typeface="Times New Roman" pitchFamily="18" charset="0"/>
                <a:cs typeface="Times New Roman" pitchFamily="18" charset="0"/>
              </a:rPr>
              <a:t> (1977), заслужена </a:t>
            </a:r>
            <a:r>
              <a:rPr lang="ru-RU" sz="1400" dirty="0" err="1">
                <a:latin typeface="Times New Roman" pitchFamily="18" charset="0"/>
                <a:cs typeface="Times New Roman" pitchFamily="18" charset="0"/>
              </a:rPr>
              <a:t>художниця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України</a:t>
            </a:r>
            <a:r>
              <a:rPr lang="ru-RU" sz="1400" dirty="0">
                <a:latin typeface="Times New Roman" pitchFamily="18" charset="0"/>
                <a:cs typeface="Times New Roman" pitchFamily="18" charset="0"/>
              </a:rPr>
              <a:t> (2011</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Народилася</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1 </a:t>
            </a:r>
            <a:r>
              <a:rPr lang="ru-RU" sz="1400" dirty="0" err="1">
                <a:latin typeface="Times New Roman" pitchFamily="18" charset="0"/>
                <a:cs typeface="Times New Roman" pitchFamily="18" charset="0"/>
              </a:rPr>
              <a:t>квітня</a:t>
            </a:r>
            <a:r>
              <a:rPr lang="ru-RU" sz="1400" dirty="0">
                <a:latin typeface="Times New Roman" pitchFamily="18" charset="0"/>
                <a:cs typeface="Times New Roman" pitchFamily="18" charset="0"/>
              </a:rPr>
              <a:t> 1941 року у </a:t>
            </a:r>
            <a:r>
              <a:rPr lang="ru-RU" sz="1400" dirty="0" err="1">
                <a:latin typeface="Times New Roman" pitchFamily="18" charset="0"/>
                <a:cs typeface="Times New Roman" pitchFamily="18" charset="0"/>
              </a:rPr>
              <a:t>Миколаєві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Малюванням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захоплювалася</a:t>
            </a:r>
            <a:r>
              <a:rPr lang="ru-RU" sz="1400" dirty="0">
                <a:latin typeface="Times New Roman" pitchFamily="18" charset="0"/>
                <a:cs typeface="Times New Roman" pitchFamily="18" charset="0"/>
              </a:rPr>
              <a:t> з </a:t>
            </a:r>
            <a:r>
              <a:rPr lang="ru-RU" sz="1400" dirty="0" err="1">
                <a:latin typeface="Times New Roman" pitchFamily="18" charset="0"/>
                <a:cs typeface="Times New Roman" pitchFamily="18" charset="0"/>
              </a:rPr>
              <a:t>дитинства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навчалася</a:t>
            </a:r>
            <a:r>
              <a:rPr lang="ru-RU" sz="1400" dirty="0">
                <a:latin typeface="Times New Roman" pitchFamily="18" charset="0"/>
                <a:cs typeface="Times New Roman" pitchFamily="18" charset="0"/>
              </a:rPr>
              <a:t> у </a:t>
            </a:r>
            <a:r>
              <a:rPr lang="ru-RU" sz="1400" dirty="0" err="1">
                <a:latin typeface="Times New Roman" pitchFamily="18" charset="0"/>
                <a:cs typeface="Times New Roman" pitchFamily="18" charset="0"/>
              </a:rPr>
              <a:t>студії</a:t>
            </a:r>
            <a:r>
              <a:rPr lang="ru-RU" sz="1400" dirty="0">
                <a:latin typeface="Times New Roman" pitchFamily="18" charset="0"/>
                <a:cs typeface="Times New Roman" pitchFamily="18" charset="0"/>
              </a:rPr>
              <a:t> при </a:t>
            </a:r>
            <a:r>
              <a:rPr lang="ru-RU" sz="1400" dirty="0" err="1">
                <a:latin typeface="Times New Roman" pitchFamily="18" charset="0"/>
                <a:cs typeface="Times New Roman" pitchFamily="18" charset="0"/>
              </a:rPr>
              <a:t>обласному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Будинку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народної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творчості</a:t>
            </a:r>
            <a:r>
              <a:rPr lang="ru-RU" sz="1400" dirty="0">
                <a:latin typeface="Times New Roman" pitchFamily="18" charset="0"/>
                <a:cs typeface="Times New Roman" pitchFamily="18" charset="0"/>
              </a:rPr>
              <a:t>. З 1991 року </a:t>
            </a:r>
            <a:r>
              <a:rPr lang="ru-RU" sz="1400" dirty="0" err="1">
                <a:latin typeface="Times New Roman" pitchFamily="18" charset="0"/>
                <a:cs typeface="Times New Roman" pitchFamily="18" charset="0"/>
              </a:rPr>
              <a:t>працювала</a:t>
            </a:r>
            <a:r>
              <a:rPr lang="ru-RU" sz="1400" dirty="0">
                <a:latin typeface="Times New Roman" pitchFamily="18" charset="0"/>
                <a:cs typeface="Times New Roman" pitchFamily="18" charset="0"/>
              </a:rPr>
              <a:t> у </a:t>
            </a:r>
            <a:r>
              <a:rPr lang="ru-RU" sz="1400" dirty="0" err="1">
                <a:latin typeface="Times New Roman" pitchFamily="18" charset="0"/>
                <a:cs typeface="Times New Roman" pitchFamily="18" charset="0"/>
              </a:rPr>
              <a:t>творчій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майстерні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свого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чоловіка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Заслуженого</a:t>
            </a:r>
            <a:r>
              <a:rPr lang="ru-RU" sz="1400" dirty="0">
                <a:latin typeface="Times New Roman" pitchFamily="18" charset="0"/>
                <a:cs typeface="Times New Roman" pitchFamily="18" charset="0"/>
              </a:rPr>
              <a:t> художника </a:t>
            </a:r>
            <a:r>
              <a:rPr lang="ru-RU" sz="1400" dirty="0" err="1">
                <a:latin typeface="Times New Roman" pitchFamily="18" charset="0"/>
                <a:cs typeface="Times New Roman" pitchFamily="18" charset="0"/>
              </a:rPr>
              <a:t>України</a:t>
            </a:r>
            <a:r>
              <a:rPr lang="ru-RU" sz="1400" dirty="0">
                <a:latin typeface="Times New Roman" pitchFamily="18" charset="0"/>
                <a:cs typeface="Times New Roman" pitchFamily="18" charset="0"/>
              </a:rPr>
              <a:t> </a:t>
            </a:r>
            <a:r>
              <a:rPr lang="ru-RU" sz="1400" b="1" dirty="0" err="1">
                <a:latin typeface="Times New Roman" pitchFamily="18" charset="0"/>
                <a:cs typeface="Times New Roman" pitchFamily="18" charset="0"/>
              </a:rPr>
              <a:t>Юрія</a:t>
            </a:r>
            <a:r>
              <a:rPr lang="ru-RU" sz="1400" b="1" dirty="0">
                <a:latin typeface="Times New Roman" pitchFamily="18" charset="0"/>
                <a:cs typeface="Times New Roman" pitchFamily="18" charset="0"/>
              </a:rPr>
              <a:t> </a:t>
            </a:r>
            <a:r>
              <a:rPr lang="ru-RU" sz="1400" b="1" dirty="0" smtClean="0">
                <a:latin typeface="Times New Roman" pitchFamily="18" charset="0"/>
                <a:cs typeface="Times New Roman" pitchFamily="18" charset="0"/>
              </a:rPr>
              <a:t>Макушина. </a:t>
            </a:r>
            <a:endParaRPr lang="ru-RU" sz="1400" dirty="0">
              <a:latin typeface="Times New Roman" pitchFamily="18" charset="0"/>
              <a:cs typeface="Times New Roman" pitchFamily="18" charset="0"/>
            </a:endParaRPr>
          </a:p>
        </p:txBody>
      </p:sp>
      <p:pic>
        <p:nvPicPr>
          <p:cNvPr id="10" name="Рисунок 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11885"/>
            <a:ext cx="2345635" cy="2388731"/>
          </a:xfrm>
          <a:prstGeom prst="rect">
            <a:avLst/>
          </a:prstGeom>
        </p:spPr>
      </p:pic>
      <p:pic>
        <p:nvPicPr>
          <p:cNvPr id="11" name="Рисунок 1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288" y="2915468"/>
            <a:ext cx="2958634" cy="1993996"/>
          </a:xfrm>
          <a:prstGeom prst="rect">
            <a:avLst/>
          </a:prstGeom>
        </p:spPr>
      </p:pic>
      <p:pic>
        <p:nvPicPr>
          <p:cNvPr id="14" name="Рисунок 1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4909464"/>
            <a:ext cx="2951346" cy="1967564"/>
          </a:xfrm>
          <a:prstGeom prst="rect">
            <a:avLst/>
          </a:prstGeom>
        </p:spPr>
      </p:pic>
    </p:spTree>
    <p:extLst>
      <p:ext uri="{BB962C8B-B14F-4D97-AF65-F5344CB8AC3E}">
        <p14:creationId xmlns:p14="http://schemas.microsoft.com/office/powerpoint/2010/main" val="3801692984"/>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E1E1E1"/>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1595</TotalTime>
  <Words>2058</Words>
  <Application>Microsoft Office PowerPoint</Application>
  <PresentationFormat>Произвольный</PresentationFormat>
  <Paragraphs>55</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Миколаївський ліцей №19 Миколаївської міської ради Миколаївської області Номінація «Історик-Юніор»</vt:lpstr>
      <vt:lpstr>Мета: продемонструвати всім, що оточуюче міське середовище має право бути досліджуваним та проаналізованим  з історичної точки зору, створити умови для дослідницької та пошукової діяльності серед дітей та підлітків Миколаєва, підштовхнути до створення власних дослідницьких проєктів, формування творчих груп, зберегти об'єктивні історичні знання для нащадків. Завдання: своїм практичним доробком, розробленим та на базі ліцею опробованому екскурсійному маршруту продемонструвати тісний генетичний зв'язок поколінь земляків, нагадати як позитивні, так і трагічні періоди в історії Інгульського району, Миколаєва, України в цілому, продемонструвати взаємообумовленість вчинків кожного із нас і їх вплив на життя всіх, збагатити відчуття гордості за наше місто та активізувати дослідження життєвих доль героїчних мешканців, підготувати друкований варіант екскурсійного маршруту обраних пам'яток, створити базу артефактів за допомогою фото та відео про сучасний стан пам'яток для збереження на майбутнє, правильно створити базу усноісторичних джерел, визначити стан та можливі шляхи консервації,  відновлення історичних об'єктів. Об’єкт дослідження: історія Інгульського району міста Миколаєва 1970-2000-і роки.  Предмет дослідження: архівні документи, монографії, наукові публікації, сучасні інтернет-ресурси регіонального спрямування, записані автором інтерв'ю з місцевими мешканцями, керівниками підприємств та установ які приймали участь у процесах містобудування та встановлення історичних пам'ятників на території Інгульського району м.Миколаєва.</vt:lpstr>
      <vt:lpstr>Указом Президента України було присвоєно відзнаку «Місто-герой України» (24 березня 2022 р.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Висновки</vt:lpstr>
      <vt:lpstr>Список використаних джерел</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c:creator>
  <cp:lastModifiedBy>Николай</cp:lastModifiedBy>
  <cp:revision>82</cp:revision>
  <dcterms:created xsi:type="dcterms:W3CDTF">2024-04-05T08:03:27Z</dcterms:created>
  <dcterms:modified xsi:type="dcterms:W3CDTF">2024-04-09T07:11:48Z</dcterms:modified>
</cp:coreProperties>
</file>