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0" r:id="rId1"/>
  </p:sldMasterIdLst>
  <p:notesMasterIdLst>
    <p:notesMasterId r:id="rId12"/>
  </p:notesMasterIdLst>
  <p:sldIdLst>
    <p:sldId id="256" r:id="rId2"/>
    <p:sldId id="275" r:id="rId3"/>
    <p:sldId id="257" r:id="rId4"/>
    <p:sldId id="276" r:id="rId5"/>
    <p:sldId id="273" r:id="rId6"/>
    <p:sldId id="267" r:id="rId7"/>
    <p:sldId id="269" r:id="rId8"/>
    <p:sldId id="277" r:id="rId9"/>
    <p:sldId id="271" r:id="rId10"/>
    <p:sldId id="261" r:id="rId11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7E0A23-AE3C-4EC9-A6DA-50FF1EAE3280}" v="354" dt="2024-02-04T20:25:41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/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62E28-2A94-4166-A964-6E1688D0A1F8}" type="datetimeFigureOut">
              <a:rPr lang="LID4096" smtClean="0"/>
              <a:t>04/15/2024</a:t>
            </a:fld>
            <a:endParaRPr lang="LID4096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387E2-5A10-4B76-A54C-C492035E6A6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9287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F48D7-D695-482A-A148-0AF848F02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5AAEE1-E881-8882-70BD-079242C9E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2A879-04BB-617C-1F0E-469BFFEF9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8C3E-837B-4881-93CA-578BD0BCEB28}" type="datetimeFigureOut">
              <a:rPr lang="LID4096" smtClean="0"/>
              <a:t>04/15/2024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3B7D47-9746-8E6E-FAD2-6A096772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1F314F-821E-6B63-88AB-559F4892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5D7-A4E9-4FB5-B194-C4277162341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7025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DC3AA-F0E1-17B0-89D0-71B7007F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5DE4FC-9314-7A03-7DB9-C2223347C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49E45-215B-80B4-8D29-52D7F80F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8C3E-837B-4881-93CA-578BD0BCEB28}" type="datetimeFigureOut">
              <a:rPr lang="LID4096" smtClean="0"/>
              <a:t>04/15/2024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27E95-F24F-ECEA-7171-3AEB7ABF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9EC06E-E307-B0B1-7363-6BBAE932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5D7-A4E9-4FB5-B194-C4277162341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3737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D50C99-B7D6-0B92-620C-C8ED5EFBB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75D8CB-31A5-A45E-A97B-E27875934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5E5B8-158C-CBF0-F7AE-95F92973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8C3E-837B-4881-93CA-578BD0BCEB28}" type="datetimeFigureOut">
              <a:rPr lang="LID4096" smtClean="0"/>
              <a:t>04/15/2024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9E142-99E2-0E94-E073-90EB77D3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DFE657-7B78-0767-EF28-5864A4661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5D7-A4E9-4FB5-B194-C4277162341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252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F2A5E-8B35-1FA6-0BE0-EA2AE38D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F8DF0-EA9B-AB94-F949-419444C3F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618DA9-45DD-DEA5-F0D7-2A3E8183A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8C3E-837B-4881-93CA-578BD0BCEB28}" type="datetimeFigureOut">
              <a:rPr lang="LID4096" smtClean="0"/>
              <a:t>04/15/2024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6AF189-42DB-F12F-0A73-EDBD1F15F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64611B-5CF4-C71B-B502-33737CAAF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5D7-A4E9-4FB5-B194-C4277162341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5261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1D24A-D086-40EB-B442-F4F8EE44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82C1CC-6DA5-90FF-B86E-34AF7D451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3CF014-2356-6C1D-057F-2AFB9280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8C3E-837B-4881-93CA-578BD0BCEB28}" type="datetimeFigureOut">
              <a:rPr lang="LID4096" smtClean="0"/>
              <a:t>04/15/2024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1121B5-1942-ABE0-ECA0-868EE6A3E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54BD3F-19B5-B7ED-BC94-399E85A8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5D7-A4E9-4FB5-B194-C4277162341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219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294C2-3100-2D1D-C1EC-9EDBE395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EC84A4-D3EF-EAD7-0464-841CD233B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5E03EA-E4D1-5D65-6495-9A6DD041D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986823-3F86-7439-6B6B-179FAE517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8C3E-837B-4881-93CA-578BD0BCEB28}" type="datetimeFigureOut">
              <a:rPr lang="LID4096" smtClean="0"/>
              <a:t>04/15/2024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996CED-4A8C-09C9-B66B-D2AE4EE4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A98B06-40ED-B294-D0AB-30E9BD44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5D7-A4E9-4FB5-B194-C4277162341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2193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ABAFE-D206-4E72-1F77-CAE94133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AD04F0-4DE5-C725-2795-AF04318E5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CAB18A-F238-A6F4-23E7-F1FABCF38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E7FB06E-7BE5-01C4-5F6A-9A31BD29E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7F8FBA-2DF1-EB05-B711-0ECD07BD1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25D065-E3E9-0B27-E05B-144D2353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8C3E-837B-4881-93CA-578BD0BCEB28}" type="datetimeFigureOut">
              <a:rPr lang="LID4096" smtClean="0"/>
              <a:t>04/15/2024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8EB0BF-CF2F-F867-5E86-48896CBA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6AEA0F-07E9-A1D9-DC38-48324DB0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5D7-A4E9-4FB5-B194-C4277162341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9716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D12FE-1C13-D02E-F4EB-13145073C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D8AA4AB-2107-6BE0-78D6-07E8C7454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8C3E-837B-4881-93CA-578BD0BCEB28}" type="datetimeFigureOut">
              <a:rPr lang="LID4096" smtClean="0"/>
              <a:t>04/15/2024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427049-91DE-A5D8-3DFA-AFB3ED204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8FABC6-1D45-DA09-C805-83BEB14F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5D7-A4E9-4FB5-B194-C4277162341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3819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C22CC5-E0FC-D76E-3BA1-3AFAF9D0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8C3E-837B-4881-93CA-578BD0BCEB28}" type="datetimeFigureOut">
              <a:rPr lang="LID4096" smtClean="0"/>
              <a:t>04/15/2024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C8E70E-3120-583E-9351-A63AEEDA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5B55C3-4651-5EE4-09A1-37383103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5D7-A4E9-4FB5-B194-C4277162341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21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4CF98-C97C-501A-1259-3D075015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07B718-A485-5A98-FE06-4E26FA122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DE2514-B048-2359-FF39-D6A2AA229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8EB7D4-F9CA-0491-8CBD-0CFEE144B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8C3E-837B-4881-93CA-578BD0BCEB28}" type="datetimeFigureOut">
              <a:rPr lang="LID4096" smtClean="0"/>
              <a:t>04/15/2024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BB0DC4-AE1D-A31C-2389-660324E8B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AEF3D5-F3E1-86EE-F3DD-A6AA000F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5D7-A4E9-4FB5-B194-C4277162341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598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A4820-CE83-659C-7361-2A93D1A0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5E29CA-9493-07E7-6362-B8F4CD82A8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6F03E4-ADEC-2C91-8E89-A760AF66D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3F225-59C0-0CE5-C862-3EF5CE50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8C3E-837B-4881-93CA-578BD0BCEB28}" type="datetimeFigureOut">
              <a:rPr lang="LID4096" smtClean="0"/>
              <a:t>04/15/2024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70EA46-3D93-15A3-0039-AEA36157C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93C906-4CB4-958A-08D0-D2768B725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5D7-A4E9-4FB5-B194-C4277162341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2059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1731A-EAD8-6682-C32E-6D007B26E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5DD32A-B20F-942C-5AD8-64E828B43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E78E04-74CA-F89E-A00D-FFE992702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8C3E-837B-4881-93CA-578BD0BCEB28}" type="datetimeFigureOut">
              <a:rPr lang="LID4096" smtClean="0"/>
              <a:t>04/15/2024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B55658-7A52-3FD7-9875-CCCD79564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5854E4-71B6-D3A7-0BFC-19A281135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0C5D7-A4E9-4FB5-B194-C4277162341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179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nova.astrometry.net/user_images/9218558#original" TargetMode="External"/><Relationship Id="rId3" Type="http://schemas.openxmlformats.org/officeDocument/2006/relationships/hyperlink" Target="https://uk.wikipedia.org/wiki/" TargetMode="External"/><Relationship Id="rId7" Type="http://schemas.openxmlformats.org/officeDocument/2006/relationships/hyperlink" Target="https://c-munipack.sourceforge.net/" TargetMode="External"/><Relationship Id="rId2" Type="http://schemas.openxmlformats.org/officeDocument/2006/relationships/hyperlink" Target="https://www.bbc.com/ukrainian/features-555100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llarcatalog.com/exoplanet.php?planetID=101039" TargetMode="External"/><Relationship Id="rId5" Type="http://schemas.openxmlformats.org/officeDocument/2006/relationships/hyperlink" Target="https://en.wikipedia.org/wiki/Exoplanet" TargetMode="External"/><Relationship Id="rId4" Type="http://schemas.openxmlformats.org/officeDocument/2006/relationships/hyperlink" Target="https://hi-news.ru/science/5-blizhajshix-planet-prigodnyx-dlya-zhizni.html" TargetMode="External"/><Relationship Id="rId9" Type="http://schemas.openxmlformats.org/officeDocument/2006/relationships/hyperlink" Target="http://var2.astro.cz/ETD/predict_detail.php?STARNAME=Qatar-1&amp;PLANET=b&amp;PER=&amp;M=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4880C-E1A1-7A69-46E0-FA4678C52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2160" y="1482437"/>
            <a:ext cx="8637073" cy="250700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Комунальний позашкільний навчальний заклад</a:t>
            </a:r>
            <a:br>
              <a:rPr lang="uk-UA" sz="32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«Київська Мала академія наук учнівської молоді»</a:t>
            </a:r>
            <a:br>
              <a:rPr lang="uk-UA" sz="32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3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kern="100" dirty="0" err="1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</a:t>
            </a:r>
            <a:r>
              <a:rPr lang="ru-RU" sz="4400" b="1" kern="100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kern="100" dirty="0" err="1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екзопланет</a:t>
            </a:r>
            <a:r>
              <a:rPr lang="ru-RU" sz="4400" b="1" kern="100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4400" b="1" kern="100" dirty="0" err="1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наземними</a:t>
            </a:r>
            <a:r>
              <a:rPr lang="ru-RU" sz="4400" b="1" kern="100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kern="100" dirty="0" err="1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спостереженнями</a:t>
            </a:r>
            <a:br>
              <a:rPr lang="ru-RU" sz="1800" kern="1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ID4096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02BE9CC-AB5D-A25B-4463-185B4E3478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ru-RU" sz="28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Роботу </a:t>
            </a:r>
            <a:r>
              <a:rPr lang="ru-RU" sz="2800" b="1" kern="1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виконав</a:t>
            </a:r>
            <a:r>
              <a:rPr lang="ru-RU" sz="28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b="1" kern="1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Стахів</a:t>
            </a:r>
            <a:r>
              <a:rPr lang="ru-RU" sz="28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1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Єгор</a:t>
            </a:r>
            <a:r>
              <a:rPr lang="ru-RU" sz="28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1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Андрійович</a:t>
            </a:r>
            <a:r>
              <a:rPr lang="ru-RU" sz="28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kern="100" dirty="0" err="1">
                <a:solidFill>
                  <a:schemeClr val="tx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800" b="1" kern="1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чень</a:t>
            </a:r>
            <a:r>
              <a:rPr lang="ru-RU" sz="28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9-Б </a:t>
            </a:r>
            <a:r>
              <a:rPr lang="ru-RU" sz="2800" b="1" kern="1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класу</a:t>
            </a:r>
            <a:r>
              <a:rPr lang="ru-RU" sz="28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1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школи</a:t>
            </a:r>
            <a:r>
              <a:rPr lang="ru-RU" sz="28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І-ІІІ </a:t>
            </a:r>
            <a:r>
              <a:rPr lang="ru-RU" sz="2800" b="1" kern="1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ступенів</a:t>
            </a:r>
            <a:r>
              <a:rPr lang="ru-RU" sz="28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№ 248 </a:t>
            </a:r>
            <a:r>
              <a:rPr lang="ru-RU" sz="2800" b="1" kern="1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Деснянського</a:t>
            </a:r>
            <a:r>
              <a:rPr lang="ru-RU" sz="28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району </a:t>
            </a:r>
            <a:r>
              <a:rPr lang="ru-RU" sz="2800" b="1" kern="1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міста</a:t>
            </a:r>
            <a:r>
              <a:rPr lang="ru-RU" sz="28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1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Києва</a:t>
            </a:r>
            <a:endParaRPr lang="LID4096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99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DA644-3EA6-847F-D50E-BF7DEA2C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151"/>
            <a:ext cx="10515600" cy="604911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</a:t>
            </a:r>
            <a:r>
              <a:rPr lang="ru-RU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використаних</a:t>
            </a:r>
            <a:r>
              <a:rPr lang="ru-RU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</a:t>
            </a:r>
            <a:br>
              <a:rPr lang="ru-RU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509B98-EE7B-861F-6D40-07616835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62" y="1055077"/>
            <a:ext cx="10634126" cy="556377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Теоретична </a:t>
            </a:r>
            <a:r>
              <a:rPr lang="ru-RU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частина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ru-RU" sz="2000" b="1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https://www.bbc.com/ukrainian/features-55510004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ru-RU" sz="2000" b="1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https://uk.wikipedia.org/wiki/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ru-RU" sz="2000" b="1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https://hi-news.ru/science/5-blizhajshix-planet-prigodnyx-dlya-zhizni.html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</a:t>
            </a:r>
            <a:r>
              <a:rPr lang="ru-RU" sz="2000" b="1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https://en.wikipedia.org/wiki/Exoplanet#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</a:t>
            </a:r>
            <a:r>
              <a:rPr lang="ru-RU" sz="2000" b="1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https://www.stellarcatalog.com/exoplanet.php?planetID=101039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Практична </a:t>
            </a:r>
            <a:r>
              <a:rPr lang="ru-RU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частина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r>
              <a:rPr lang="ru-RU" sz="2000" b="1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https://c-munipack.sourceforge.net/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</a:t>
            </a:r>
            <a:r>
              <a:rPr lang="ru-RU" sz="2000" b="1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https://nova.astrometry.net/user_images/9218558#original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8)</a:t>
            </a:r>
            <a:r>
              <a:rPr lang="ru-RU" sz="2000" b="1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http://var2.astro.cz/ETD/predict_detail.php?STARNAME=Qatar-1&amp;PLANET=b&amp;PER=&amp;M=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8258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2A7A5-1FC7-3305-E9B6-10672A1CC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234963"/>
          </a:xfrm>
        </p:spPr>
        <p:txBody>
          <a:bodyPr>
            <a:normAutofit fontScale="90000"/>
          </a:bodyPr>
          <a:lstStyle/>
          <a:p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CEB3F-AF05-08B4-1D87-647CEF5DD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9" y="436098"/>
            <a:ext cx="11310425" cy="6161650"/>
          </a:xfrm>
        </p:spPr>
        <p:txBody>
          <a:bodyPr>
            <a:normAutofit/>
          </a:bodyPr>
          <a:lstStyle/>
          <a:p>
            <a:pPr marL="0" indent="277200" algn="just">
              <a:lnSpc>
                <a:spcPct val="114000"/>
              </a:lnSpc>
              <a:spcAft>
                <a:spcPts val="600"/>
              </a:spcAft>
              <a:buNone/>
            </a:pP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Науковий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Нагурна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Анастасія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Ярославівна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бакалавр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астрономії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фізики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космосу КНУ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Т. Шевченка</a:t>
            </a:r>
          </a:p>
          <a:p>
            <a:pPr marL="0" indent="277200" algn="just">
              <a:lnSpc>
                <a:spcPct val="114000"/>
              </a:lnSpc>
              <a:spcAft>
                <a:spcPts val="600"/>
              </a:spcAft>
              <a:buNone/>
            </a:pP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Педагогічний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Кузнецова Лариса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Юхимівна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вчитель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фізики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І-ІІІ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ступенів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 248,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вчитель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-методист.</a:t>
            </a:r>
          </a:p>
          <a:p>
            <a:pPr marL="0" indent="277200" algn="just">
              <a:lnSpc>
                <a:spcPct val="114000"/>
              </a:lnSpc>
              <a:spcAft>
                <a:spcPts val="600"/>
              </a:spcAft>
              <a:buNone/>
            </a:pPr>
            <a:r>
              <a:rPr lang="ru-RU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Метою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творчої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найближчих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Сонячної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екзопланет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над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обробкою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транзиту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вибраної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екзопланети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Qatar-1b 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допомогою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спостережень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станції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селищі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Лісники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астрономічної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обсерваторії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Київського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національного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університету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імені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Тараса Шевченка.</a:t>
            </a:r>
          </a:p>
          <a:p>
            <a:pPr marL="0" indent="277200" algn="just">
              <a:lnSpc>
                <a:spcPct val="114000"/>
              </a:lnSpc>
              <a:spcAft>
                <a:spcPts val="600"/>
              </a:spcAft>
              <a:buNone/>
            </a:pP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277200" algn="just">
              <a:lnSpc>
                <a:spcPct val="114000"/>
              </a:lnSpc>
              <a:spcAft>
                <a:spcPts val="600"/>
              </a:spcAft>
              <a:buNone/>
            </a:pP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42676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823D3-393F-4095-AD09-9E81A875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1445"/>
            <a:ext cx="10515600" cy="45719"/>
          </a:xfrm>
        </p:spPr>
        <p:txBody>
          <a:bodyPr>
            <a:normAutofit fontScale="90000"/>
          </a:bodyPr>
          <a:lstStyle/>
          <a:p>
            <a:endParaRPr lang="LID4096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8AE402-CCDC-8A91-45B0-5E462BF20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464234"/>
            <a:ext cx="11929403" cy="6570931"/>
          </a:xfrm>
        </p:spPr>
        <p:txBody>
          <a:bodyPr>
            <a:normAutofit/>
          </a:bodyPr>
          <a:lstStyle/>
          <a:p>
            <a:pPr marL="0" indent="2772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були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поставлені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роботі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2772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розглянути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теоретичній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частині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екзопланети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пошуку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екзопланет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0" indent="2772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дослідити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потенційні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колонії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заселення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людьми поза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Сонячною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системою; </a:t>
            </a:r>
          </a:p>
          <a:p>
            <a:pPr marL="0" indent="2772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побудувати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програмі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Muniwin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криву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блиску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(транзит)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обраної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екзопланети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порівняти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базою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даних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Exoplanet Transit Database</a:t>
            </a:r>
            <a:endParaRPr lang="en-US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27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uk-UA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Об`єктом дослідження </a:t>
            </a:r>
            <a:r>
              <a:rPr lang="uk-U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 характеристики </a:t>
            </a:r>
            <a:r>
              <a:rPr lang="uk-UA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екзопланет</a:t>
            </a:r>
            <a:r>
              <a:rPr lang="uk-U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їх властивості; різновиди </a:t>
            </a:r>
            <a:r>
              <a:rPr lang="uk-UA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екзопланет</a:t>
            </a:r>
            <a:r>
              <a:rPr lang="uk-U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методи дослідження </a:t>
            </a:r>
            <a:r>
              <a:rPr lang="uk-UA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екзопланет</a:t>
            </a:r>
            <a:r>
              <a:rPr lang="uk-U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материнські зірки </a:t>
            </a:r>
            <a:r>
              <a:rPr lang="uk-UA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екзопланет</a:t>
            </a:r>
            <a:r>
              <a:rPr lang="uk-U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27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uk-UA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Предметом </a:t>
            </a:r>
            <a:r>
              <a:rPr lang="uk-U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 є  </a:t>
            </a:r>
            <a:r>
              <a:rPr lang="uk-UA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екзопланета</a:t>
            </a:r>
            <a:r>
              <a:rPr lang="uk-U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Qatar-1b.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3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823D3-393F-4095-AD09-9E81A875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1445"/>
            <a:ext cx="10515600" cy="4593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Практична </a:t>
            </a:r>
            <a:r>
              <a:rPr lang="ru-RU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частина</a:t>
            </a:r>
            <a:endParaRPr lang="LID4096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8AE402-CCDC-8A91-45B0-5E462BF20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90843"/>
            <a:ext cx="11929403" cy="6444322"/>
          </a:xfrm>
        </p:spPr>
        <p:txBody>
          <a:bodyPr>
            <a:normAutofit/>
          </a:bodyPr>
          <a:lstStyle/>
          <a:p>
            <a:pPr marL="0" indent="2772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практичній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частині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проведено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екзопланети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Qatar 1b 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допомогою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поєднання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різних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знімків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зірок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знімків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самої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планети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спеціальній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программі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Muniwin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виведений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 транзиту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цієї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екзопланети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проведено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порівняння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зразками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2772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Обладнання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програма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поєднання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моделювання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екзопланет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пристрій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персональний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комп`ютер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Muniwin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фотографії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зірок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екзопланети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2772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допомогою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Muniwin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потрібно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провести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транзити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досліджуваної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екзопланети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Qatar 1b ,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фотографії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якої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були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зроблені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спеціальну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камеру для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знімку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небесних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2772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виявлено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знімки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були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зроблені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 були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настільки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якісними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затруднювало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знімками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2772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2772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88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3EE7E-BE61-2AA1-DF67-0834979F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321" y="771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Практична </a:t>
            </a:r>
            <a:r>
              <a:rPr lang="ru-RU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частина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17B5BA-426E-5243-4589-9F819F996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87" y="5972737"/>
            <a:ext cx="7986953" cy="4195481"/>
          </a:xfrm>
        </p:spPr>
        <p:txBody>
          <a:bodyPr/>
          <a:lstStyle/>
          <a:p>
            <a:pPr marL="0" indent="0">
              <a:buNone/>
            </a:pPr>
            <a:endParaRPr lang="LID4096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49" name="Рукописный ввод 1">
                <a:extLst>
                  <a:ext uri="{FF2B5EF4-FFF2-40B4-BE49-F238E27FC236}">
                    <a16:creationId xmlns:a16="http://schemas.microsoft.com/office/drawing/2014/main" id="{22086AAA-E733-9666-47C4-68AD85C4890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473199" y="1793503"/>
              <a:ext cx="99206" cy="273050"/>
            </p14:xfrm>
          </p:contentPart>
        </mc:Choice>
        <mc:Fallback xmlns="">
          <p:pic>
            <p:nvPicPr>
              <p:cNvPr id="2049" name="Рукописный ввод 1">
                <a:extLst>
                  <a:ext uri="{FF2B5EF4-FFF2-40B4-BE49-F238E27FC236}">
                    <a16:creationId xmlns:a16="http://schemas.microsoft.com/office/drawing/2014/main" id="{22086AAA-E733-9666-47C4-68AD85C4890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3">
            <a:extLst>
              <a:ext uri="{FF2B5EF4-FFF2-40B4-BE49-F238E27FC236}">
                <a16:creationId xmlns:a16="http://schemas.microsoft.com/office/drawing/2014/main" id="{BC2B9425-CC97-2BB6-050B-7697CFA52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336303"/>
            <a:ext cx="108843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72E32B4-0E45-BBDC-E736-B020A7A52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2106517"/>
            <a:ext cx="10884310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LID4096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B3C10B-F5D6-9735-A7BC-071592018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3287554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LID4096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3" name="Рисунок 1">
            <a:extLst>
              <a:ext uri="{FF2B5EF4-FFF2-40B4-BE49-F238E27FC236}">
                <a16:creationId xmlns:a16="http://schemas.microsoft.com/office/drawing/2014/main" id="{910A559C-34ED-1C52-BDD9-BF061509B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5" y="1405766"/>
            <a:ext cx="4617127" cy="227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D03DAE-5C99-BEE7-372D-D58ECC424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06" y="41912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Первинна Оброблена Фотографія </a:t>
            </a:r>
            <a:r>
              <a:rPr kumimoji="0" lang="uk-UA" altLang="LID4096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екзопланети</a:t>
            </a:r>
            <a:r>
              <a:rPr kumimoji="0" lang="uk-UA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Qatar </a:t>
            </a:r>
            <a:r>
              <a:rPr kumimoji="0" lang="uk-UA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kumimoji="0" lang="en-US" altLang="LID4096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</a:t>
            </a:r>
            <a:r>
              <a:rPr kumimoji="0" lang="ru-RU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uk-UA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uk-UA" altLang="LID4096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екзопланета</a:t>
            </a:r>
            <a:r>
              <a:rPr kumimoji="0" lang="uk-UA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Qatar</a:t>
            </a:r>
            <a:r>
              <a:rPr kumimoji="0" lang="ru-RU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kumimoji="0" lang="en-US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kumimoji="0" lang="en-US" altLang="LID4096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</a:t>
            </a:r>
            <a:r>
              <a:rPr kumimoji="0" lang="uk-UA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#1 </a:t>
            </a:r>
            <a:r>
              <a:rPr kumimoji="0" lang="en-US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</a:t>
            </a:r>
            <a:r>
              <a:rPr kumimoji="0" lang="uk-UA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#1 </a:t>
            </a:r>
            <a:r>
              <a:rPr kumimoji="0" lang="uk-UA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орієнтовані зірки</a:t>
            </a:r>
            <a:endParaRPr kumimoji="0" lang="uk-UA" altLang="LID4096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8CCFEEEB-C9E8-7F6E-D08B-4C6DC0303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503" y="26336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pic>
        <p:nvPicPr>
          <p:cNvPr id="2056" name="Рисунок 1">
            <a:extLst>
              <a:ext uri="{FF2B5EF4-FFF2-40B4-BE49-F238E27FC236}">
                <a16:creationId xmlns:a16="http://schemas.microsoft.com/office/drawing/2014/main" id="{9DD92E80-1186-283F-0147-1950F6CB1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42" y="1081993"/>
            <a:ext cx="6456682" cy="299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00D50E6D-4D45-5143-57B7-15D9BB049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6921" y="4366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Приблизний час транзиту первинної фотографії</a:t>
            </a:r>
            <a:endParaRPr kumimoji="0" lang="uk-UA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528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616C7-B120-E9AA-5AD5-3514F9ED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266" y="-94597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Практична </a:t>
            </a:r>
            <a:r>
              <a:rPr lang="ru-RU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частина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691979-2E9C-0630-C34B-2991A7DB0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649" y="3624543"/>
            <a:ext cx="8946541" cy="4195481"/>
          </a:xfrm>
        </p:spPr>
        <p:txBody>
          <a:bodyPr/>
          <a:lstStyle/>
          <a:p>
            <a:endParaRPr lang="LID4096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9893315-29FF-5B4E-5DBC-6883DC623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7" y="1571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pic>
        <p:nvPicPr>
          <p:cNvPr id="4097" name="Рисунок 1">
            <a:extLst>
              <a:ext uri="{FF2B5EF4-FFF2-40B4-BE49-F238E27FC236}">
                <a16:creationId xmlns:a16="http://schemas.microsoft.com/office/drawing/2014/main" id="{93DDF76F-D701-AD5A-BD85-3BE02B71F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2028825"/>
            <a:ext cx="5935663" cy="42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44E130D-6538-0811-C94E-8B3D1FB4B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7" y="6265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uk-UA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uk-UA" altLang="LID4096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Фотографія </a:t>
            </a:r>
            <a:r>
              <a:rPr kumimoji="0" lang="uk-UA" altLang="LID4096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ідельного</a:t>
            </a:r>
            <a:r>
              <a:rPr kumimoji="0" lang="uk-UA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часу транзиту </a:t>
            </a:r>
            <a:r>
              <a:rPr kumimoji="0" lang="uk-UA" altLang="LID4096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екзопланети</a:t>
            </a:r>
            <a:r>
              <a:rPr kumimoji="0" lang="uk-UA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Qatar </a:t>
            </a:r>
            <a:r>
              <a:rPr kumimoji="0" lang="ru-RU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1b</a:t>
            </a:r>
            <a:r>
              <a:rPr kumimoji="0" lang="uk-UA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дати самого відкриття </a:t>
            </a:r>
            <a:r>
              <a:rPr kumimoji="0" lang="uk-UA" altLang="LID4096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екзопланети</a:t>
            </a:r>
            <a:endParaRPr kumimoji="0" lang="uk-UA" altLang="LID4096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Головною </a:t>
            </a:r>
            <a:r>
              <a:rPr kumimoji="0" lang="uk-UA" altLang="LID4096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задачою</a:t>
            </a:r>
            <a:r>
              <a:rPr kumimoji="0" lang="uk-UA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роботи було знаходження самої </a:t>
            </a:r>
            <a:r>
              <a:rPr kumimoji="0" lang="uk-UA" altLang="LID4096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екзопланетина</a:t>
            </a:r>
            <a:r>
              <a:rPr kumimoji="0" lang="uk-UA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оброблених фотографіях та подальшого побудування графіків даних об</a:t>
            </a:r>
            <a:r>
              <a:rPr kumimoji="0" lang="ru-RU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`</a:t>
            </a:r>
            <a:r>
              <a:rPr kumimoji="0" lang="uk-UA" altLang="LID4096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єкта</a:t>
            </a:r>
            <a:r>
              <a:rPr kumimoji="0" lang="uk-UA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uk-UA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84CFE7-4729-CCCF-1716-0DA5F75BF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645" y="1258451"/>
            <a:ext cx="3112842" cy="31364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A28802-5F78-DD0F-EAA0-23977A2662FD}"/>
              </a:ext>
            </a:extLst>
          </p:cNvPr>
          <p:cNvSpPr txBox="1"/>
          <p:nvPr/>
        </p:nvSpPr>
        <p:spPr>
          <a:xfrm>
            <a:off x="6096000" y="4394918"/>
            <a:ext cx="6143446" cy="1393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Фотографія </a:t>
            </a:r>
            <a:r>
              <a:rPr lang="uk-UA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еказопланети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Qatar 1b 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центрі позначено сама </a:t>
            </a:r>
            <a:r>
              <a:rPr lang="uk-UA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екзопланета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результаті розташування точок змінних зірок та передбачуваних точок </a:t>
            </a:r>
            <a:r>
              <a:rPr lang="uk-UA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еказопланети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були виведені такі результати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Фотографія часу транзиту , яка виявилась одна з найкращих</a:t>
            </a:r>
            <a:endParaRPr lang="uk-U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13984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ED015-22BC-F7FB-4E5E-C219B55D6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37" y="0"/>
            <a:ext cx="10515600" cy="1325563"/>
          </a:xfrm>
        </p:spPr>
        <p:txBody>
          <a:bodyPr/>
          <a:lstStyle/>
          <a:p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Результати та порівняння</a:t>
            </a:r>
            <a:endParaRPr lang="LID4096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1E0EB55-7BC9-B157-EE7F-60B49750D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7" y="-209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pic>
        <p:nvPicPr>
          <p:cNvPr id="6145" name="Рисунок 1">
            <a:extLst>
              <a:ext uri="{FF2B5EF4-FFF2-40B4-BE49-F238E27FC236}">
                <a16:creationId xmlns:a16="http://schemas.microsoft.com/office/drawing/2014/main" id="{7BE27948-CEA3-CE96-EDC2-B5560FD37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7" y="1240512"/>
            <a:ext cx="5935663" cy="56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ADEF007-0B30-B412-9BA9-011993F0E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784" y="3458765"/>
            <a:ext cx="593566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LID4096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 зверху- зразок часу транзиту</a:t>
            </a:r>
            <a:endParaRPr kumimoji="0" lang="uk-UA" altLang="LID4096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LID4096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 знизу </a:t>
            </a:r>
            <a:r>
              <a:rPr kumimoji="0" lang="uk-UA" altLang="LID4096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LID4096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виведений час транзиту в програмі </a:t>
            </a:r>
            <a:r>
              <a:rPr kumimoji="0" lang="en-US" altLang="LID4096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Muniwin</a:t>
            </a:r>
            <a:endParaRPr kumimoji="0" lang="en-US" altLang="LID4096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ID4096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Jdmid</a:t>
            </a:r>
            <a:r>
              <a:rPr kumimoji="0" lang="ru-RU" altLang="LID4096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uk-UA" altLang="LID4096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середина проведення транзиту</a:t>
            </a:r>
            <a:endParaRPr kumimoji="0" lang="uk-UA" altLang="LID4096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LID4096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Виведений результат часу транзиту  був наближений до даних зразка</a:t>
            </a:r>
            <a:endParaRPr kumimoji="0" lang="uk-UA" altLang="LID4096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570D383-CB4A-1B43-3210-7BA172B00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6337" y="45765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sp>
        <p:nvSpPr>
          <p:cNvPr id="6" name="Прямоугольник 5"/>
          <p:cNvSpPr/>
          <p:nvPr/>
        </p:nvSpPr>
        <p:spPr>
          <a:xfrm>
            <a:off x="6015447" y="129197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LID4096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Порівняння  виведеного часу транзиту </a:t>
            </a:r>
            <a:r>
              <a:rPr lang="uk-UA" altLang="LID4096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екзопланети</a:t>
            </a:r>
            <a:r>
              <a:rPr lang="uk-UA" altLang="LID4096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LID4096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Qatar</a:t>
            </a:r>
            <a:r>
              <a:rPr lang="uk-UA" altLang="LID4096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ru-RU" altLang="LID4096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uk-UA" altLang="LID4096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 зразком </a:t>
            </a:r>
            <a:endParaRPr lang="uk-UA" altLang="LID4096" sz="1100" dirty="0"/>
          </a:p>
        </p:txBody>
      </p:sp>
    </p:spTree>
    <p:extLst>
      <p:ext uri="{BB962C8B-B14F-4D97-AF65-F5344CB8AC3E}">
        <p14:creationId xmlns:p14="http://schemas.microsoft.com/office/powerpoint/2010/main" val="1785806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3EE92-376B-CAF8-B9B9-72C5E918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196948"/>
            <a:ext cx="11198225" cy="7877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b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b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Порівняння часу транзиту зі зразками</a:t>
            </a:r>
            <a:b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b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sz="27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Фотографія</a:t>
            </a:r>
            <a:r>
              <a:rPr lang="ru-RU" sz="27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порівняння</a:t>
            </a:r>
            <a:r>
              <a:rPr lang="ru-RU" sz="27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транзиту </a:t>
            </a:r>
            <a:r>
              <a:rPr lang="ru-RU" sz="27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sz="27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зразками</a:t>
            </a:r>
            <a:br>
              <a:rPr lang="ru-RU" sz="27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Синій</a:t>
            </a:r>
            <a:r>
              <a:rPr lang="ru-RU" sz="27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колір-виведений</a:t>
            </a:r>
            <a:r>
              <a:rPr lang="ru-RU" sz="27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транзит в </a:t>
            </a:r>
            <a:r>
              <a:rPr lang="ru-RU" sz="27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програмі</a:t>
            </a:r>
            <a:r>
              <a:rPr lang="ru-RU" sz="27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Muniwin</a:t>
            </a:r>
            <a:br>
              <a:rPr lang="ru-RU" sz="27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Червоний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колір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зразки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транзиту </a:t>
            </a: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LID4096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626ACB-021B-5B54-B819-83D320338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2703830"/>
            <a:ext cx="5940425" cy="41541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DFC0FA-5060-6A8A-0E3D-09EDDC521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264" y="2924175"/>
            <a:ext cx="5760047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6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601B0-E836-3DBF-CFD2-AFDBE0C53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211" y="13401"/>
            <a:ext cx="10515600" cy="1325563"/>
          </a:xfrm>
        </p:spPr>
        <p:txBody>
          <a:bodyPr/>
          <a:lstStyle/>
          <a:p>
            <a:r>
              <a:rPr lang="uk-UA" sz="4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Висновки</a:t>
            </a:r>
            <a:b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170F23-61D4-3969-EC9E-748134FB5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218" y="860842"/>
            <a:ext cx="11526169" cy="2489181"/>
          </a:xfrm>
        </p:spPr>
        <p:txBody>
          <a:bodyPr>
            <a:normAutofit fontScale="32500" lnSpcReduction="20000"/>
          </a:bodyPr>
          <a:lstStyle/>
          <a:p>
            <a:pPr marL="0" indent="277200">
              <a:lnSpc>
                <a:spcPct val="134000"/>
              </a:lnSpc>
              <a:spcBef>
                <a:spcPts val="0"/>
              </a:spcBef>
            </a:pPr>
            <a:r>
              <a:rPr lang="uk-UA" sz="68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Екзопланети</a:t>
            </a:r>
            <a:r>
              <a:rPr lang="uk-UA" sz="6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можуть стати потенційними колоніями людства в подальшому майбутньому. Якщо розвиток технологій буде продовжуватися </a:t>
            </a:r>
            <a:r>
              <a:rPr lang="uk-UA" sz="68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інтенсивно</a:t>
            </a:r>
            <a:r>
              <a:rPr lang="uk-UA" sz="6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можливо, що вже у цьому столітті будуть запущені перші розвідувальні апарати або навіть ракети з колонізаторами.</a:t>
            </a:r>
          </a:p>
          <a:p>
            <a:pPr marL="0" indent="277200">
              <a:lnSpc>
                <a:spcPct val="134000"/>
              </a:lnSpc>
              <a:spcBef>
                <a:spcPts val="0"/>
              </a:spcBef>
            </a:pPr>
            <a:r>
              <a:rPr lang="uk-UA" sz="6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Після обробки в спеціалізованій комп'ютерній програмі </a:t>
            </a:r>
            <a:r>
              <a:rPr lang="en-US" sz="68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Muniwin</a:t>
            </a:r>
            <a:r>
              <a:rPr lang="en-US" sz="6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6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було виведено транзит та криву блиску </a:t>
            </a:r>
            <a:r>
              <a:rPr lang="uk-UA" sz="68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екзопланети</a:t>
            </a:r>
            <a:r>
              <a:rPr lang="uk-UA" sz="6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Qatar-1b, </a:t>
            </a:r>
            <a:r>
              <a:rPr lang="uk-UA" sz="6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який був майже ідеальний у порівнянні зі зразком, навіть за умови використання неякісно зроблених знімків</a:t>
            </a:r>
            <a:b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CD46AEBB-3CE0-C10F-9B4A-7FF03327B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8" y="3648872"/>
            <a:ext cx="4135233" cy="204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B37D97-CF6A-595F-575B-717E0B0D1AD8}"/>
              </a:ext>
            </a:extLst>
          </p:cNvPr>
          <p:cNvSpPr txBox="1"/>
          <p:nvPr/>
        </p:nvSpPr>
        <p:spPr>
          <a:xfrm>
            <a:off x="47470" y="5673992"/>
            <a:ext cx="4279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Фотографія часу транзиту , яка виявилась одна з найкращих</a:t>
            </a:r>
            <a:endParaRPr kumimoji="0" lang="uk-UA" altLang="LID4096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B9EE2A23-D511-B39B-F19F-4E2FD1CA8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02" y="3435222"/>
            <a:ext cx="3861152" cy="97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97B7D2B4-4903-3A5B-4DD7-3FB8DEFEF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81" y="4499940"/>
            <a:ext cx="2417627" cy="158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048691-C2DD-F5A9-FB2E-2D7E7221B5CE}"/>
              </a:ext>
            </a:extLst>
          </p:cNvPr>
          <p:cNvSpPr txBox="1"/>
          <p:nvPr/>
        </p:nvSpPr>
        <p:spPr>
          <a:xfrm>
            <a:off x="8777287" y="3884029"/>
            <a:ext cx="358616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LID4096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Дані виведеного транзиту</a:t>
            </a:r>
            <a:endParaRPr kumimoji="0" lang="en-US" altLang="LID4096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Тривалість:</a:t>
            </a:r>
            <a:r>
              <a:rPr kumimoji="0" lang="uk-UA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109.5 +/- 44.1            Дані зразка:</a:t>
            </a:r>
            <a:r>
              <a:rPr kumimoji="0" lang="uk-UA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96.7</a:t>
            </a:r>
            <a:endParaRPr kumimoji="0" lang="ru-RU" altLang="LID4096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LID4096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Глибина</a:t>
            </a:r>
            <a:r>
              <a:rPr kumimoji="0" lang="ru-RU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0.0330 +/- 0.0177</a:t>
            </a:r>
            <a:r>
              <a:rPr kumimoji="0" lang="uk-UA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Дані зразка:</a:t>
            </a:r>
            <a:r>
              <a:rPr kumimoji="0" lang="uk-UA" altLang="LID4096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0.0204</a:t>
            </a:r>
            <a:endParaRPr kumimoji="0" lang="ru-RU" altLang="LID4096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LID4096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середина</a:t>
            </a:r>
            <a:r>
              <a:rPr kumimoji="0" lang="en-US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LID4096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транзиту</a:t>
            </a:r>
            <a:r>
              <a:rPr kumimoji="0" lang="en-US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0.389397 +/- 0.011905</a:t>
            </a:r>
            <a:r>
              <a:rPr kumimoji="0" lang="uk-UA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Дані зразка:</a:t>
            </a:r>
            <a:r>
              <a:rPr kumimoji="0" lang="uk-UA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2460197.391</a:t>
            </a:r>
            <a:endParaRPr kumimoji="0" lang="uk-UA" altLang="LID4096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758188-DA69-5C9C-02D5-21581C641597}"/>
              </a:ext>
            </a:extLst>
          </p:cNvPr>
          <p:cNvSpPr txBox="1"/>
          <p:nvPr/>
        </p:nvSpPr>
        <p:spPr>
          <a:xfrm>
            <a:off x="4562302" y="6089709"/>
            <a:ext cx="228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Дані транзиту зразка </a:t>
            </a:r>
            <a:endParaRPr lang="LID4096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8ABFDE-32B3-EDBD-2815-52A52F22239C}"/>
              </a:ext>
            </a:extLst>
          </p:cNvPr>
          <p:cNvSpPr txBox="1"/>
          <p:nvPr/>
        </p:nvSpPr>
        <p:spPr>
          <a:xfrm>
            <a:off x="6814875" y="4405937"/>
            <a:ext cx="228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Дані виведеного транзиту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23082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729</Words>
  <Application>Microsoft Office PowerPoint</Application>
  <PresentationFormat>Широкий екран</PresentationFormat>
  <Paragraphs>59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Trebuchet MS</vt:lpstr>
      <vt:lpstr>Verdana</vt:lpstr>
      <vt:lpstr>Тема Office</vt:lpstr>
      <vt:lpstr>       Комунальний позашкільний навчальний заклад «Київська Мала академія наук учнівської молоді»  Дослідження екзопланет за наземними спостереженнями </vt:lpstr>
      <vt:lpstr>Презентація PowerPoint</vt:lpstr>
      <vt:lpstr>Презентація PowerPoint</vt:lpstr>
      <vt:lpstr>Практична частина</vt:lpstr>
      <vt:lpstr>Практична частина</vt:lpstr>
      <vt:lpstr>Практична частина</vt:lpstr>
      <vt:lpstr>Результати та порівняння</vt:lpstr>
      <vt:lpstr>   Порівняння часу транзиту зі зразками  Фотографія порівняння транзиту зі зразками Синій колір-виведений транзит в програмі Muniwin Червоний колір- зразки транзиту  </vt:lpstr>
      <vt:lpstr>Висновки </vt:lpstr>
      <vt:lpstr> Список використаних джерел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Міністерство освіти і науки України Департамент освіти і науки виконавчого органу Київської міської ради (Київської міської державної адміністрації) Комунальний позашкільний навчальний заклад «Київська Мала академія наук учнівської молоді»   Відділення фізики та астрономії Секція: аерофізика та космічні дослідження   Дослідження Екзопланет за наземними спостереженнями</dc:title>
  <dc:creator>Nerkit Nerkit</dc:creator>
  <cp:lastModifiedBy>Larisa Kuznetsova</cp:lastModifiedBy>
  <cp:revision>16</cp:revision>
  <dcterms:created xsi:type="dcterms:W3CDTF">2023-12-10T15:03:27Z</dcterms:created>
  <dcterms:modified xsi:type="dcterms:W3CDTF">2024-04-15T19:02:40Z</dcterms:modified>
</cp:coreProperties>
</file>