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3" r:id="rId6"/>
    <p:sldId id="270" r:id="rId7"/>
    <p:sldId id="268" r:id="rId8"/>
    <p:sldId id="269" r:id="rId9"/>
    <p:sldId id="267" r:id="rId10"/>
    <p:sldId id="264" r:id="rId11"/>
    <p:sldId id="265" r:id="rId12"/>
    <p:sldId id="266" r:id="rId13"/>
    <p:sldId id="261" r:id="rId14"/>
    <p:sldId id="260" r:id="rId15"/>
    <p:sldId id="271" r:id="rId16"/>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126" d="100"/>
          <a:sy n="126" d="100"/>
        </p:scale>
        <p:origin x="-119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C69AA87F-F6B1-430B-BE6F-4C639CBE3625}" type="datetimeFigureOut">
              <a:rPr lang="uk-UA" smtClean="0"/>
              <a:t>21.04.2024</a:t>
            </a:fld>
            <a:endParaRPr lang="uk-UA"/>
          </a:p>
        </p:txBody>
      </p:sp>
      <p:sp>
        <p:nvSpPr>
          <p:cNvPr id="19" name="Нижний колонтитул 18"/>
          <p:cNvSpPr>
            <a:spLocks noGrp="1"/>
          </p:cNvSpPr>
          <p:nvPr>
            <p:ph type="ftr" sz="quarter" idx="11"/>
          </p:nvPr>
        </p:nvSpPr>
        <p:spPr/>
        <p:txBody>
          <a:bodyPr/>
          <a:lstStyle/>
          <a:p>
            <a:endParaRPr lang="uk-UA"/>
          </a:p>
        </p:txBody>
      </p:sp>
      <p:sp>
        <p:nvSpPr>
          <p:cNvPr id="27" name="Номер слайда 26"/>
          <p:cNvSpPr>
            <a:spLocks noGrp="1"/>
          </p:cNvSpPr>
          <p:nvPr>
            <p:ph type="sldNum" sz="quarter" idx="12"/>
          </p:nvPr>
        </p:nvSpPr>
        <p:spPr/>
        <p:txBody>
          <a:bodyPr/>
          <a:lstStyle/>
          <a:p>
            <a:fld id="{04A873E1-5C60-45F3-9A0D-8F9E44CF7CF4}" type="slidenum">
              <a:rPr lang="uk-UA" smtClean="0"/>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69AA87F-F6B1-430B-BE6F-4C639CBE3625}" type="datetimeFigureOut">
              <a:rPr lang="uk-UA" smtClean="0"/>
              <a:t>21.04.2024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04A873E1-5C60-45F3-9A0D-8F9E44CF7CF4}"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69AA87F-F6B1-430B-BE6F-4C639CBE3625}" type="datetimeFigureOut">
              <a:rPr lang="uk-UA" smtClean="0"/>
              <a:t>21.04.2024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04A873E1-5C60-45F3-9A0D-8F9E44CF7CF4}"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69AA87F-F6B1-430B-BE6F-4C639CBE3625}" type="datetimeFigureOut">
              <a:rPr lang="uk-UA" smtClean="0"/>
              <a:t>21.04.2024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04A873E1-5C60-45F3-9A0D-8F9E44CF7CF4}"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C69AA87F-F6B1-430B-BE6F-4C639CBE3625}" type="datetimeFigureOut">
              <a:rPr lang="uk-UA" smtClean="0"/>
              <a:t>21.04.2024</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04A873E1-5C60-45F3-9A0D-8F9E44CF7CF4}" type="slidenum">
              <a:rPr lang="uk-UA" smtClean="0"/>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C69AA87F-F6B1-430B-BE6F-4C639CBE3625}" type="datetimeFigureOut">
              <a:rPr lang="uk-UA" smtClean="0"/>
              <a:t>21.04.2024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04A873E1-5C60-45F3-9A0D-8F9E44CF7CF4}" type="slidenum">
              <a:rPr lang="uk-UA" smtClean="0"/>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C69AA87F-F6B1-430B-BE6F-4C639CBE3625}" type="datetimeFigureOut">
              <a:rPr lang="uk-UA" smtClean="0"/>
              <a:t>21.04.2024</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04A873E1-5C60-45F3-9A0D-8F9E44CF7CF4}"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C69AA87F-F6B1-430B-BE6F-4C639CBE3625}" type="datetimeFigureOut">
              <a:rPr lang="uk-UA" smtClean="0"/>
              <a:t>21.04.2024</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04A873E1-5C60-45F3-9A0D-8F9E44CF7CF4}"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69AA87F-F6B1-430B-BE6F-4C639CBE3625}" type="datetimeFigureOut">
              <a:rPr lang="uk-UA" smtClean="0"/>
              <a:t>21.04.2024</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04A873E1-5C60-45F3-9A0D-8F9E44CF7CF4}"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C69AA87F-F6B1-430B-BE6F-4C639CBE3625}" type="datetimeFigureOut">
              <a:rPr lang="uk-UA" smtClean="0"/>
              <a:t>21.04.2024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04A873E1-5C60-45F3-9A0D-8F9E44CF7CF4}" type="slidenum">
              <a:rPr lang="uk-UA" smtClean="0"/>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C69AA87F-F6B1-430B-BE6F-4C639CBE3625}" type="datetimeFigureOut">
              <a:rPr lang="uk-UA" smtClean="0"/>
              <a:t>21.04.2024</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a:xfrm>
            <a:off x="8077200" y="6356350"/>
            <a:ext cx="609600" cy="365125"/>
          </a:xfrm>
        </p:spPr>
        <p:txBody>
          <a:bodyPr/>
          <a:lstStyle/>
          <a:p>
            <a:fld id="{04A873E1-5C60-45F3-9A0D-8F9E44CF7CF4}" type="slidenum">
              <a:rPr lang="uk-UA" smtClean="0"/>
              <a:t>‹#›</a:t>
            </a:fld>
            <a:endParaRPr lang="uk-UA"/>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69AA87F-F6B1-430B-BE6F-4C639CBE3625}" type="datetimeFigureOut">
              <a:rPr lang="uk-UA" smtClean="0"/>
              <a:t>21.04.2024</a:t>
            </a:fld>
            <a:endParaRPr lang="uk-UA"/>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uk-UA"/>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4A873E1-5C60-45F3-9A0D-8F9E44CF7CF4}" type="slidenum">
              <a:rPr lang="uk-UA" smtClean="0"/>
              <a:t>‹#›</a:t>
            </a:fld>
            <a:endParaRPr lang="uk-UA"/>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retrorivne.com.ua/desjat-cikavinok-z-istorii-aptechnoi-spravi-u-rivnomu-z-nagodi-vidkrittja-v-misti-apteki-muzeju/" TargetMode="External"/><Relationship Id="rId2" Type="http://schemas.openxmlformats.org/officeDocument/2006/relationships/hyperlink" Target="https://mnemonika.org.ua/ua/museum" TargetMode="External"/><Relationship Id="rId1" Type="http://schemas.openxmlformats.org/officeDocument/2006/relationships/slideLayout" Target="../slideLayouts/slideLayout2.xml"/><Relationship Id="rId4" Type="http://schemas.openxmlformats.org/officeDocument/2006/relationships/hyperlink" Target="https://mcip.gov.ua/kulturna-spadshchyna/derzhavnyy-reiestr-nerukhomykh-pam-iatok-ukrainy/"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url.li/sutlp"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url.li/sutlp"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56593" y="2293557"/>
            <a:ext cx="7851648" cy="1828800"/>
          </a:xfrm>
        </p:spPr>
        <p:txBody>
          <a:bodyPr>
            <a:normAutofit fontScale="90000"/>
          </a:bodyPr>
          <a:lstStyle/>
          <a:p>
            <a:r>
              <a:rPr lang="uk-UA" b="1" smtClean="0"/>
              <a:t>ЕКСКУРСІЙНИЙ </a:t>
            </a:r>
            <a:r>
              <a:rPr lang="uk-UA" b="1" dirty="0"/>
              <a:t>МАРШРУТ ДО НАЙСТАРІШОЇ АПТЕКИ МІСТА РІВНЕ</a:t>
            </a:r>
            <a:endParaRPr lang="uk-UA" dirty="0"/>
          </a:p>
        </p:txBody>
      </p:sp>
      <p:sp>
        <p:nvSpPr>
          <p:cNvPr id="3" name="Подзаголовок 2"/>
          <p:cNvSpPr>
            <a:spLocks noGrp="1"/>
          </p:cNvSpPr>
          <p:nvPr>
            <p:ph type="subTitle" idx="1"/>
          </p:nvPr>
        </p:nvSpPr>
        <p:spPr>
          <a:xfrm>
            <a:off x="4836495" y="4792841"/>
            <a:ext cx="3929451" cy="1752600"/>
          </a:xfrm>
        </p:spPr>
        <p:txBody>
          <a:bodyPr>
            <a:normAutofit fontScale="55000" lnSpcReduction="20000"/>
          </a:bodyPr>
          <a:lstStyle/>
          <a:p>
            <a:r>
              <a:rPr lang="uk-UA" b="1" i="1" dirty="0" smtClean="0"/>
              <a:t>Автор:</a:t>
            </a:r>
            <a:r>
              <a:rPr lang="uk-UA" b="1" dirty="0" smtClean="0"/>
              <a:t> </a:t>
            </a:r>
            <a:r>
              <a:rPr lang="uk-UA" b="1" dirty="0" err="1" smtClean="0"/>
              <a:t>Стасюк</a:t>
            </a:r>
            <a:r>
              <a:rPr lang="uk-UA" b="1" dirty="0" smtClean="0"/>
              <a:t> Вероніка Олександрівна</a:t>
            </a:r>
            <a:r>
              <a:rPr lang="uk-UA" dirty="0" smtClean="0"/>
              <a:t>, гуртківка Рівненської Малої Академії наук учнівської молоді, учениця 10 класу Рівненського обласного ліцею міста Рівне  Рівненської обласної ради.</a:t>
            </a:r>
          </a:p>
          <a:p>
            <a:r>
              <a:rPr lang="uk-UA" b="1" i="1" dirty="0" smtClean="0"/>
              <a:t>Керівник </a:t>
            </a:r>
            <a:r>
              <a:rPr lang="uk-UA" b="1" i="1" dirty="0" err="1" smtClean="0"/>
              <a:t>проєкту</a:t>
            </a:r>
            <a:r>
              <a:rPr lang="uk-UA" b="1" i="1" dirty="0" smtClean="0"/>
              <a:t>:</a:t>
            </a:r>
            <a:r>
              <a:rPr lang="uk-UA" b="1" dirty="0" smtClean="0"/>
              <a:t> </a:t>
            </a:r>
            <a:r>
              <a:rPr lang="uk-UA" b="1" dirty="0" err="1" smtClean="0"/>
              <a:t>Яковишина</a:t>
            </a:r>
            <a:r>
              <a:rPr lang="uk-UA" b="1" dirty="0" smtClean="0"/>
              <a:t> М. С., </a:t>
            </a:r>
            <a:r>
              <a:rPr lang="uk-UA" dirty="0" smtClean="0"/>
              <a:t>керівник гуртка Рівненської Малої академії наук учнівської молоді</a:t>
            </a:r>
          </a:p>
          <a:p>
            <a:endParaRPr lang="uk-UA" dirty="0"/>
          </a:p>
        </p:txBody>
      </p:sp>
      <p:sp>
        <p:nvSpPr>
          <p:cNvPr id="4" name="Подзаголовок 2"/>
          <p:cNvSpPr txBox="1">
            <a:spLocks/>
          </p:cNvSpPr>
          <p:nvPr/>
        </p:nvSpPr>
        <p:spPr>
          <a:xfrm>
            <a:off x="453421" y="840516"/>
            <a:ext cx="8426082" cy="527305"/>
          </a:xfrm>
          <a:prstGeom prst="rect">
            <a:avLst/>
          </a:prstGeom>
        </p:spPr>
        <p:txBody>
          <a:bodyPr vert="horz" lIns="0" rIns="18288">
            <a:normAutofit/>
          </a:bodyPr>
          <a:lstStyle/>
          <a:p>
            <a:pPr marL="0" marR="45720" lvl="0" indent="0" algn="ctr"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uk-UA" sz="2600" b="0" i="0" u="none" strike="noStrike" kern="1200" cap="none" spc="0" normalizeH="0" baseline="0" noProof="0" dirty="0" smtClean="0">
                <a:ln>
                  <a:noFill/>
                </a:ln>
                <a:solidFill>
                  <a:schemeClr val="tx1"/>
                </a:solidFill>
                <a:effectLst/>
                <a:uLnTx/>
                <a:uFillTx/>
                <a:latin typeface="+mn-lt"/>
                <a:ea typeface="+mn-ea"/>
                <a:cs typeface="+mn-cs"/>
              </a:rPr>
              <a:t>Рівненська Мала Академія наук учнівської молоді</a:t>
            </a:r>
            <a:endParaRPr kumimoji="0" lang="uk-UA"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200" b="1" dirty="0" smtClean="0"/>
              <a:t>Експонат "Саквояж аптекаря", виготовлений з дерева на початку 20 століття.</a:t>
            </a:r>
            <a:endParaRPr lang="uk-UA" sz="3200" b="1" dirty="0"/>
          </a:p>
        </p:txBody>
      </p:sp>
      <p:sp>
        <p:nvSpPr>
          <p:cNvPr id="3" name="Содержимое 2"/>
          <p:cNvSpPr>
            <a:spLocks noGrp="1"/>
          </p:cNvSpPr>
          <p:nvPr>
            <p:ph idx="1"/>
          </p:nvPr>
        </p:nvSpPr>
        <p:spPr>
          <a:xfrm>
            <a:off x="5104770" y="1995055"/>
            <a:ext cx="4039230" cy="3702312"/>
          </a:xfrm>
        </p:spPr>
        <p:txBody>
          <a:bodyPr>
            <a:normAutofit fontScale="70000" lnSpcReduction="20000"/>
          </a:bodyPr>
          <a:lstStyle/>
          <a:p>
            <a:r>
              <a:rPr lang="ru-RU" dirty="0" err="1" smtClean="0"/>
              <a:t>Мрійника</a:t>
            </a:r>
            <a:r>
              <a:rPr lang="ru-RU" dirty="0" smtClean="0"/>
              <a:t> </a:t>
            </a:r>
            <a:r>
              <a:rPr lang="ru-RU" dirty="0" err="1" smtClean="0"/>
              <a:t>зацікавить</a:t>
            </a:r>
            <a:r>
              <a:rPr lang="ru-RU" dirty="0" smtClean="0"/>
              <a:t> </a:t>
            </a:r>
            <a:r>
              <a:rPr lang="ru-RU" dirty="0" err="1" smtClean="0"/>
              <a:t>хто</a:t>
            </a:r>
            <a:r>
              <a:rPr lang="ru-RU" dirty="0" smtClean="0"/>
              <a:t> </a:t>
            </a:r>
            <a:r>
              <a:rPr lang="ru-RU" dirty="0" err="1" smtClean="0"/>
              <a:t>користувався</a:t>
            </a:r>
            <a:r>
              <a:rPr lang="ru-RU" dirty="0" smtClean="0"/>
              <a:t> саквояжем, </a:t>
            </a:r>
            <a:r>
              <a:rPr lang="ru-RU" dirty="0" err="1" smtClean="0"/>
              <a:t>що</a:t>
            </a:r>
            <a:r>
              <a:rPr lang="ru-RU" dirty="0" smtClean="0"/>
              <a:t> клав </a:t>
            </a:r>
            <a:r>
              <a:rPr lang="uk-UA" dirty="0" smtClean="0"/>
              <a:t>в</a:t>
            </a:r>
            <a:r>
              <a:rPr lang="ru-RU" dirty="0" smtClean="0"/>
              <a:t> середину, </a:t>
            </a:r>
            <a:r>
              <a:rPr lang="uk-UA" dirty="0" smtClean="0"/>
              <a:t>до кого</a:t>
            </a:r>
            <a:r>
              <a:rPr lang="ru-RU" dirty="0" smtClean="0"/>
              <a:t> </a:t>
            </a:r>
            <a:r>
              <a:rPr lang="ru-RU" dirty="0" err="1" smtClean="0"/>
              <a:t>з</a:t>
            </a:r>
            <a:r>
              <a:rPr lang="ru-RU" dirty="0" smtClean="0"/>
              <a:t> ним </a:t>
            </a:r>
            <a:r>
              <a:rPr lang="ru-RU" dirty="0" err="1" smtClean="0"/>
              <a:t>йшов</a:t>
            </a:r>
            <a:r>
              <a:rPr lang="ru-RU" dirty="0" smtClean="0"/>
              <a:t>. </a:t>
            </a:r>
            <a:r>
              <a:rPr lang="ru-RU" dirty="0" err="1" smtClean="0"/>
              <a:t>Мислителя</a:t>
            </a:r>
            <a:r>
              <a:rPr lang="ru-RU" dirty="0" smtClean="0"/>
              <a:t> </a:t>
            </a:r>
            <a:r>
              <a:rPr lang="ru-RU" dirty="0" err="1" smtClean="0"/>
              <a:t>зацікавить</a:t>
            </a:r>
            <a:r>
              <a:rPr lang="ru-RU" dirty="0" smtClean="0"/>
              <a:t> </a:t>
            </a:r>
            <a:r>
              <a:rPr lang="ru-RU" dirty="0" smtClean="0">
                <a:sym typeface="Symbol"/>
              </a:rPr>
              <a:t></a:t>
            </a:r>
            <a:r>
              <a:rPr lang="uk-UA" dirty="0" smtClean="0"/>
              <a:t> в яких умовах працювали аптекарі того часу, де брали </a:t>
            </a:r>
            <a:r>
              <a:rPr lang="uk-UA" dirty="0" err="1" smtClean="0"/>
              <a:t>інгрідієнти</a:t>
            </a:r>
            <a:r>
              <a:rPr lang="uk-UA" dirty="0" smtClean="0"/>
              <a:t>, де навчались, хто були їх помічниками, чи готували ліки за рецептами Михайла </a:t>
            </a:r>
            <a:r>
              <a:rPr lang="uk-UA" dirty="0" err="1" smtClean="0"/>
              <a:t>Носаля</a:t>
            </a:r>
            <a:r>
              <a:rPr lang="uk-UA" dirty="0" smtClean="0"/>
              <a:t>?</a:t>
            </a:r>
            <a:r>
              <a:rPr lang="ru-RU" dirty="0" smtClean="0"/>
              <a:t> Прагматик </a:t>
            </a:r>
            <a:r>
              <a:rPr lang="ru-RU" dirty="0" err="1" smtClean="0"/>
              <a:t>спробує</a:t>
            </a:r>
            <a:r>
              <a:rPr lang="ru-RU" dirty="0" smtClean="0"/>
              <a:t> </a:t>
            </a:r>
            <a:r>
              <a:rPr lang="ru-RU" dirty="0" err="1" smtClean="0"/>
              <a:t>уявити</a:t>
            </a:r>
            <a:r>
              <a:rPr lang="ru-RU" dirty="0" smtClean="0"/>
              <a:t> </a:t>
            </a:r>
            <a:r>
              <a:rPr lang="uk-UA" dirty="0" smtClean="0"/>
              <a:t>з якого дерева виготовлений саквояж, чи місцевий майстер його виготовив, наскільки зносостійким він був. Д</a:t>
            </a:r>
            <a:r>
              <a:rPr lang="ru-RU" dirty="0" err="1" smtClean="0"/>
              <a:t>іяч</a:t>
            </a:r>
            <a:r>
              <a:rPr lang="ru-RU" dirty="0" smtClean="0"/>
              <a:t> </a:t>
            </a:r>
            <a:r>
              <a:rPr lang="ru-RU" dirty="0" smtClean="0">
                <a:sym typeface="Symbol"/>
              </a:rPr>
              <a:t></a:t>
            </a:r>
            <a:r>
              <a:rPr lang="ru-RU" dirty="0" smtClean="0"/>
              <a:t> </a:t>
            </a:r>
            <a:r>
              <a:rPr lang="ru-RU" dirty="0" err="1" smtClean="0"/>
              <a:t>візьме</a:t>
            </a:r>
            <a:r>
              <a:rPr lang="ru-RU" dirty="0" smtClean="0"/>
              <a:t> саквояж у руки і </a:t>
            </a:r>
            <a:r>
              <a:rPr lang="uk-UA" dirty="0" smtClean="0"/>
              <a:t>відкриє його, подивиться наскільки він місткий</a:t>
            </a:r>
            <a:r>
              <a:rPr lang="ru-RU" dirty="0" smtClean="0"/>
              <a:t>.</a:t>
            </a:r>
            <a:endParaRPr lang="uk-UA" dirty="0"/>
          </a:p>
        </p:txBody>
      </p:sp>
      <p:pic>
        <p:nvPicPr>
          <p:cNvPr id="10241" name="Picture 1"/>
          <p:cNvPicPr>
            <a:picLocks noChangeAspect="1" noChangeArrowheads="1"/>
          </p:cNvPicPr>
          <p:nvPr/>
        </p:nvPicPr>
        <p:blipFill>
          <a:blip r:embed="rId2"/>
          <a:srcRect/>
          <a:stretch>
            <a:fillRect/>
          </a:stretch>
        </p:blipFill>
        <p:spPr bwMode="auto">
          <a:xfrm>
            <a:off x="1881699" y="2271064"/>
            <a:ext cx="3456119" cy="4212352"/>
          </a:xfrm>
          <a:prstGeom prst="rect">
            <a:avLst/>
          </a:prstGeom>
          <a:noFill/>
          <a:ln w="9525">
            <a:noFill/>
            <a:miter lim="800000"/>
            <a:headEnd/>
            <a:tailEnd/>
          </a:ln>
          <a:effectLst/>
        </p:spPr>
      </p:pic>
      <p:pic>
        <p:nvPicPr>
          <p:cNvPr id="10242" name="Picture 2"/>
          <p:cNvPicPr>
            <a:picLocks noChangeAspect="1" noChangeArrowheads="1"/>
          </p:cNvPicPr>
          <p:nvPr/>
        </p:nvPicPr>
        <p:blipFill>
          <a:blip r:embed="rId3"/>
          <a:srcRect/>
          <a:stretch>
            <a:fillRect/>
          </a:stretch>
        </p:blipFill>
        <p:spPr bwMode="auto">
          <a:xfrm>
            <a:off x="308849" y="1911927"/>
            <a:ext cx="1996752" cy="2556282"/>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48619"/>
          </a:xfrm>
        </p:spPr>
        <p:txBody>
          <a:bodyPr>
            <a:normAutofit/>
          </a:bodyPr>
          <a:lstStyle/>
          <a:p>
            <a:r>
              <a:rPr lang="uk-UA" sz="3200" b="1" dirty="0" smtClean="0">
                <a:latin typeface="Times New Roman" pitchFamily="18" charset="0"/>
                <a:cs typeface="Times New Roman" pitchFamily="18" charset="0"/>
              </a:rPr>
              <a:t>"Пілюльна машина". </a:t>
            </a:r>
            <a:endParaRPr lang="uk-UA" sz="3200" b="1" dirty="0">
              <a:latin typeface="Times New Roman" pitchFamily="18" charset="0"/>
              <a:cs typeface="Times New Roman" pitchFamily="18" charset="0"/>
            </a:endParaRPr>
          </a:p>
        </p:txBody>
      </p:sp>
      <p:sp>
        <p:nvSpPr>
          <p:cNvPr id="3" name="Содержимое 2"/>
          <p:cNvSpPr>
            <a:spLocks noGrp="1"/>
          </p:cNvSpPr>
          <p:nvPr>
            <p:ph idx="1"/>
          </p:nvPr>
        </p:nvSpPr>
        <p:spPr>
          <a:xfrm>
            <a:off x="5244576" y="1518961"/>
            <a:ext cx="3729392" cy="4715584"/>
          </a:xfrm>
        </p:spPr>
        <p:txBody>
          <a:bodyPr>
            <a:normAutofit fontScale="70000" lnSpcReduction="20000"/>
          </a:bodyPr>
          <a:lstStyle/>
          <a:p>
            <a:r>
              <a:rPr lang="uk-UA" dirty="0" smtClean="0"/>
              <a:t>Мислителя </a:t>
            </a:r>
            <a:r>
              <a:rPr lang="uk-UA" dirty="0" smtClean="0"/>
              <a:t>зацікавить коли появились такі пілюльні машини, хто в Рівне привіз перший такий пристрій, чи його зробив місцевий майстер? звідки тут в аптеці-музеї такий експонат. Мрійника зацікавить для кого робили пілюлі і хто,  можливо у єврей-аптекар у другу світову війну на такій пілюльній машині фасував ліки для німців, які потім його знищили? чи можливо тут були приготовані ліки для повстанців УПА? Прагматика зацікавить з чого виготовлені пілюлі, з яких інгредієнтів, і як вони зберігались. Діяч захоче самостійно зробити пілюлі.</a:t>
            </a:r>
            <a:endParaRPr lang="uk-UA" dirty="0"/>
          </a:p>
        </p:txBody>
      </p:sp>
      <p:sp>
        <p:nvSpPr>
          <p:cNvPr id="9218" name="AutoShape 2" descr="blob:https://xn--80affa3aj0al.xn--80asehdb/74d74ed9-1f89-4c40-88bd-ef28e3e27bf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9220" name="AutoShape 4" descr="blob:https://xn--80affa3aj0al.xn--80asehdb/74d74ed9-1f89-4c40-88bd-ef28e3e27bf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9221" name="Picture 5"/>
          <p:cNvPicPr>
            <a:picLocks noChangeAspect="1" noChangeArrowheads="1"/>
          </p:cNvPicPr>
          <p:nvPr/>
        </p:nvPicPr>
        <p:blipFill>
          <a:blip r:embed="rId2"/>
          <a:srcRect/>
          <a:stretch>
            <a:fillRect/>
          </a:stretch>
        </p:blipFill>
        <p:spPr bwMode="auto">
          <a:xfrm>
            <a:off x="1949638" y="3838968"/>
            <a:ext cx="3328392" cy="2340435"/>
          </a:xfrm>
          <a:prstGeom prst="rect">
            <a:avLst/>
          </a:prstGeom>
          <a:noFill/>
          <a:ln w="9525">
            <a:noFill/>
            <a:miter lim="800000"/>
            <a:headEnd/>
            <a:tailEnd/>
          </a:ln>
          <a:effectLst/>
        </p:spPr>
      </p:pic>
      <p:pic>
        <p:nvPicPr>
          <p:cNvPr id="9222" name="Picture 6"/>
          <p:cNvPicPr>
            <a:picLocks noChangeAspect="1" noChangeArrowheads="1"/>
          </p:cNvPicPr>
          <p:nvPr/>
        </p:nvPicPr>
        <p:blipFill>
          <a:blip r:embed="rId3" cstate="print"/>
          <a:srcRect/>
          <a:stretch>
            <a:fillRect/>
          </a:stretch>
        </p:blipFill>
        <p:spPr bwMode="auto">
          <a:xfrm>
            <a:off x="224341" y="2705414"/>
            <a:ext cx="1663538" cy="1782592"/>
          </a:xfrm>
          <a:prstGeom prst="rect">
            <a:avLst/>
          </a:prstGeom>
          <a:noFill/>
          <a:ln w="9525">
            <a:noFill/>
            <a:miter lim="800000"/>
            <a:headEnd/>
            <a:tailEnd/>
          </a:ln>
          <a:effectLst/>
        </p:spPr>
      </p:pic>
      <p:pic>
        <p:nvPicPr>
          <p:cNvPr id="9223" name="Picture 7"/>
          <p:cNvPicPr>
            <a:picLocks noChangeAspect="1" noChangeArrowheads="1"/>
          </p:cNvPicPr>
          <p:nvPr/>
        </p:nvPicPr>
        <p:blipFill>
          <a:blip r:embed="rId4" cstate="print"/>
          <a:srcRect/>
          <a:stretch>
            <a:fillRect/>
          </a:stretch>
        </p:blipFill>
        <p:spPr bwMode="auto">
          <a:xfrm>
            <a:off x="2055511" y="1384328"/>
            <a:ext cx="3204180" cy="2219783"/>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3200" b="1" dirty="0" smtClean="0">
                <a:latin typeface="Times New Roman" pitchFamily="18" charset="0"/>
                <a:cs typeface="Times New Roman" pitchFamily="18" charset="0"/>
              </a:rPr>
              <a:t>Сигнатура" (копія рецепта лікаря), яка була виписана ще за часів Другої Речі Посполитої. </a:t>
            </a:r>
            <a:endParaRPr lang="uk-UA" sz="3200" b="1" dirty="0">
              <a:latin typeface="Times New Roman" pitchFamily="18" charset="0"/>
              <a:cs typeface="Times New Roman" pitchFamily="18" charset="0"/>
            </a:endParaRPr>
          </a:p>
        </p:txBody>
      </p:sp>
      <p:sp>
        <p:nvSpPr>
          <p:cNvPr id="3" name="Содержимое 2"/>
          <p:cNvSpPr>
            <a:spLocks noGrp="1"/>
          </p:cNvSpPr>
          <p:nvPr>
            <p:ph idx="1"/>
          </p:nvPr>
        </p:nvSpPr>
        <p:spPr>
          <a:xfrm>
            <a:off x="4556886" y="1911927"/>
            <a:ext cx="4129914" cy="4412673"/>
          </a:xfrm>
        </p:spPr>
        <p:txBody>
          <a:bodyPr>
            <a:normAutofit fontScale="70000" lnSpcReduction="20000"/>
          </a:bodyPr>
          <a:lstStyle/>
          <a:p>
            <a:r>
              <a:rPr lang="uk-UA" dirty="0" smtClean="0"/>
              <a:t>"Сигнатура" (копія рецепта лікаря), яка була виписана ще за часів Другої Речі Посполитої. Для Мислителя цікавою буде часова шкала: коли Рівне підпорядковувалось московській державі, коли Польській, коли німцям, коли відійшло радянській владі, коли перші рецепти були виписані. Мрійника зацікавить кому був виписаний даний рецепт, скільки років пацієнту, чи допомогли ліки. Прагматик подумає чому сигнатура має таку форму, яка інформація там зазначена. Діяч спробує приміряти чи співпадає розмір печатки на сигнатурі із іншим експонатом.</a:t>
            </a:r>
            <a:endParaRPr lang="uk-UA" dirty="0"/>
          </a:p>
        </p:txBody>
      </p:sp>
      <p:pic>
        <p:nvPicPr>
          <p:cNvPr id="8194" name="Picture 2"/>
          <p:cNvPicPr>
            <a:picLocks noChangeAspect="1" noChangeArrowheads="1"/>
          </p:cNvPicPr>
          <p:nvPr/>
        </p:nvPicPr>
        <p:blipFill>
          <a:blip r:embed="rId2"/>
          <a:srcRect/>
          <a:stretch>
            <a:fillRect/>
          </a:stretch>
        </p:blipFill>
        <p:spPr bwMode="auto">
          <a:xfrm>
            <a:off x="458643" y="1851470"/>
            <a:ext cx="4060457" cy="2875449"/>
          </a:xfrm>
          <a:prstGeom prst="rect">
            <a:avLst/>
          </a:prstGeom>
          <a:noFill/>
          <a:ln w="9525">
            <a:noFill/>
            <a:miter lim="800000"/>
            <a:headEnd/>
            <a:tailEnd/>
          </a:ln>
          <a:effectLst/>
        </p:spPr>
      </p:pic>
      <p:pic>
        <p:nvPicPr>
          <p:cNvPr id="6" name="Picture 1"/>
          <p:cNvPicPr>
            <a:picLocks noChangeAspect="1" noChangeArrowheads="1"/>
          </p:cNvPicPr>
          <p:nvPr/>
        </p:nvPicPr>
        <p:blipFill>
          <a:blip r:embed="rId3" cstate="print"/>
          <a:srcRect/>
          <a:stretch>
            <a:fillRect/>
          </a:stretch>
        </p:blipFill>
        <p:spPr bwMode="auto">
          <a:xfrm>
            <a:off x="2954796" y="4407568"/>
            <a:ext cx="1825886" cy="2303936"/>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a:srcRect/>
          <a:stretch>
            <a:fillRect/>
          </a:stretch>
        </p:blipFill>
        <p:spPr bwMode="auto">
          <a:xfrm>
            <a:off x="408080" y="4616182"/>
            <a:ext cx="1949712" cy="2030221"/>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867773"/>
          </a:xfrm>
        </p:spPr>
        <p:txBody>
          <a:bodyPr/>
          <a:lstStyle/>
          <a:p>
            <a:r>
              <a:rPr lang="uk-UA" dirty="0" smtClean="0"/>
              <a:t>Висновки</a:t>
            </a:r>
            <a:endParaRPr lang="uk-UA" dirty="0"/>
          </a:p>
        </p:txBody>
      </p:sp>
      <p:sp>
        <p:nvSpPr>
          <p:cNvPr id="3" name="Содержимое 2"/>
          <p:cNvSpPr>
            <a:spLocks noGrp="1"/>
          </p:cNvSpPr>
          <p:nvPr>
            <p:ph idx="1"/>
          </p:nvPr>
        </p:nvSpPr>
        <p:spPr>
          <a:xfrm>
            <a:off x="457200" y="1564304"/>
            <a:ext cx="8229600" cy="4760296"/>
          </a:xfrm>
        </p:spPr>
        <p:txBody>
          <a:bodyPr>
            <a:normAutofit fontScale="70000" lnSpcReduction="20000"/>
          </a:bodyPr>
          <a:lstStyle/>
          <a:p>
            <a:pPr marL="0" indent="0">
              <a:buNone/>
            </a:pPr>
            <a:r>
              <a:rPr lang="ru-RU" dirty="0" smtClean="0">
                <a:latin typeface="Times New Roman" pitchFamily="18" charset="0"/>
                <a:cs typeface="Times New Roman" pitchFamily="18" charset="0"/>
              </a:rPr>
              <a:t>1. </a:t>
            </a:r>
            <a:r>
              <a:rPr lang="ru-RU" dirty="0" err="1" smtClean="0">
                <a:latin typeface="Times New Roman" pitchFamily="18" charset="0"/>
                <a:cs typeface="Times New Roman" pitchFamily="18" charset="0"/>
              </a:rPr>
              <a:t>Зроблений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огляд</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інформаційних</a:t>
            </a:r>
            <a:r>
              <a:rPr lang="ru-RU" dirty="0" smtClean="0">
                <a:latin typeface="Times New Roman" pitchFamily="18" charset="0"/>
                <a:cs typeface="Times New Roman" pitchFamily="18" charset="0"/>
              </a:rPr>
              <a:t> та </a:t>
            </a:r>
            <a:r>
              <a:rPr lang="ru-RU" dirty="0" err="1" smtClean="0">
                <a:latin typeface="Times New Roman" pitchFamily="18" charset="0"/>
                <a:cs typeface="Times New Roman" pitchFamily="18" charset="0"/>
              </a:rPr>
              <a:t>літературних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джерел</a:t>
            </a:r>
            <a:r>
              <a:rPr lang="ru-RU" dirty="0" smtClean="0">
                <a:latin typeface="Times New Roman" pitchFamily="18" charset="0"/>
                <a:cs typeface="Times New Roman" pitchFamily="18" charset="0"/>
              </a:rPr>
              <a:t> про </a:t>
            </a:r>
            <a:r>
              <a:rPr lang="ru-RU" dirty="0" err="1" smtClean="0">
                <a:latin typeface="Times New Roman" pitchFamily="18" charset="0"/>
                <a:cs typeface="Times New Roman" pitchFamily="18" charset="0"/>
              </a:rPr>
              <a:t>історико-культурні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пам'ятки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міста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Рівне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Згідно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державних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реєстріву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місті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рівне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присутні</a:t>
            </a:r>
            <a:r>
              <a:rPr lang="ru-RU" dirty="0" smtClean="0">
                <a:latin typeface="Times New Roman" pitchFamily="18" charset="0"/>
                <a:cs typeface="Times New Roman" pitchFamily="18" charset="0"/>
              </a:rPr>
              <a:t> об</a:t>
            </a:r>
            <a:r>
              <a:rPr lang="en-US"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єкти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національного</a:t>
            </a:r>
            <a:r>
              <a:rPr lang="ru-RU" dirty="0" smtClean="0">
                <a:latin typeface="Times New Roman" pitchFamily="18" charset="0"/>
                <a:cs typeface="Times New Roman" pitchFamily="18" charset="0"/>
              </a:rPr>
              <a:t> та </a:t>
            </a:r>
            <a:r>
              <a:rPr lang="ru-RU" dirty="0" err="1" smtClean="0">
                <a:latin typeface="Times New Roman" pitchFamily="18" charset="0"/>
                <a:cs typeface="Times New Roman" pitchFamily="18" charset="0"/>
              </a:rPr>
              <a:t>місцевого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занчення</a:t>
            </a:r>
            <a:r>
              <a:rPr lang="ru-RU"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marL="0" indent="0">
              <a:buNone/>
            </a:pPr>
            <a:r>
              <a:rPr lang="ru-RU" dirty="0" smtClean="0">
                <a:latin typeface="Times New Roman" pitchFamily="18" charset="0"/>
                <a:cs typeface="Times New Roman" pitchFamily="18" charset="0"/>
              </a:rPr>
              <a:t>2. </a:t>
            </a:r>
            <a:r>
              <a:rPr lang="uk-UA" dirty="0" smtClean="0">
                <a:latin typeface="Times New Roman" pitchFamily="18" charset="0"/>
                <a:cs typeface="Times New Roman" pitchFamily="18" charset="0"/>
              </a:rPr>
              <a:t>На підставі огляду літературних та </a:t>
            </a:r>
            <a:r>
              <a:rPr lang="uk-UA" dirty="0" err="1" smtClean="0">
                <a:latin typeface="Times New Roman" pitchFamily="18" charset="0"/>
                <a:cs typeface="Times New Roman" pitchFamily="18" charset="0"/>
              </a:rPr>
              <a:t>інтернет-джерел</a:t>
            </a:r>
            <a:r>
              <a:rPr lang="uk-UA" dirty="0" smtClean="0">
                <a:latin typeface="Times New Roman" pitchFamily="18" charset="0"/>
                <a:cs typeface="Times New Roman" pitchFamily="18" charset="0"/>
              </a:rPr>
              <a:t> нами були обрані наступні екскурсійні об'єкти у межах розробленого маршруту: таємничі підземелля </a:t>
            </a:r>
            <a:r>
              <a:rPr lang="uk-UA" dirty="0" smtClean="0">
                <a:latin typeface="Times New Roman" pitchFamily="18" charset="0"/>
                <a:cs typeface="Times New Roman" pitchFamily="18" charset="0"/>
                <a:sym typeface="Symbol"/>
              </a:rPr>
              <a:t></a:t>
            </a:r>
            <a:r>
              <a:rPr lang="uk-UA" dirty="0" smtClean="0">
                <a:latin typeface="Times New Roman" pitchFamily="18" charset="0"/>
                <a:cs typeface="Times New Roman" pitchFamily="18" charset="0"/>
              </a:rPr>
              <a:t> підземна частина споруд садиби "На Гірці" князів Любомирських, будинок лікаря Миколи Прохорова, дерев'яна Свято-Успенська церква (пам'ятка архітектури національного значення), </a:t>
            </a:r>
            <a:r>
              <a:rPr lang="uk-UA" dirty="0" smtClean="0">
                <a:latin typeface="Times New Roman" pitchFamily="18" charset="0"/>
                <a:cs typeface="Times New Roman" pitchFamily="18" charset="0"/>
              </a:rPr>
              <a:t>будинок вчених, </a:t>
            </a:r>
            <a:r>
              <a:rPr lang="uk-UA" dirty="0" smtClean="0">
                <a:latin typeface="Times New Roman" pitchFamily="18" charset="0"/>
                <a:cs typeface="Times New Roman" pitchFamily="18" charset="0"/>
              </a:rPr>
              <a:t>будинок колишньої лазні "Нептун" садиби </a:t>
            </a:r>
            <a:r>
              <a:rPr lang="uk-UA" dirty="0" err="1" smtClean="0">
                <a:latin typeface="Times New Roman" pitchFamily="18" charset="0"/>
                <a:cs typeface="Times New Roman" pitchFamily="18" charset="0"/>
              </a:rPr>
              <a:t>Зафранів</a:t>
            </a:r>
            <a:r>
              <a:rPr lang="uk-UA" dirty="0" smtClean="0">
                <a:latin typeface="Times New Roman" pitchFamily="18" charset="0"/>
                <a:cs typeface="Times New Roman" pitchFamily="18" charset="0"/>
              </a:rPr>
              <a:t>, Рівненська обласна філармонія, яка розташована у колишньому римо-католицькому костелі Святого Антонія (пам'ятка архітектури місцевого значення), аптека-музей. Низка </a:t>
            </a:r>
            <a:r>
              <a:rPr lang="ru-RU" dirty="0" err="1" smtClean="0">
                <a:latin typeface="Times New Roman" pitchFamily="18" charset="0"/>
                <a:cs typeface="Times New Roman" pitchFamily="18" charset="0"/>
              </a:rPr>
              <a:t>обраних</a:t>
            </a:r>
            <a:r>
              <a:rPr lang="ru-RU" dirty="0" smtClean="0">
                <a:latin typeface="Times New Roman" pitchFamily="18" charset="0"/>
                <a:cs typeface="Times New Roman" pitchFamily="18" charset="0"/>
              </a:rPr>
              <a:t> </a:t>
            </a:r>
            <a:r>
              <a:rPr lang="uk-UA" dirty="0" smtClean="0">
                <a:latin typeface="Times New Roman" pitchFamily="18" charset="0"/>
                <a:cs typeface="Times New Roman" pitchFamily="18" charset="0"/>
              </a:rPr>
              <a:t>об'єктів розташована на </a:t>
            </a:r>
            <a:r>
              <a:rPr lang="ru-RU" dirty="0" err="1" smtClean="0">
                <a:latin typeface="Times New Roman" pitchFamily="18" charset="0"/>
                <a:cs typeface="Times New Roman" pitchFamily="18" charset="0"/>
              </a:rPr>
              <a:t>нинішній</a:t>
            </a:r>
            <a:r>
              <a:rPr lang="ru-RU" dirty="0" smtClean="0">
                <a:latin typeface="Times New Roman" pitchFamily="18" charset="0"/>
                <a:cs typeface="Times New Roman" pitchFamily="18" charset="0"/>
              </a:rPr>
              <a:t> </a:t>
            </a:r>
            <a:r>
              <a:rPr lang="uk-UA" dirty="0" smtClean="0">
                <a:latin typeface="Times New Roman" pitchFamily="18" charset="0"/>
                <a:cs typeface="Times New Roman" pitchFamily="18" charset="0"/>
              </a:rPr>
              <a:t>вулиці Симона Петлюри, первинна назва якої була </a:t>
            </a:r>
            <a:r>
              <a:rPr lang="uk-UA" dirty="0" smtClean="0">
                <a:latin typeface="Times New Roman" pitchFamily="18" charset="0"/>
                <a:cs typeface="Times New Roman" pitchFamily="18" charset="0"/>
                <a:sym typeface="Symbol"/>
              </a:rPr>
              <a:t></a:t>
            </a:r>
            <a:r>
              <a:rPr lang="uk-UA" dirty="0" smtClean="0">
                <a:latin typeface="Times New Roman" pitchFamily="18" charset="0"/>
                <a:cs typeface="Times New Roman" pitchFamily="18" charset="0"/>
              </a:rPr>
              <a:t> аптекарська. Свято-Успенська церква </a:t>
            </a:r>
            <a:r>
              <a:rPr lang="uk-UA" dirty="0" smtClean="0">
                <a:latin typeface="Times New Roman" pitchFamily="18" charset="0"/>
                <a:cs typeface="Times New Roman" pitchFamily="18" charset="0"/>
                <a:sym typeface="Symbol"/>
              </a:rPr>
              <a:t></a:t>
            </a:r>
            <a:r>
              <a:rPr lang="uk-UA" dirty="0" smtClean="0">
                <a:latin typeface="Times New Roman" pitchFamily="18" charset="0"/>
                <a:cs typeface="Times New Roman" pitchFamily="18" charset="0"/>
              </a:rPr>
              <a:t> пов'язана зі </a:t>
            </a:r>
            <a:r>
              <a:rPr lang="uk-UA" dirty="0" err="1" smtClean="0">
                <a:latin typeface="Times New Roman" pitchFamily="18" charset="0"/>
                <a:cs typeface="Times New Roman" pitchFamily="18" charset="0"/>
              </a:rPr>
              <a:t>священником</a:t>
            </a:r>
            <a:r>
              <a:rPr lang="uk-UA" dirty="0" smtClean="0">
                <a:latin typeface="Times New Roman" pitchFamily="18" charset="0"/>
                <a:cs typeface="Times New Roman" pitchFamily="18" charset="0"/>
              </a:rPr>
              <a:t> Михайлом </a:t>
            </a:r>
            <a:r>
              <a:rPr lang="uk-UA" dirty="0" err="1" smtClean="0">
                <a:latin typeface="Times New Roman" pitchFamily="18" charset="0"/>
                <a:cs typeface="Times New Roman" pitchFamily="18" charset="0"/>
              </a:rPr>
              <a:t>Носалем</a:t>
            </a:r>
            <a:r>
              <a:rPr lang="uk-UA" dirty="0" smtClean="0">
                <a:latin typeface="Times New Roman" pitchFamily="18" charset="0"/>
                <a:cs typeface="Times New Roman" pitchFamily="18" charset="0"/>
              </a:rPr>
              <a:t>, який жив у Рівному з 1935 року, був відомим фітотерапевтом та </a:t>
            </a:r>
            <a:r>
              <a:rPr lang="uk-UA" dirty="0" err="1" smtClean="0">
                <a:latin typeface="Times New Roman" pitchFamily="18" charset="0"/>
                <a:cs typeface="Times New Roman" pitchFamily="18" charset="0"/>
              </a:rPr>
              <a:t>травознавцем</a:t>
            </a:r>
            <a:r>
              <a:rPr lang="uk-UA" dirty="0" smtClean="0">
                <a:latin typeface="Times New Roman" pitchFamily="18" charset="0"/>
                <a:cs typeface="Times New Roman" pitchFamily="18" charset="0"/>
              </a:rPr>
              <a:t>. Екскурсія розпочинається з зеленої оази Рівного – міського парку.</a:t>
            </a:r>
            <a:endParaRPr lang="uk-UA" dirty="0" smtClean="0">
              <a:latin typeface="Times New Roman" pitchFamily="18" charset="0"/>
              <a:cs typeface="Times New Roman" pitchFamily="18" charset="0"/>
            </a:endParaRPr>
          </a:p>
          <a:p>
            <a:pPr marL="0" indent="0">
              <a:buNone/>
            </a:pPr>
            <a:r>
              <a:rPr lang="ru-RU" dirty="0" smtClean="0">
                <a:latin typeface="Times New Roman" pitchFamily="18" charset="0"/>
                <a:cs typeface="Times New Roman" pitchFamily="18" charset="0"/>
              </a:rPr>
              <a:t>3</a:t>
            </a:r>
            <a:r>
              <a:rPr lang="ru-RU" dirty="0" smtClean="0">
                <a:latin typeface="Times New Roman" pitchFamily="18" charset="0"/>
                <a:cs typeface="Times New Roman" pitchFamily="18" charset="0"/>
              </a:rPr>
              <a:t>. </a:t>
            </a:r>
            <a:r>
              <a:rPr lang="uk-UA" dirty="0" smtClean="0">
                <a:latin typeface="Times New Roman" pitchFamily="18" charset="0"/>
                <a:cs typeface="Times New Roman" pitchFamily="18" charset="0"/>
              </a:rPr>
              <a:t>Розроблені приклади творчих завдань-запитань для розповіді про експонати аптеки-музею для різних типів відвідувачів згідно теорії музейної комунікації Девіда Колба. </a:t>
            </a:r>
            <a:endParaRPr lang="uk-UA" dirty="0" smtClean="0">
              <a:latin typeface="Times New Roman" pitchFamily="18" charset="0"/>
              <a:cs typeface="Times New Roman" pitchFamily="18" charset="0"/>
            </a:endParaRPr>
          </a:p>
          <a:p>
            <a:pPr marL="0" indent="0">
              <a:buNone/>
            </a:pPr>
            <a:r>
              <a:rPr lang="ru-RU" dirty="0" smtClean="0">
                <a:latin typeface="Times New Roman" pitchFamily="18" charset="0"/>
                <a:cs typeface="Times New Roman" pitchFamily="18" charset="0"/>
              </a:rPr>
              <a:t>4. </a:t>
            </a:r>
            <a:r>
              <a:rPr lang="ru-RU" dirty="0" err="1" smtClean="0">
                <a:latin typeface="Times New Roman" pitchFamily="18" charset="0"/>
                <a:cs typeface="Times New Roman" pitchFamily="18" charset="0"/>
              </a:rPr>
              <a:t>Даний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екскурсійний</a:t>
            </a:r>
            <a:r>
              <a:rPr lang="ru-RU" dirty="0" smtClean="0">
                <a:latin typeface="Times New Roman" pitchFamily="18" charset="0"/>
                <a:cs typeface="Times New Roman" pitchFamily="18" charset="0"/>
              </a:rPr>
              <a:t> маршрут </a:t>
            </a:r>
            <a:r>
              <a:rPr lang="ru-RU" dirty="0" err="1" smtClean="0">
                <a:latin typeface="Times New Roman" pitchFamily="18" charset="0"/>
                <a:cs typeface="Times New Roman" pitchFamily="18" charset="0"/>
              </a:rPr>
              <a:t>охоплює</a:t>
            </a:r>
            <a:r>
              <a:rPr lang="ru-RU" dirty="0" smtClean="0">
                <a:latin typeface="Times New Roman" pitchFamily="18" charset="0"/>
                <a:cs typeface="Times New Roman" pitchFamily="18" charset="0"/>
              </a:rPr>
              <a:t> низку </a:t>
            </a:r>
            <a:r>
              <a:rPr lang="ru-RU" dirty="0" err="1" smtClean="0">
                <a:latin typeface="Times New Roman" pitchFamily="18" charset="0"/>
                <a:cs typeface="Times New Roman" pitchFamily="18" charset="0"/>
              </a:rPr>
              <a:t>історико-культурних</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пам'яток</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міста</a:t>
            </a:r>
            <a:r>
              <a:rPr lang="ru-RU" dirty="0" smtClean="0">
                <a:latin typeface="Times New Roman" pitchFamily="18" charset="0"/>
                <a:cs typeface="Times New Roman" pitchFamily="18" charset="0"/>
              </a:rPr>
              <a:t> та </a:t>
            </a:r>
            <a:r>
              <a:rPr lang="ru-RU" dirty="0" err="1" smtClean="0">
                <a:latin typeface="Times New Roman" pitchFamily="18" charset="0"/>
                <a:cs typeface="Times New Roman" pitchFamily="18" charset="0"/>
              </a:rPr>
              <a:t>розкриває</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сторінки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аптечної</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справи</a:t>
            </a:r>
            <a:r>
              <a:rPr lang="ru-RU" dirty="0" smtClean="0">
                <a:latin typeface="Times New Roman" pitchFamily="18" charset="0"/>
                <a:cs typeface="Times New Roman" pitchFamily="18" charset="0"/>
              </a:rPr>
              <a:t>. </a:t>
            </a:r>
          </a:p>
          <a:p>
            <a:endParaRPr lang="uk-UA"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93962"/>
          </a:xfrm>
        </p:spPr>
        <p:txBody>
          <a:bodyPr>
            <a:normAutofit fontScale="90000"/>
          </a:bodyPr>
          <a:lstStyle/>
          <a:p>
            <a:pPr algn="ctr"/>
            <a:r>
              <a:rPr lang="uk-UA" dirty="0" smtClean="0"/>
              <a:t>Джерела</a:t>
            </a:r>
            <a:endParaRPr lang="uk-UA" dirty="0"/>
          </a:p>
        </p:txBody>
      </p:sp>
      <p:sp>
        <p:nvSpPr>
          <p:cNvPr id="3" name="Содержимое 2"/>
          <p:cNvSpPr>
            <a:spLocks noGrp="1"/>
          </p:cNvSpPr>
          <p:nvPr>
            <p:ph idx="1"/>
          </p:nvPr>
        </p:nvSpPr>
        <p:spPr>
          <a:xfrm>
            <a:off x="457200" y="1557629"/>
            <a:ext cx="8229600" cy="4389120"/>
          </a:xfrm>
        </p:spPr>
        <p:txBody>
          <a:bodyPr>
            <a:normAutofit fontScale="77500" lnSpcReduction="20000"/>
          </a:bodyPr>
          <a:lstStyle/>
          <a:p>
            <a:r>
              <a:rPr lang="uk-UA" b="1" dirty="0" smtClean="0"/>
              <a:t>Поліщук Ю. Рівне. Мандрівка крізь віки. Рівне: Нариси історії міста. 2-ге вид., </a:t>
            </a:r>
            <a:r>
              <a:rPr lang="uk-UA" b="1" dirty="0" err="1" smtClean="0"/>
              <a:t>доповн</a:t>
            </a:r>
            <a:r>
              <a:rPr lang="uk-UA" b="1" dirty="0" smtClean="0"/>
              <a:t>. Рівне: Волинські обереги, 2009. </a:t>
            </a:r>
          </a:p>
          <a:p>
            <a:r>
              <a:rPr lang="uk-UA" b="1" dirty="0" smtClean="0"/>
              <a:t>Прищепа О. Вулицями Рівного: погляд у минуле. Рівне: ПП ДМ, 2006. 223 с.</a:t>
            </a:r>
          </a:p>
          <a:p>
            <a:r>
              <a:rPr lang="uk-UA" b="1" dirty="0" err="1" smtClean="0"/>
              <a:t>Гохстрат</a:t>
            </a:r>
            <a:r>
              <a:rPr lang="uk-UA" b="1" dirty="0" smtClean="0"/>
              <a:t> Е., </a:t>
            </a:r>
            <a:r>
              <a:rPr lang="uk-UA" b="1" dirty="0" err="1" smtClean="0"/>
              <a:t>Гейн</a:t>
            </a:r>
            <a:r>
              <a:rPr lang="uk-UA" b="1" dirty="0" smtClean="0"/>
              <a:t> А.В. Теорія навчання Девіда Колба в музеї. Мрійник, Мислитель, Прагматик, Діяч. К., Музейний простір, 2015</a:t>
            </a:r>
          </a:p>
          <a:p>
            <a:r>
              <a:rPr lang="uk-UA" b="1" dirty="0" smtClean="0"/>
              <a:t>Віртуальна подорож вулицею </a:t>
            </a:r>
            <a:r>
              <a:rPr lang="uk-UA" b="1" dirty="0" err="1" smtClean="0"/>
              <a:t>симона</a:t>
            </a:r>
            <a:r>
              <a:rPr lang="uk-UA" b="1" dirty="0" smtClean="0"/>
              <a:t> </a:t>
            </a:r>
            <a:r>
              <a:rPr lang="uk-UA" b="1" dirty="0" err="1" smtClean="0"/>
              <a:t>петлюри</a:t>
            </a:r>
            <a:r>
              <a:rPr lang="uk-UA" b="1" dirty="0" smtClean="0"/>
              <a:t>. Музей однієї вулиці </a:t>
            </a:r>
            <a:r>
              <a:rPr lang="en-US" b="1" dirty="0" smtClean="0"/>
              <a:t>URL: </a:t>
            </a:r>
            <a:r>
              <a:rPr lang="en-US" b="1" dirty="0" smtClean="0">
                <a:hlinkClick r:id="rId2"/>
              </a:rPr>
              <a:t>https://mnemonika.org.ua/ua/museum</a:t>
            </a:r>
            <a:endParaRPr lang="en-US" b="1" dirty="0" smtClean="0"/>
          </a:p>
          <a:p>
            <a:r>
              <a:rPr lang="ru-RU" b="1" dirty="0" smtClean="0"/>
              <a:t>Десять </a:t>
            </a:r>
            <a:r>
              <a:rPr lang="ru-RU" b="1" dirty="0" err="1" smtClean="0"/>
              <a:t>цікавинок</a:t>
            </a:r>
            <a:r>
              <a:rPr lang="ru-RU" b="1" dirty="0" smtClean="0"/>
              <a:t> </a:t>
            </a:r>
            <a:r>
              <a:rPr lang="ru-RU" b="1" dirty="0" err="1" smtClean="0"/>
              <a:t>з</a:t>
            </a:r>
            <a:r>
              <a:rPr lang="ru-RU" b="1" dirty="0" smtClean="0"/>
              <a:t> </a:t>
            </a:r>
            <a:r>
              <a:rPr lang="ru-RU" b="1" dirty="0" err="1" smtClean="0"/>
              <a:t>історії</a:t>
            </a:r>
            <a:r>
              <a:rPr lang="ru-RU" b="1" dirty="0" smtClean="0"/>
              <a:t> </a:t>
            </a:r>
            <a:r>
              <a:rPr lang="ru-RU" b="1" dirty="0" err="1" smtClean="0"/>
              <a:t>аптечної</a:t>
            </a:r>
            <a:r>
              <a:rPr lang="ru-RU" b="1" dirty="0" smtClean="0"/>
              <a:t> </a:t>
            </a:r>
            <a:r>
              <a:rPr lang="ru-RU" b="1" dirty="0" err="1" smtClean="0"/>
              <a:t>справи</a:t>
            </a:r>
            <a:r>
              <a:rPr lang="ru-RU" b="1" dirty="0" smtClean="0"/>
              <a:t> у </a:t>
            </a:r>
            <a:r>
              <a:rPr lang="ru-RU" b="1" dirty="0" err="1" smtClean="0"/>
              <a:t>Рівному</a:t>
            </a:r>
            <a:r>
              <a:rPr lang="ru-RU" b="1" dirty="0" smtClean="0"/>
              <a:t>. </a:t>
            </a:r>
            <a:r>
              <a:rPr lang="en-US" b="1" dirty="0" smtClean="0"/>
              <a:t>URL: </a:t>
            </a:r>
            <a:r>
              <a:rPr lang="en-US" b="1" dirty="0" smtClean="0">
                <a:hlinkClick r:id="rId3"/>
              </a:rPr>
              <a:t>https://retrorivne.com.ua/desjat-cikavinok-z-istorii-aptechnoi-spravi-u-rivnomu-z-nagodi-vidkrittja-v-misti-apteki-muzeju/</a:t>
            </a:r>
            <a:endParaRPr lang="en-US" b="1" dirty="0" smtClean="0"/>
          </a:p>
          <a:p>
            <a:r>
              <a:rPr lang="ru-RU" b="1" dirty="0" smtClean="0"/>
              <a:t>Державний </a:t>
            </a:r>
            <a:r>
              <a:rPr lang="ru-RU" b="1" dirty="0" err="1" smtClean="0"/>
              <a:t>реєстр</a:t>
            </a:r>
            <a:r>
              <a:rPr lang="ru-RU" b="1" dirty="0" smtClean="0"/>
              <a:t> </a:t>
            </a:r>
            <a:r>
              <a:rPr lang="ru-RU" b="1" dirty="0" err="1" smtClean="0"/>
              <a:t>нерухомих</a:t>
            </a:r>
            <a:r>
              <a:rPr lang="ru-RU" b="1" dirty="0" smtClean="0"/>
              <a:t> </a:t>
            </a:r>
            <a:r>
              <a:rPr lang="ru-RU" b="1" dirty="0" err="1" smtClean="0"/>
              <a:t>пам’яток</a:t>
            </a:r>
            <a:r>
              <a:rPr lang="ru-RU" b="1" dirty="0" smtClean="0"/>
              <a:t> </a:t>
            </a:r>
            <a:r>
              <a:rPr lang="ru-RU" b="1" dirty="0" err="1" smtClean="0"/>
              <a:t>України</a:t>
            </a:r>
            <a:r>
              <a:rPr lang="en-US" b="1" dirty="0" smtClean="0"/>
              <a:t> URL: </a:t>
            </a:r>
            <a:r>
              <a:rPr lang="en-US" b="1" dirty="0" smtClean="0">
                <a:hlinkClick r:id="rId4"/>
              </a:rPr>
              <a:t>https://mcip.gov.ua/kulturna-spadshchyna/derzhavnyy-reiestr-nerukhomykh-pam-iatok-ukrainy/</a:t>
            </a:r>
            <a:endParaRPr lang="en-US" b="1" dirty="0" smtClean="0"/>
          </a:p>
          <a:p>
            <a:endParaRPr lang="en-US" b="1" dirty="0" smtClean="0"/>
          </a:p>
          <a:p>
            <a:endParaRPr lang="uk-UA" b="1" dirty="0" smtClean="0"/>
          </a:p>
          <a:p>
            <a:endParaRPr lang="uk-UA" b="1" dirty="0" smtClean="0"/>
          </a:p>
          <a:p>
            <a:endParaRPr lang="uk-UA"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a:srcRect/>
          <a:stretch>
            <a:fillRect/>
          </a:stretch>
        </p:blipFill>
        <p:spPr bwMode="auto">
          <a:xfrm>
            <a:off x="1745671" y="1890155"/>
            <a:ext cx="5652655" cy="4443744"/>
          </a:xfrm>
          <a:prstGeom prst="rect">
            <a:avLst/>
          </a:prstGeom>
          <a:noFill/>
          <a:ln w="9525">
            <a:noFill/>
            <a:miter lim="800000"/>
            <a:headEnd/>
            <a:tailEnd/>
          </a:ln>
          <a:effectLst/>
        </p:spPr>
      </p:pic>
      <p:sp>
        <p:nvSpPr>
          <p:cNvPr id="5" name="Заголовок 4"/>
          <p:cNvSpPr>
            <a:spLocks noGrp="1"/>
          </p:cNvSpPr>
          <p:nvPr>
            <p:ph type="title"/>
          </p:nvPr>
        </p:nvSpPr>
        <p:spPr/>
        <p:txBody>
          <a:bodyPr>
            <a:normAutofit fontScale="90000"/>
          </a:bodyPr>
          <a:lstStyle/>
          <a:p>
            <a:r>
              <a:rPr lang="uk-UA" dirty="0" smtClean="0"/>
              <a:t>Дякую за увагу </a:t>
            </a:r>
            <a:r>
              <a:rPr lang="ru-RU" b="1" u="sng" dirty="0" smtClean="0">
                <a:hlinkClick r:id="rId3"/>
              </a:rPr>
              <a:t>http://surl.li/sutlp</a:t>
            </a:r>
            <a:endParaRPr lang="uk-UA"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b="1" dirty="0" smtClean="0">
                <a:latin typeface="Times New Roman" panose="02020603050405020304" pitchFamily="18" charset="0"/>
                <a:cs typeface="Times New Roman" panose="02020603050405020304" pitchFamily="18" charset="0"/>
              </a:rPr>
              <a:t>Мета </a:t>
            </a:r>
            <a:r>
              <a:rPr lang="ru-RU" sz="3200" b="1" dirty="0" err="1" smtClean="0">
                <a:latin typeface="Times New Roman" panose="02020603050405020304" pitchFamily="18" charset="0"/>
                <a:cs typeface="Times New Roman" panose="02020603050405020304" pitchFamily="18" charset="0"/>
              </a:rPr>
              <a:t>роботи</a:t>
            </a:r>
            <a:r>
              <a:rPr lang="ru-RU" sz="3200" b="1" dirty="0" smtClean="0">
                <a:latin typeface="Times New Roman" panose="02020603050405020304" pitchFamily="18" charset="0"/>
                <a:cs typeface="Times New Roman" panose="02020603050405020304" pitchFamily="18" charset="0"/>
              </a:rPr>
              <a:t>: </a:t>
            </a:r>
            <a:r>
              <a:rPr lang="ru-RU" sz="3200" dirty="0" smtClean="0">
                <a:latin typeface="Times New Roman" panose="02020603050405020304" pitchFamily="18" charset="0"/>
                <a:cs typeface="Times New Roman" panose="02020603050405020304" pitchFamily="18" charset="0"/>
              </a:rPr>
              <a:t>на </a:t>
            </a:r>
            <a:r>
              <a:rPr lang="ru-RU" sz="3200" dirty="0" err="1" smtClean="0">
                <a:latin typeface="Times New Roman" panose="02020603050405020304" pitchFamily="18" charset="0"/>
                <a:cs typeface="Times New Roman" panose="02020603050405020304" pitchFamily="18" charset="0"/>
              </a:rPr>
              <a:t>основі</a:t>
            </a:r>
            <a:r>
              <a:rPr lang="ru-RU" sz="3200" dirty="0" smtClean="0">
                <a:latin typeface="Times New Roman" panose="02020603050405020304" pitchFamily="18" charset="0"/>
                <a:cs typeface="Times New Roman" panose="02020603050405020304" pitchFamily="18" charset="0"/>
              </a:rPr>
              <a:t> </a:t>
            </a:r>
            <a:r>
              <a:rPr lang="ru-RU" sz="3200" dirty="0" err="1" smtClean="0">
                <a:latin typeface="Times New Roman" panose="02020603050405020304" pitchFamily="18" charset="0"/>
                <a:cs typeface="Times New Roman" panose="02020603050405020304" pitchFamily="18" charset="0"/>
              </a:rPr>
              <a:t>історико-культурної</a:t>
            </a:r>
            <a:r>
              <a:rPr lang="ru-RU" sz="3200" dirty="0" smtClean="0">
                <a:latin typeface="Times New Roman" panose="02020603050405020304" pitchFamily="18" charset="0"/>
                <a:cs typeface="Times New Roman" panose="02020603050405020304" pitchFamily="18" charset="0"/>
              </a:rPr>
              <a:t> </a:t>
            </a:r>
            <a:r>
              <a:rPr lang="ru-RU" sz="3200" dirty="0" err="1" smtClean="0">
                <a:latin typeface="Times New Roman" panose="02020603050405020304" pitchFamily="18" charset="0"/>
                <a:cs typeface="Times New Roman" panose="02020603050405020304" pitchFamily="18" charset="0"/>
              </a:rPr>
              <a:t>спадщини</a:t>
            </a:r>
            <a:r>
              <a:rPr lang="ru-RU" sz="3200" dirty="0" smtClean="0">
                <a:latin typeface="Times New Roman" panose="02020603050405020304" pitchFamily="18" charset="0"/>
                <a:cs typeface="Times New Roman" panose="02020603050405020304" pitchFamily="18" charset="0"/>
              </a:rPr>
              <a:t> </a:t>
            </a:r>
            <a:r>
              <a:rPr lang="ru-RU" sz="3200" dirty="0" err="1" smtClean="0">
                <a:latin typeface="Times New Roman" panose="02020603050405020304" pitchFamily="18" charset="0"/>
                <a:cs typeface="Times New Roman" panose="02020603050405020304" pitchFamily="18" charset="0"/>
              </a:rPr>
              <a:t>міста</a:t>
            </a:r>
            <a:r>
              <a:rPr lang="ru-RU" sz="3200" dirty="0" smtClean="0">
                <a:latin typeface="Times New Roman" panose="02020603050405020304" pitchFamily="18" charset="0"/>
                <a:cs typeface="Times New Roman" panose="02020603050405020304" pitchFamily="18" charset="0"/>
              </a:rPr>
              <a:t> </a:t>
            </a:r>
            <a:r>
              <a:rPr lang="ru-RU" sz="3200" dirty="0" err="1" smtClean="0">
                <a:latin typeface="Times New Roman" panose="02020603050405020304" pitchFamily="18" charset="0"/>
                <a:cs typeface="Times New Roman" panose="02020603050405020304" pitchFamily="18" charset="0"/>
              </a:rPr>
              <a:t>Рівне</a:t>
            </a:r>
            <a:r>
              <a:rPr lang="ru-RU" sz="3200" dirty="0" smtClean="0">
                <a:latin typeface="Times New Roman" panose="02020603050405020304" pitchFamily="18" charset="0"/>
                <a:cs typeface="Times New Roman" panose="02020603050405020304" pitchFamily="18" charset="0"/>
              </a:rPr>
              <a:t> </a:t>
            </a:r>
            <a:r>
              <a:rPr lang="ru-RU" sz="3200" dirty="0" err="1" smtClean="0">
                <a:latin typeface="Times New Roman" panose="02020603050405020304" pitchFamily="18" charset="0"/>
                <a:cs typeface="Times New Roman" panose="02020603050405020304" pitchFamily="18" charset="0"/>
              </a:rPr>
              <a:t>розробити</a:t>
            </a:r>
            <a:r>
              <a:rPr lang="ru-RU" sz="3200" dirty="0" smtClean="0">
                <a:latin typeface="Times New Roman" panose="02020603050405020304" pitchFamily="18" charset="0"/>
                <a:cs typeface="Times New Roman" panose="02020603050405020304" pitchFamily="18" charset="0"/>
              </a:rPr>
              <a:t> </a:t>
            </a:r>
            <a:r>
              <a:rPr lang="ru-RU" sz="3200" dirty="0" err="1" smtClean="0">
                <a:latin typeface="Times New Roman" panose="02020603050405020304" pitchFamily="18" charset="0"/>
                <a:cs typeface="Times New Roman" panose="02020603050405020304" pitchFamily="18" charset="0"/>
              </a:rPr>
              <a:t>екскурсійний</a:t>
            </a:r>
            <a:r>
              <a:rPr lang="ru-RU" sz="3200" dirty="0" smtClean="0">
                <a:latin typeface="Times New Roman" panose="02020603050405020304" pitchFamily="18" charset="0"/>
                <a:cs typeface="Times New Roman" panose="02020603050405020304" pitchFamily="18" charset="0"/>
              </a:rPr>
              <a:t> маршрут</a:t>
            </a:r>
            <a:endParaRPr lang="uk-UA" sz="3200" dirty="0"/>
          </a:p>
        </p:txBody>
      </p:sp>
      <p:sp>
        <p:nvSpPr>
          <p:cNvPr id="3" name="Содержимое 2"/>
          <p:cNvSpPr>
            <a:spLocks noGrp="1"/>
          </p:cNvSpPr>
          <p:nvPr>
            <p:ph idx="1"/>
          </p:nvPr>
        </p:nvSpPr>
        <p:spPr/>
        <p:txBody>
          <a:bodyPr>
            <a:normAutofit fontScale="70000" lnSpcReduction="20000"/>
          </a:bodyPr>
          <a:lstStyle/>
          <a:p>
            <a:pPr marL="0" indent="0">
              <a:buNone/>
            </a:pPr>
            <a:r>
              <a:rPr lang="ru-RU" sz="2800" b="1" dirty="0" err="1" smtClean="0">
                <a:latin typeface="Times New Roman" panose="02020603050405020304" pitchFamily="18" charset="0"/>
                <a:cs typeface="Times New Roman" panose="02020603050405020304" pitchFamily="18" charset="0"/>
              </a:rPr>
              <a:t>Об’єкт</a:t>
            </a:r>
            <a:r>
              <a:rPr lang="ru-RU" sz="2800" b="1" dirty="0" smtClean="0">
                <a:latin typeface="Times New Roman" panose="02020603050405020304" pitchFamily="18" charset="0"/>
                <a:cs typeface="Times New Roman" panose="02020603050405020304" pitchFamily="18" charset="0"/>
              </a:rPr>
              <a:t> </a:t>
            </a:r>
            <a:r>
              <a:rPr lang="ru-RU" sz="2800" b="1" dirty="0" err="1" smtClean="0">
                <a:latin typeface="Times New Roman" panose="02020603050405020304" pitchFamily="18" charset="0"/>
                <a:cs typeface="Times New Roman" panose="02020603050405020304" pitchFamily="18" charset="0"/>
              </a:rPr>
              <a:t>досліджень</a:t>
            </a:r>
            <a:r>
              <a:rPr lang="ru-RU" sz="2800" b="1" dirty="0" smtClean="0">
                <a:latin typeface="Times New Roman" panose="02020603050405020304" pitchFamily="18" charset="0"/>
                <a:cs typeface="Times New Roman" panose="02020603050405020304" pitchFamily="18" charset="0"/>
              </a:rPr>
              <a:t>:</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історико-культурна</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спадщина</a:t>
            </a:r>
            <a:r>
              <a:rPr lang="ru-RU" sz="2800" dirty="0" smtClean="0">
                <a:latin typeface="Times New Roman" panose="02020603050405020304" pitchFamily="18" charset="0"/>
                <a:cs typeface="Times New Roman" panose="02020603050405020304" pitchFamily="18" charset="0"/>
              </a:rPr>
              <a:t>. </a:t>
            </a:r>
          </a:p>
          <a:p>
            <a:pPr marL="0" indent="0">
              <a:buNone/>
            </a:pPr>
            <a:r>
              <a:rPr lang="ru-RU" sz="2800" b="1" dirty="0" smtClean="0">
                <a:latin typeface="Times New Roman" panose="02020603050405020304" pitchFamily="18" charset="0"/>
                <a:cs typeface="Times New Roman" panose="02020603050405020304" pitchFamily="18" charset="0"/>
              </a:rPr>
              <a:t>Предмет </a:t>
            </a:r>
            <a:r>
              <a:rPr lang="ru-RU" sz="2800" b="1" dirty="0" err="1" smtClean="0">
                <a:latin typeface="Times New Roman" panose="02020603050405020304" pitchFamily="18" charset="0"/>
                <a:cs typeface="Times New Roman" panose="02020603050405020304" pitchFamily="18" charset="0"/>
              </a:rPr>
              <a:t>досліджень</a:t>
            </a:r>
            <a:r>
              <a:rPr lang="ru-RU" sz="2800" b="1" dirty="0" smtClean="0">
                <a:latin typeface="Times New Roman" panose="02020603050405020304" pitchFamily="18" charset="0"/>
                <a:cs typeface="Times New Roman" panose="02020603050405020304" pitchFamily="18" charset="0"/>
              </a:rPr>
              <a:t>:</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інтерпретація</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історико-культурної</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спадщини</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міста</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Рівне</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під</a:t>
            </a:r>
            <a:r>
              <a:rPr lang="ru-RU" sz="2800" dirty="0" smtClean="0">
                <a:latin typeface="Times New Roman" panose="02020603050405020304" pitchFamily="18" charset="0"/>
                <a:cs typeface="Times New Roman" panose="02020603050405020304" pitchFamily="18" charset="0"/>
              </a:rPr>
              <a:t> час </a:t>
            </a:r>
            <a:r>
              <a:rPr lang="ru-RU" sz="2800" dirty="0" err="1" smtClean="0">
                <a:latin typeface="Times New Roman" panose="02020603050405020304" pitchFamily="18" charset="0"/>
                <a:cs typeface="Times New Roman" panose="02020603050405020304" pitchFamily="18" charset="0"/>
              </a:rPr>
              <a:t>екскурсії</a:t>
            </a:r>
            <a:r>
              <a:rPr lang="ru-RU" sz="2800" dirty="0" smtClean="0">
                <a:latin typeface="Times New Roman" panose="02020603050405020304" pitchFamily="18" charset="0"/>
                <a:cs typeface="Times New Roman" panose="02020603050405020304" pitchFamily="18" charset="0"/>
              </a:rPr>
              <a:t> до </a:t>
            </a:r>
            <a:r>
              <a:rPr lang="ru-RU" sz="2800" dirty="0" err="1" smtClean="0">
                <a:latin typeface="Times New Roman" panose="02020603050405020304" pitchFamily="18" charset="0"/>
                <a:cs typeface="Times New Roman" panose="02020603050405020304" pitchFamily="18" charset="0"/>
              </a:rPr>
              <a:t>аптеки-музею</a:t>
            </a:r>
            <a:r>
              <a:rPr lang="ru-RU" sz="2800" dirty="0" smtClean="0">
                <a:latin typeface="Times New Roman" panose="02020603050405020304" pitchFamily="18" charset="0"/>
                <a:cs typeface="Times New Roman" panose="02020603050405020304" pitchFamily="18" charset="0"/>
              </a:rPr>
              <a:t>.</a:t>
            </a:r>
          </a:p>
          <a:p>
            <a:pPr marL="0" indent="0">
              <a:buNone/>
            </a:pPr>
            <a:endParaRPr lang="ru-RU" sz="2800" dirty="0" smtClean="0">
              <a:latin typeface="Times New Roman" panose="02020603050405020304" pitchFamily="18" charset="0"/>
              <a:cs typeface="Times New Roman" panose="02020603050405020304" pitchFamily="18" charset="0"/>
            </a:endParaRPr>
          </a:p>
          <a:p>
            <a:pPr marL="0" indent="0">
              <a:buNone/>
            </a:pPr>
            <a:r>
              <a:rPr lang="ru-RU" sz="2800" b="1" dirty="0" smtClean="0">
                <a:latin typeface="Times New Roman" panose="02020603050405020304" pitchFamily="18" charset="0"/>
                <a:cs typeface="Times New Roman" panose="02020603050405020304" pitchFamily="18" charset="0"/>
              </a:rPr>
              <a:t>Завдання: </a:t>
            </a:r>
          </a:p>
          <a:p>
            <a:pPr marL="0" indent="0">
              <a:buNone/>
            </a:pPr>
            <a:r>
              <a:rPr lang="ru-RU" sz="2800" dirty="0" smtClean="0">
                <a:latin typeface="Times New Roman" panose="02020603050405020304" pitchFamily="18" charset="0"/>
                <a:cs typeface="Times New Roman" panose="02020603050405020304" pitchFamily="18" charset="0"/>
              </a:rPr>
              <a:t>1</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Зробити</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огляд</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інформаційних</a:t>
            </a:r>
            <a:r>
              <a:rPr lang="ru-RU" sz="2800" dirty="0" smtClean="0">
                <a:latin typeface="Times New Roman" panose="02020603050405020304" pitchFamily="18" charset="0"/>
                <a:cs typeface="Times New Roman" panose="02020603050405020304" pitchFamily="18" charset="0"/>
              </a:rPr>
              <a:t> та </a:t>
            </a:r>
            <a:r>
              <a:rPr lang="ru-RU" sz="2800" dirty="0" err="1" smtClean="0">
                <a:latin typeface="Times New Roman" panose="02020603050405020304" pitchFamily="18" charset="0"/>
                <a:cs typeface="Times New Roman" panose="02020603050405020304" pitchFamily="18" charset="0"/>
              </a:rPr>
              <a:t>літературних</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джерел</a:t>
            </a:r>
            <a:r>
              <a:rPr lang="ru-RU" sz="2800" dirty="0" smtClean="0">
                <a:latin typeface="Times New Roman" panose="02020603050405020304" pitchFamily="18" charset="0"/>
                <a:cs typeface="Times New Roman" panose="02020603050405020304" pitchFamily="18" charset="0"/>
              </a:rPr>
              <a:t> про </a:t>
            </a:r>
            <a:r>
              <a:rPr lang="ru-RU" sz="2800" dirty="0" err="1" smtClean="0">
                <a:latin typeface="Times New Roman" panose="02020603050405020304" pitchFamily="18" charset="0"/>
                <a:cs typeface="Times New Roman" panose="02020603050405020304" pitchFamily="18" charset="0"/>
              </a:rPr>
              <a:t>історико-культурні</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пам'ятки</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міста</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Рівне</a:t>
            </a:r>
            <a:r>
              <a:rPr lang="ru-RU" sz="2800" dirty="0" smtClean="0">
                <a:latin typeface="Times New Roman" panose="02020603050405020304" pitchFamily="18" charset="0"/>
                <a:cs typeface="Times New Roman" panose="02020603050405020304" pitchFamily="18" charset="0"/>
              </a:rPr>
              <a:t>.  </a:t>
            </a:r>
          </a:p>
          <a:p>
            <a:pPr marL="0" indent="0">
              <a:buNone/>
            </a:pPr>
            <a:r>
              <a:rPr lang="ru-RU" sz="2800" dirty="0" smtClean="0">
                <a:latin typeface="Times New Roman" panose="02020603050405020304" pitchFamily="18" charset="0"/>
                <a:cs typeface="Times New Roman" panose="02020603050405020304" pitchFamily="18" charset="0"/>
              </a:rPr>
              <a:t>2. Обрати </a:t>
            </a:r>
            <a:r>
              <a:rPr lang="ru-RU" sz="2800" dirty="0" err="1" smtClean="0">
                <a:latin typeface="Times New Roman" panose="02020603050405020304" pitchFamily="18" charset="0"/>
                <a:cs typeface="Times New Roman" panose="02020603050405020304" pitchFamily="18" charset="0"/>
              </a:rPr>
              <a:t>екскурсійні</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об'єкти</a:t>
            </a:r>
            <a:r>
              <a:rPr lang="ru-RU" sz="2800" dirty="0" smtClean="0">
                <a:latin typeface="Times New Roman" panose="02020603050405020304" pitchFamily="18" charset="0"/>
                <a:cs typeface="Times New Roman" panose="02020603050405020304" pitchFamily="18" charset="0"/>
              </a:rPr>
              <a:t> у </a:t>
            </a:r>
            <a:r>
              <a:rPr lang="ru-RU" sz="2800" dirty="0" err="1" smtClean="0">
                <a:latin typeface="Times New Roman" panose="02020603050405020304" pitchFamily="18" charset="0"/>
                <a:cs typeface="Times New Roman" panose="02020603050405020304" pitchFamily="18" charset="0"/>
              </a:rPr>
              <a:t>місті</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Рівне</a:t>
            </a:r>
            <a:r>
              <a:rPr lang="ru-RU" sz="2800" dirty="0" smtClean="0">
                <a:latin typeface="Times New Roman" panose="02020603050405020304" pitchFamily="18" charset="0"/>
                <a:cs typeface="Times New Roman" panose="02020603050405020304" pitchFamily="18" charset="0"/>
              </a:rPr>
              <a:t>, на </a:t>
            </a:r>
            <a:r>
              <a:rPr lang="ru-RU" sz="2800" dirty="0" err="1" smtClean="0">
                <a:latin typeface="Times New Roman" panose="02020603050405020304" pitchFamily="18" charset="0"/>
                <a:cs typeface="Times New Roman" panose="02020603050405020304" pitchFamily="18" charset="0"/>
              </a:rPr>
              <a:t>основі</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яких</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розробити</a:t>
            </a:r>
            <a:r>
              <a:rPr lang="ru-RU" sz="2800" dirty="0" smtClean="0">
                <a:latin typeface="Times New Roman" panose="02020603050405020304" pitchFamily="18" charset="0"/>
                <a:cs typeface="Times New Roman" panose="02020603050405020304" pitchFamily="18" charset="0"/>
              </a:rPr>
              <a:t> маршрут для </a:t>
            </a:r>
            <a:r>
              <a:rPr lang="ru-RU" sz="2800" dirty="0" err="1" smtClean="0">
                <a:latin typeface="Times New Roman" panose="02020603050405020304" pitchFamily="18" charset="0"/>
                <a:cs typeface="Times New Roman" panose="02020603050405020304" pitchFamily="18" charset="0"/>
              </a:rPr>
              <a:t>екскурсії</a:t>
            </a:r>
            <a:r>
              <a:rPr lang="ru-RU" sz="2800" dirty="0" smtClean="0">
                <a:latin typeface="Times New Roman" panose="02020603050405020304" pitchFamily="18" charset="0"/>
                <a:cs typeface="Times New Roman" panose="02020603050405020304" pitchFamily="18" charset="0"/>
              </a:rPr>
              <a:t> до </a:t>
            </a:r>
            <a:r>
              <a:rPr lang="ru-RU" sz="2800" dirty="0" err="1" smtClean="0">
                <a:latin typeface="Times New Roman" panose="02020603050405020304" pitchFamily="18" charset="0"/>
                <a:cs typeface="Times New Roman" panose="02020603050405020304" pitchFamily="18" charset="0"/>
              </a:rPr>
              <a:t>аптеки-музею</a:t>
            </a:r>
            <a:r>
              <a:rPr lang="ru-RU" sz="2800" dirty="0" smtClean="0">
                <a:latin typeface="Times New Roman" panose="02020603050405020304" pitchFamily="18" charset="0"/>
                <a:cs typeface="Times New Roman" panose="02020603050405020304" pitchFamily="18" charset="0"/>
              </a:rPr>
              <a:t>. </a:t>
            </a:r>
          </a:p>
          <a:p>
            <a:pPr marL="0" indent="0">
              <a:buNone/>
            </a:pPr>
            <a:r>
              <a:rPr lang="ru-RU" sz="2800" dirty="0" smtClean="0">
                <a:latin typeface="Times New Roman" panose="02020603050405020304" pitchFamily="18" charset="0"/>
                <a:cs typeface="Times New Roman" panose="02020603050405020304" pitchFamily="18" charset="0"/>
              </a:rPr>
              <a:t>3. </a:t>
            </a:r>
            <a:r>
              <a:rPr lang="ru-RU" sz="2800" dirty="0" err="1" smtClean="0">
                <a:latin typeface="Times New Roman" panose="02020603050405020304" pitchFamily="18" charset="0"/>
                <a:cs typeface="Times New Roman" panose="02020603050405020304" pitchFamily="18" charset="0"/>
              </a:rPr>
              <a:t>Розробити</a:t>
            </a:r>
            <a:r>
              <a:rPr lang="ru-RU" sz="2800" dirty="0" smtClean="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ідеї для </a:t>
            </a:r>
            <a:r>
              <a:rPr lang="ru-RU" sz="2800" dirty="0" err="1" smtClean="0">
                <a:latin typeface="Times New Roman" panose="02020603050405020304" pitchFamily="18" charset="0"/>
                <a:cs typeface="Times New Roman" panose="02020603050405020304" pitchFamily="18" charset="0"/>
              </a:rPr>
              <a:t>інтерпретації</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окремих</a:t>
            </a:r>
            <a:r>
              <a:rPr lang="ru-RU" sz="2800" dirty="0" smtClean="0">
                <a:latin typeface="Times New Roman" panose="02020603050405020304" pitchFamily="18" charset="0"/>
                <a:cs typeface="Times New Roman" panose="02020603050405020304" pitchFamily="18" charset="0"/>
              </a:rPr>
              <a:t> </a:t>
            </a:r>
            <a:br>
              <a:rPr lang="ru-RU" sz="2800" dirty="0" smtClean="0">
                <a:latin typeface="Times New Roman" panose="02020603050405020304" pitchFamily="18" charset="0"/>
                <a:cs typeface="Times New Roman" panose="02020603050405020304" pitchFamily="18" charset="0"/>
              </a:rPr>
            </a:br>
            <a:r>
              <a:rPr lang="ru-RU" sz="2800" dirty="0" err="1" smtClean="0">
                <a:latin typeface="Times New Roman" panose="02020603050405020304" pitchFamily="18" charset="0"/>
                <a:cs typeface="Times New Roman" panose="02020603050405020304" pitchFamily="18" charset="0"/>
              </a:rPr>
              <a:t>експонатів</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аптеки-музею</a:t>
            </a:r>
            <a:r>
              <a:rPr lang="ru-RU" sz="2800" dirty="0" smtClean="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для </a:t>
            </a:r>
            <a:r>
              <a:rPr lang="ru-RU" sz="2800" dirty="0" err="1" smtClean="0">
                <a:latin typeface="Times New Roman" panose="02020603050405020304" pitchFamily="18" charset="0"/>
                <a:cs typeface="Times New Roman" panose="02020603050405020304" pitchFamily="18" charset="0"/>
              </a:rPr>
              <a:t>різних</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типів</a:t>
            </a:r>
            <a:r>
              <a:rPr lang="ru-RU" sz="2800" dirty="0" smtClean="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err="1" smtClean="0">
                <a:latin typeface="Times New Roman" panose="02020603050405020304" pitchFamily="18" charset="0"/>
                <a:cs typeface="Times New Roman" panose="02020603050405020304" pitchFamily="18" charset="0"/>
              </a:rPr>
              <a:t>відвідувачів</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згідно</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теорії</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Девіда</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Колби</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для</a:t>
            </a:r>
            <a:r>
              <a:rPr lang="ru-RU" sz="2800" dirty="0" smtClean="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err="1" smtClean="0">
                <a:latin typeface="Times New Roman" panose="02020603050405020304" pitchFamily="18" charset="0"/>
                <a:cs typeface="Times New Roman" panose="02020603050405020304" pitchFamily="18" charset="0"/>
              </a:rPr>
              <a:t>музейної</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комунікації</a:t>
            </a:r>
            <a:r>
              <a:rPr lang="ru-RU" sz="2800" dirty="0" smtClean="0">
                <a:latin typeface="Times New Roman" panose="02020603050405020304" pitchFamily="18" charset="0"/>
                <a:cs typeface="Times New Roman" panose="02020603050405020304" pitchFamily="18" charset="0"/>
              </a:rPr>
              <a:t>)  </a:t>
            </a:r>
          </a:p>
          <a:p>
            <a:pPr marL="0" indent="0">
              <a:buNone/>
            </a:pPr>
            <a:r>
              <a:rPr lang="ru-RU" sz="2800" dirty="0" smtClean="0">
                <a:latin typeface="Times New Roman" panose="02020603050405020304" pitchFamily="18" charset="0"/>
                <a:cs typeface="Times New Roman" panose="02020603050405020304" pitchFamily="18" charset="0"/>
              </a:rPr>
              <a:t>4. </a:t>
            </a:r>
            <a:r>
              <a:rPr lang="ru-RU" sz="2800" dirty="0" err="1" smtClean="0">
                <a:latin typeface="Times New Roman" panose="02020603050405020304" pitchFamily="18" charset="0"/>
                <a:cs typeface="Times New Roman" panose="02020603050405020304" pitchFamily="18" charset="0"/>
              </a:rPr>
              <a:t>Зробити</a:t>
            </a: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висновки</a:t>
            </a:r>
            <a:r>
              <a:rPr lang="ru-RU" sz="2800" dirty="0" smtClean="0">
                <a:latin typeface="Times New Roman" panose="02020603050405020304" pitchFamily="18" charset="0"/>
                <a:cs typeface="Times New Roman" panose="02020603050405020304" pitchFamily="18" charset="0"/>
              </a:rPr>
              <a:t> за </a:t>
            </a:r>
            <a:r>
              <a:rPr lang="ru-RU" sz="2800" dirty="0" smtClean="0">
                <a:latin typeface="Times New Roman" panose="02020603050405020304" pitchFamily="18" charset="0"/>
                <a:cs typeface="Times New Roman" panose="02020603050405020304" pitchFamily="18" charset="0"/>
              </a:rPr>
              <a:t>результатами </a:t>
            </a:r>
            <a:r>
              <a:rPr lang="ru-RU" sz="2800" dirty="0" err="1" smtClean="0">
                <a:latin typeface="Times New Roman" panose="02020603050405020304" pitchFamily="18" charset="0"/>
                <a:cs typeface="Times New Roman" panose="02020603050405020304" pitchFamily="18" charset="0"/>
              </a:rPr>
              <a:t>наукової</a:t>
            </a: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smtClean="0">
                <a:latin typeface="Times New Roman" panose="02020603050405020304" pitchFamily="18" charset="0"/>
                <a:cs typeface="Times New Roman" panose="02020603050405020304" pitchFamily="18" charset="0"/>
              </a:rPr>
              <a:t> </a:t>
            </a:r>
            <a:r>
              <a:rPr lang="ru-RU" sz="2800" dirty="0" err="1" smtClean="0">
                <a:latin typeface="Times New Roman" panose="02020603050405020304" pitchFamily="18" charset="0"/>
                <a:cs typeface="Times New Roman" panose="02020603050405020304" pitchFamily="18" charset="0"/>
              </a:rPr>
              <a:t>роботи</a:t>
            </a:r>
            <a:r>
              <a:rPr lang="ru-RU" sz="2800" dirty="0" smtClean="0">
                <a:latin typeface="Times New Roman" panose="02020603050405020304" pitchFamily="18" charset="0"/>
                <a:cs typeface="Times New Roman" panose="02020603050405020304" pitchFamily="18" charset="0"/>
              </a:rPr>
              <a:t>. </a:t>
            </a: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xmlns="" val="0"/>
              </a:ext>
            </a:extLst>
          </a:blip>
          <a:srcRect l="12193" t="23742" r="16580"/>
          <a:stretch/>
        </p:blipFill>
        <p:spPr>
          <a:xfrm>
            <a:off x="5646596" y="4325881"/>
            <a:ext cx="3031524" cy="243428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41832" y="598458"/>
            <a:ext cx="8229600" cy="4389120"/>
          </a:xfrm>
        </p:spPr>
        <p:txBody>
          <a:bodyPr/>
          <a:lstStyle/>
          <a:p>
            <a:r>
              <a:rPr lang="ru-RU" sz="2400" b="1" dirty="0" smtClean="0">
                <a:latin typeface="Times New Roman" panose="02020603050405020304" pitchFamily="18" charset="0"/>
                <a:cs typeface="Times New Roman" panose="02020603050405020304" pitchFamily="18" charset="0"/>
              </a:rPr>
              <a:t>Наукова новизна: </a:t>
            </a:r>
            <a:r>
              <a:rPr lang="ru-RU" sz="2400" dirty="0" err="1" smtClean="0">
                <a:latin typeface="Times New Roman" panose="02020603050405020304" pitchFamily="18" charset="0"/>
                <a:cs typeface="Times New Roman" panose="02020603050405020304" pitchFamily="18" charset="0"/>
              </a:rPr>
              <a:t>вперше</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розроблений</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опис-інтерпретація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експонатів</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аптеки-музею</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міста</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Рівне</a:t>
            </a:r>
            <a:r>
              <a:rPr lang="ru-RU" sz="2400" dirty="0" smtClean="0">
                <a:latin typeface="Times New Roman" panose="02020603050405020304" pitchFamily="18" charset="0"/>
                <a:cs typeface="Times New Roman" panose="02020603050405020304" pitchFamily="18" charset="0"/>
              </a:rPr>
              <a:t> для </a:t>
            </a:r>
            <a:r>
              <a:rPr lang="ru-RU" sz="2400" dirty="0" err="1" smtClean="0">
                <a:latin typeface="Times New Roman" panose="02020603050405020304" pitchFamily="18" charset="0"/>
                <a:cs typeface="Times New Roman" panose="02020603050405020304" pitchFamily="18" charset="0"/>
              </a:rPr>
              <a:t>різних</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типів</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відвідувачів</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згідно</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теорії</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музейної</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комунікації</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Девіда</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Колби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Подальшого</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розвитку</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набуло</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вивчення</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історико-культурної</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спадщини</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міста</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Рівне</a:t>
            </a:r>
            <a:r>
              <a:rPr lang="ru-RU" sz="2400" dirty="0" smtClean="0">
                <a:latin typeface="Times New Roman" panose="02020603050405020304" pitchFamily="18" charset="0"/>
                <a:cs typeface="Times New Roman" panose="02020603050405020304" pitchFamily="18" charset="0"/>
              </a:rPr>
              <a:t>.</a:t>
            </a:r>
          </a:p>
          <a:p>
            <a:endParaRPr lang="ru-RU" sz="2400" dirty="0" smtClean="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xmlns="" val="0"/>
              </a:ext>
            </a:extLst>
          </a:blip>
          <a:srcRect l="5584" t="24578" r="25190"/>
          <a:stretch/>
        </p:blipFill>
        <p:spPr>
          <a:xfrm>
            <a:off x="6039628" y="2485535"/>
            <a:ext cx="2998574" cy="2426772"/>
          </a:xfrm>
          <a:prstGeom prst="rect">
            <a:avLst/>
          </a:prstGeom>
        </p:spPr>
      </p:pic>
      <p:sp>
        <p:nvSpPr>
          <p:cNvPr id="5" name="Прямоугольник 4"/>
          <p:cNvSpPr/>
          <p:nvPr/>
        </p:nvSpPr>
        <p:spPr>
          <a:xfrm>
            <a:off x="789708" y="2539609"/>
            <a:ext cx="5066986" cy="3416320"/>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Особистий </a:t>
            </a:r>
            <a:r>
              <a:rPr lang="ru-RU" b="1" dirty="0" err="1" smtClean="0">
                <a:latin typeface="Times New Roman" panose="02020603050405020304" pitchFamily="18" charset="0"/>
                <a:cs typeface="Times New Roman" panose="02020603050405020304" pitchFamily="18" charset="0"/>
              </a:rPr>
              <a:t>внесок</a:t>
            </a:r>
            <a:r>
              <a:rPr lang="ru-RU" b="1"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Стасюк</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Вероніка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особисто</a:t>
            </a:r>
            <a:r>
              <a:rPr lang="ru-RU" dirty="0" smtClean="0">
                <a:latin typeface="Times New Roman" panose="02020603050405020304" pitchFamily="18" charset="0"/>
                <a:cs typeface="Times New Roman" panose="02020603050405020304" pitchFamily="18" charset="0"/>
              </a:rPr>
              <a:t> брала участь у </a:t>
            </a:r>
            <a:r>
              <a:rPr lang="ru-RU" dirty="0" err="1" smtClean="0">
                <a:latin typeface="Times New Roman" panose="02020603050405020304" pitchFamily="18" charset="0"/>
                <a:cs typeface="Times New Roman" panose="02020603050405020304" pitchFamily="18" charset="0"/>
              </a:rPr>
              <a:t>розробці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сценарію</a:t>
            </a:r>
            <a:r>
              <a:rPr lang="ru-RU" dirty="0" smtClean="0">
                <a:latin typeface="Times New Roman" panose="02020603050405020304" pitchFamily="18" charset="0"/>
                <a:cs typeface="Times New Roman" panose="02020603050405020304" pitchFamily="18" charset="0"/>
              </a:rPr>
              <a:t> та </a:t>
            </a:r>
            <a:r>
              <a:rPr lang="ru-RU" dirty="0" err="1" smtClean="0">
                <a:latin typeface="Times New Roman" panose="02020603050405020304" pitchFamily="18" charset="0"/>
                <a:cs typeface="Times New Roman" panose="02020603050405020304" pitchFamily="18" charset="0"/>
              </a:rPr>
              <a:t>проведенні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театралізованого</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перфомансу</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нагоди</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урочистого</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відкриття</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аптеки-музею</a:t>
            </a:r>
            <a:r>
              <a:rPr lang="ru-RU" dirty="0" smtClean="0">
                <a:latin typeface="Times New Roman" panose="02020603050405020304" pitchFamily="18" charset="0"/>
                <a:cs typeface="Times New Roman" panose="02020603050405020304" pitchFamily="18" charset="0"/>
              </a:rPr>
              <a:t> у м. </a:t>
            </a:r>
            <a:r>
              <a:rPr lang="ru-RU" dirty="0" err="1" smtClean="0">
                <a:latin typeface="Times New Roman" panose="02020603050405020304" pitchFamily="18" charset="0"/>
                <a:cs typeface="Times New Roman" panose="02020603050405020304" pitchFamily="18" charset="0"/>
              </a:rPr>
              <a:t>Рівне</a:t>
            </a:r>
            <a:r>
              <a:rPr lang="ru-RU" dirty="0" smtClean="0">
                <a:latin typeface="Times New Roman" panose="02020603050405020304" pitchFamily="18" charset="0"/>
                <a:cs typeface="Times New Roman" panose="02020603050405020304" pitchFamily="18" charset="0"/>
              </a:rPr>
              <a:t> у 2020 </a:t>
            </a:r>
            <a:r>
              <a:rPr lang="ru-RU" dirty="0" err="1" smtClean="0">
                <a:latin typeface="Times New Roman" panose="02020603050405020304" pitchFamily="18" charset="0"/>
                <a:cs typeface="Times New Roman" panose="02020603050405020304" pitchFamily="18" charset="0"/>
              </a:rPr>
              <a:t>році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особисто</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познайомилась</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експонатами</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аптеки-музею</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міста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Рівне</a:t>
            </a:r>
            <a:r>
              <a:rPr lang="ru-RU" dirty="0" smtClean="0">
                <a:latin typeface="Times New Roman" panose="02020603050405020304" pitchFamily="18" charset="0"/>
                <a:cs typeface="Times New Roman" panose="02020603050405020304" pitchFamily="18" charset="0"/>
              </a:rPr>
              <a:t>, створила карту </a:t>
            </a:r>
            <a:r>
              <a:rPr lang="ru-RU" dirty="0" err="1" smtClean="0">
                <a:latin typeface="Times New Roman" panose="02020603050405020304" pitchFamily="18" charset="0"/>
                <a:cs typeface="Times New Roman" panose="02020603050405020304" pitchFamily="18" charset="0"/>
              </a:rPr>
              <a:t>екскурсійного</a:t>
            </a:r>
            <a:r>
              <a:rPr lang="ru-RU" dirty="0" smtClean="0">
                <a:latin typeface="Times New Roman" panose="02020603050405020304" pitchFamily="18" charset="0"/>
                <a:cs typeface="Times New Roman" panose="02020603050405020304" pitchFamily="18" charset="0"/>
              </a:rPr>
              <a:t> маршруту м. </a:t>
            </a:r>
            <a:r>
              <a:rPr lang="ru-RU" dirty="0" err="1" smtClean="0">
                <a:latin typeface="Times New Roman" panose="02020603050405020304" pitchFamily="18" charset="0"/>
                <a:cs typeface="Times New Roman" panose="02020603050405020304" pitchFamily="18" charset="0"/>
              </a:rPr>
              <a:t>Рівне</a:t>
            </a:r>
            <a:r>
              <a:rPr lang="ru-RU" dirty="0" smtClean="0">
                <a:latin typeface="Times New Roman" panose="02020603050405020304" pitchFamily="18" charset="0"/>
                <a:cs typeface="Times New Roman" panose="02020603050405020304" pitchFamily="18" charset="0"/>
              </a:rPr>
              <a:t> в </a:t>
            </a:r>
            <a:r>
              <a:rPr lang="ru-RU" dirty="0" err="1" smtClean="0">
                <a:latin typeface="Times New Roman" panose="02020603050405020304" pitchFamily="18" charset="0"/>
                <a:cs typeface="Times New Roman" panose="02020603050405020304" pitchFamily="18" charset="0"/>
              </a:rPr>
              <a:t>ресурсі</a:t>
            </a:r>
            <a:r>
              <a:rPr lang="ru-RU" dirty="0" smtClean="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Google My Maps, </a:t>
            </a:r>
            <a:r>
              <a:rPr lang="ru-RU" dirty="0" err="1" smtClean="0">
                <a:latin typeface="Times New Roman" panose="02020603050405020304" pitchFamily="18" charset="0"/>
                <a:cs typeface="Times New Roman" panose="02020603050405020304" pitchFamily="18" charset="0"/>
              </a:rPr>
              <a:t>розробила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текст-підпис</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експонатів</a:t>
            </a:r>
            <a:r>
              <a:rPr lang="ru-RU" dirty="0" smtClean="0">
                <a:latin typeface="Times New Roman" panose="02020603050405020304" pitchFamily="18" charset="0"/>
                <a:cs typeface="Times New Roman" panose="02020603050405020304" pitchFamily="18" charset="0"/>
              </a:rPr>
              <a:t> для </a:t>
            </a:r>
            <a:r>
              <a:rPr lang="ru-RU" dirty="0" err="1" smtClean="0">
                <a:latin typeface="Times New Roman" panose="02020603050405020304" pitchFamily="18" charset="0"/>
                <a:cs typeface="Times New Roman" panose="02020603050405020304" pitchFamily="18" charset="0"/>
              </a:rPr>
              <a:t>різних</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типів</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відвідувачів</a:t>
            </a:r>
            <a:r>
              <a:rPr lang="ru-RU" dirty="0" smtClean="0">
                <a:latin typeface="Times New Roman" panose="02020603050405020304" pitchFamily="18" charset="0"/>
                <a:cs typeface="Times New Roman" panose="02020603050405020304" pitchFamily="18" charset="0"/>
              </a:rPr>
              <a:t> у </a:t>
            </a:r>
            <a:r>
              <a:rPr lang="ru-RU" dirty="0" err="1" smtClean="0">
                <a:latin typeface="Times New Roman" panose="02020603050405020304" pitchFamily="18" charset="0"/>
                <a:cs typeface="Times New Roman" panose="02020603050405020304" pitchFamily="18" charset="0"/>
              </a:rPr>
              <a:t>музеї-аптеці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зробила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висновки</a:t>
            </a:r>
            <a:r>
              <a:rPr lang="ru-RU" dirty="0" smtClean="0">
                <a:latin typeface="Times New Roman" panose="02020603050405020304" pitchFamily="18" charset="0"/>
                <a:cs typeface="Times New Roman" panose="02020603050405020304" pitchFamily="18" charset="0"/>
              </a:rPr>
              <a:t>. Автор </a:t>
            </a:r>
            <a:r>
              <a:rPr lang="ru-RU" dirty="0" err="1" smtClean="0">
                <a:latin typeface="Times New Roman" panose="02020603050405020304" pitchFamily="18" charset="0"/>
                <a:cs typeface="Times New Roman" panose="02020603050405020304" pitchFamily="18" charset="0"/>
              </a:rPr>
              <a:t>також</a:t>
            </a:r>
            <a:r>
              <a:rPr lang="ru-RU" dirty="0" smtClean="0">
                <a:latin typeface="Times New Roman" panose="02020603050405020304" pitchFamily="18" charset="0"/>
                <a:cs typeface="Times New Roman" panose="02020603050405020304" pitchFamily="18" charset="0"/>
              </a:rPr>
              <a:t> брала участь у </a:t>
            </a:r>
            <a:r>
              <a:rPr lang="ru-RU" dirty="0" err="1" smtClean="0">
                <a:latin typeface="Times New Roman" panose="02020603050405020304" pitchFamily="18" charset="0"/>
                <a:cs typeface="Times New Roman" panose="02020603050405020304" pitchFamily="18" charset="0"/>
              </a:rPr>
              <a:t>розробці</a:t>
            </a:r>
            <a:r>
              <a:rPr lang="ru-RU" dirty="0" smtClean="0">
                <a:latin typeface="Times New Roman" panose="02020603050405020304" pitchFamily="18" charset="0"/>
                <a:cs typeface="Times New Roman" panose="02020603050405020304" pitchFamily="18" charset="0"/>
              </a:rPr>
              <a:t> та </a:t>
            </a:r>
            <a:r>
              <a:rPr lang="ru-RU" dirty="0" err="1" smtClean="0">
                <a:latin typeface="Times New Roman" panose="02020603050405020304" pitchFamily="18" charset="0"/>
                <a:cs typeface="Times New Roman" panose="02020603050405020304" pitchFamily="18" charset="0"/>
              </a:rPr>
              <a:t>проведенні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театралізованих</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екскурсій</a:t>
            </a:r>
            <a:r>
              <a:rPr lang="ru-RU" dirty="0" smtClean="0">
                <a:latin typeface="Times New Roman" panose="02020603050405020304" pitchFamily="18" charset="0"/>
                <a:cs typeface="Times New Roman" panose="02020603050405020304" pitchFamily="18" charset="0"/>
              </a:rPr>
              <a:t> у парку </a:t>
            </a:r>
            <a:r>
              <a:rPr lang="ru-RU" dirty="0" err="1" smtClean="0">
                <a:latin typeface="Times New Roman" panose="02020603050405020304" pitchFamily="18" charset="0"/>
                <a:cs typeface="Times New Roman" panose="02020603050405020304" pitchFamily="18" charset="0"/>
              </a:rPr>
              <a:t>ім</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Т.Г.Шевченка</a:t>
            </a:r>
            <a:r>
              <a:rPr lang="ru-RU" dirty="0" smtClean="0">
                <a:latin typeface="Times New Roman" panose="02020603050405020304" pitchFamily="18" charset="0"/>
                <a:cs typeface="Times New Roman" panose="02020603050405020304" pitchFamily="18" charset="0"/>
              </a:rPr>
              <a:t> у м. </a:t>
            </a:r>
            <a:r>
              <a:rPr lang="ru-RU" dirty="0" err="1" smtClean="0">
                <a:latin typeface="Times New Roman" panose="02020603050405020304" pitchFamily="18" charset="0"/>
                <a:cs typeface="Times New Roman" panose="02020603050405020304" pitchFamily="18" charset="0"/>
              </a:rPr>
              <a:t>Рівне</a:t>
            </a:r>
            <a:r>
              <a:rPr lang="ru-RU" dirty="0" smtClean="0">
                <a:latin typeface="Times New Roman" panose="02020603050405020304" pitchFamily="18" charset="0"/>
                <a:cs typeface="Times New Roman" panose="02020603050405020304" pitchFamily="18" charset="0"/>
              </a:rPr>
              <a:t> </a:t>
            </a:r>
            <a:endParaRPr lang="uk-UA" dirty="0"/>
          </a:p>
        </p:txBody>
      </p:sp>
      <p:pic>
        <p:nvPicPr>
          <p:cNvPr id="1026" name="Picture 2"/>
          <p:cNvPicPr>
            <a:picLocks noChangeAspect="1" noChangeArrowheads="1"/>
          </p:cNvPicPr>
          <p:nvPr/>
        </p:nvPicPr>
        <p:blipFill>
          <a:blip r:embed="rId3"/>
          <a:srcRect/>
          <a:stretch>
            <a:fillRect/>
          </a:stretch>
        </p:blipFill>
        <p:spPr bwMode="auto">
          <a:xfrm>
            <a:off x="6121189" y="5067059"/>
            <a:ext cx="2782717" cy="1601228"/>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4083" y="704088"/>
            <a:ext cx="5138777" cy="1143000"/>
          </a:xfrm>
        </p:spPr>
        <p:txBody>
          <a:bodyPr>
            <a:noAutofit/>
          </a:bodyPr>
          <a:lstStyle/>
          <a:p>
            <a:pPr algn="ctr"/>
            <a:r>
              <a:rPr lang="ru-RU" sz="3200" b="1" dirty="0" smtClean="0"/>
              <a:t>Державний </a:t>
            </a:r>
            <a:r>
              <a:rPr lang="ru-RU" sz="3200" b="1" dirty="0" err="1" smtClean="0"/>
              <a:t>реєстр</a:t>
            </a:r>
            <a:r>
              <a:rPr lang="ru-RU" sz="3200" b="1" dirty="0" smtClean="0"/>
              <a:t> </a:t>
            </a:r>
            <a:r>
              <a:rPr lang="ru-RU" sz="3200" b="1" dirty="0" err="1" smtClean="0"/>
              <a:t>нерухомих</a:t>
            </a:r>
            <a:r>
              <a:rPr lang="ru-RU" sz="3200" b="1" dirty="0" smtClean="0"/>
              <a:t> </a:t>
            </a:r>
            <a:r>
              <a:rPr lang="ru-RU" sz="3200" b="1" dirty="0" err="1" smtClean="0"/>
              <a:t>пам’яток</a:t>
            </a:r>
            <a:r>
              <a:rPr lang="ru-RU" sz="3200" b="1" dirty="0" smtClean="0"/>
              <a:t> </a:t>
            </a:r>
            <a:r>
              <a:rPr lang="ru-RU" sz="3200" b="1" dirty="0" smtClean="0"/>
              <a:t/>
            </a:r>
            <a:br>
              <a:rPr lang="ru-RU" sz="3200" b="1" dirty="0" smtClean="0"/>
            </a:br>
            <a:r>
              <a:rPr lang="ru-RU" sz="3200" b="1" dirty="0" smtClean="0"/>
              <a:t>м. </a:t>
            </a:r>
            <a:r>
              <a:rPr lang="ru-RU" sz="3200" b="1" dirty="0" err="1" smtClean="0"/>
              <a:t>Рівне</a:t>
            </a:r>
            <a:endParaRPr lang="uk-UA" sz="3200" dirty="0"/>
          </a:p>
        </p:txBody>
      </p:sp>
      <p:pic>
        <p:nvPicPr>
          <p:cNvPr id="5" name="Рисунок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800540" y="3778513"/>
            <a:ext cx="5142690" cy="2350234"/>
          </a:xfrm>
          <a:prstGeom prst="rect">
            <a:avLst/>
          </a:prstGeom>
        </p:spPr>
      </p:pic>
      <p:pic>
        <p:nvPicPr>
          <p:cNvPr id="6" name="Picture 2"/>
          <p:cNvPicPr>
            <a:picLocks noChangeAspect="1" noChangeArrowheads="1"/>
          </p:cNvPicPr>
          <p:nvPr/>
        </p:nvPicPr>
        <p:blipFill>
          <a:blip r:embed="rId3"/>
          <a:srcRect/>
          <a:stretch>
            <a:fillRect/>
          </a:stretch>
        </p:blipFill>
        <p:spPr bwMode="auto">
          <a:xfrm>
            <a:off x="4526584" y="3411689"/>
            <a:ext cx="3705225" cy="352425"/>
          </a:xfrm>
          <a:prstGeom prst="rect">
            <a:avLst/>
          </a:prstGeom>
          <a:noFill/>
          <a:ln w="9525">
            <a:noFill/>
            <a:miter lim="800000"/>
            <a:headEnd/>
            <a:tailEnd/>
          </a:ln>
          <a:effectLst/>
        </p:spPr>
      </p:pic>
      <p:pic>
        <p:nvPicPr>
          <p:cNvPr id="7" name="Рисунок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984782" y="2002611"/>
            <a:ext cx="4932509" cy="1278454"/>
          </a:xfrm>
          <a:prstGeom prst="rect">
            <a:avLst/>
          </a:prstGeom>
        </p:spPr>
      </p:pic>
      <p:pic>
        <p:nvPicPr>
          <p:cNvPr id="2050" name="Picture 2"/>
          <p:cNvPicPr>
            <a:picLocks noChangeAspect="1" noChangeArrowheads="1"/>
          </p:cNvPicPr>
          <p:nvPr/>
        </p:nvPicPr>
        <p:blipFill>
          <a:blip r:embed="rId5"/>
          <a:srcRect/>
          <a:stretch>
            <a:fillRect/>
          </a:stretch>
        </p:blipFill>
        <p:spPr bwMode="auto">
          <a:xfrm>
            <a:off x="188927" y="1787552"/>
            <a:ext cx="3478885" cy="1291362"/>
          </a:xfrm>
          <a:prstGeom prst="rect">
            <a:avLst/>
          </a:prstGeom>
          <a:noFill/>
          <a:ln w="9525">
            <a:noFill/>
            <a:miter lim="800000"/>
            <a:headEnd/>
            <a:tailEnd/>
          </a:ln>
          <a:effectLst/>
        </p:spPr>
      </p:pic>
      <p:sp>
        <p:nvSpPr>
          <p:cNvPr id="9" name="Прямоугольник 8"/>
          <p:cNvSpPr/>
          <p:nvPr/>
        </p:nvSpPr>
        <p:spPr>
          <a:xfrm>
            <a:off x="483650" y="989970"/>
            <a:ext cx="2811213" cy="738664"/>
          </a:xfrm>
          <a:prstGeom prst="rect">
            <a:avLst/>
          </a:prstGeom>
        </p:spPr>
        <p:txBody>
          <a:bodyPr wrap="square">
            <a:spAutoFit/>
          </a:bodyPr>
          <a:lstStyle/>
          <a:p>
            <a:pPr algn="ctr"/>
            <a:r>
              <a:rPr lang="ru-RU" sz="1400" dirty="0" err="1"/>
              <a:t>Пам'ятки</a:t>
            </a:r>
            <a:r>
              <a:rPr lang="ru-RU" sz="1400" dirty="0"/>
              <a:t> </a:t>
            </a:r>
            <a:r>
              <a:rPr lang="ru-RU" sz="1400" dirty="0" err="1"/>
              <a:t>архітектури</a:t>
            </a:r>
            <a:r>
              <a:rPr lang="ru-RU" sz="1400" dirty="0"/>
              <a:t> </a:t>
            </a:r>
            <a:r>
              <a:rPr lang="ru-RU" sz="1400" dirty="0" err="1"/>
              <a:t>національного</a:t>
            </a:r>
            <a:r>
              <a:rPr lang="ru-RU" sz="1400" dirty="0"/>
              <a:t> </a:t>
            </a:r>
            <a:r>
              <a:rPr lang="ru-RU" sz="1400" dirty="0" err="1"/>
              <a:t>значення</a:t>
            </a:r>
            <a:r>
              <a:rPr lang="ru-RU" sz="1400" dirty="0"/>
              <a:t> </a:t>
            </a:r>
            <a:r>
              <a:rPr lang="ru-RU" sz="1400" dirty="0" err="1"/>
              <a:t>Рівненської</a:t>
            </a:r>
            <a:r>
              <a:rPr lang="ru-RU" sz="1400" dirty="0"/>
              <a:t> </a:t>
            </a:r>
            <a:r>
              <a:rPr lang="ru-RU" sz="1400" dirty="0" err="1"/>
              <a:t>області</a:t>
            </a:r>
            <a:endParaRPr lang="ru-RU" sz="1400" dirty="0"/>
          </a:p>
        </p:txBody>
      </p:sp>
      <p:pic>
        <p:nvPicPr>
          <p:cNvPr id="11" name="Picture 3"/>
          <p:cNvPicPr>
            <a:picLocks noChangeAspect="1" noChangeArrowheads="1"/>
          </p:cNvPicPr>
          <p:nvPr/>
        </p:nvPicPr>
        <p:blipFill>
          <a:blip r:embed="rId6" cstate="print"/>
          <a:srcRect/>
          <a:stretch>
            <a:fillRect/>
          </a:stretch>
        </p:blipFill>
        <p:spPr bwMode="auto">
          <a:xfrm>
            <a:off x="173810" y="3667309"/>
            <a:ext cx="3589588" cy="2268945"/>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01519"/>
          </a:xfrm>
        </p:spPr>
        <p:txBody>
          <a:bodyPr>
            <a:normAutofit fontScale="90000"/>
          </a:bodyPr>
          <a:lstStyle/>
          <a:p>
            <a:r>
              <a:rPr lang="uk-UA" dirty="0" smtClean="0"/>
              <a:t>Методи дослідження</a:t>
            </a:r>
            <a:endParaRPr lang="uk-UA" dirty="0"/>
          </a:p>
        </p:txBody>
      </p:sp>
      <p:sp>
        <p:nvSpPr>
          <p:cNvPr id="3" name="Содержимое 2"/>
          <p:cNvSpPr>
            <a:spLocks noGrp="1"/>
          </p:cNvSpPr>
          <p:nvPr>
            <p:ph idx="1"/>
          </p:nvPr>
        </p:nvSpPr>
        <p:spPr>
          <a:xfrm>
            <a:off x="332509" y="1692774"/>
            <a:ext cx="4065679" cy="4344660"/>
          </a:xfrm>
        </p:spPr>
        <p:txBody>
          <a:bodyPr>
            <a:normAutofit lnSpcReduction="10000"/>
          </a:bodyPr>
          <a:lstStyle/>
          <a:p>
            <a:r>
              <a:rPr lang="ru-RU" sz="2000" dirty="0" smtClean="0"/>
              <a:t>Успіх </a:t>
            </a:r>
            <a:r>
              <a:rPr lang="ru-RU" sz="2000" dirty="0" err="1" smtClean="0"/>
              <a:t>проведення</a:t>
            </a:r>
            <a:r>
              <a:rPr lang="ru-RU" sz="2000" dirty="0" smtClean="0"/>
              <a:t> </a:t>
            </a:r>
            <a:r>
              <a:rPr lang="ru-RU" sz="2000" dirty="0" err="1" smtClean="0"/>
              <a:t>екскурсії</a:t>
            </a:r>
            <a:r>
              <a:rPr lang="ru-RU" sz="2000" dirty="0" smtClean="0"/>
              <a:t> </a:t>
            </a:r>
            <a:r>
              <a:rPr lang="ru-RU" sz="2000" dirty="0" err="1" smtClean="0"/>
              <a:t>знаходиться</a:t>
            </a:r>
            <a:r>
              <a:rPr lang="ru-RU" sz="2000" dirty="0" smtClean="0"/>
              <a:t> у </a:t>
            </a:r>
            <a:r>
              <a:rPr lang="ru-RU" sz="2000" dirty="0" err="1" smtClean="0"/>
              <a:t>прямій</a:t>
            </a:r>
            <a:r>
              <a:rPr lang="ru-RU" sz="2000" dirty="0" smtClean="0"/>
              <a:t> </a:t>
            </a:r>
            <a:r>
              <a:rPr lang="ru-RU" sz="2000" dirty="0" err="1" smtClean="0"/>
              <a:t>залежності</a:t>
            </a:r>
            <a:r>
              <a:rPr lang="ru-RU" sz="2000" dirty="0" smtClean="0"/>
              <a:t> </a:t>
            </a:r>
            <a:r>
              <a:rPr lang="ru-RU" sz="2000" dirty="0" err="1" smtClean="0"/>
              <a:t>від</a:t>
            </a:r>
            <a:r>
              <a:rPr lang="ru-RU" sz="2000" dirty="0" smtClean="0"/>
              <a:t> </a:t>
            </a:r>
            <a:r>
              <a:rPr lang="ru-RU" sz="2000" dirty="0" err="1" smtClean="0"/>
              <a:t>використання</a:t>
            </a:r>
            <a:r>
              <a:rPr lang="ru-RU" sz="2000" dirty="0" smtClean="0"/>
              <a:t> </a:t>
            </a:r>
            <a:r>
              <a:rPr lang="ru-RU" sz="2000" dirty="0" err="1" smtClean="0"/>
              <a:t>методичних</a:t>
            </a:r>
            <a:r>
              <a:rPr lang="ru-RU" sz="2000" dirty="0" smtClean="0"/>
              <a:t> </a:t>
            </a:r>
            <a:r>
              <a:rPr lang="ru-RU" sz="2000" dirty="0" err="1" smtClean="0"/>
              <a:t>прийомів</a:t>
            </a:r>
            <a:r>
              <a:rPr lang="ru-RU" sz="2000" dirty="0" smtClean="0"/>
              <a:t> показу </a:t>
            </a:r>
            <a:r>
              <a:rPr lang="ru-RU" sz="2000" dirty="0" err="1" smtClean="0"/>
              <a:t>й</a:t>
            </a:r>
            <a:r>
              <a:rPr lang="ru-RU" sz="2000" dirty="0" smtClean="0"/>
              <a:t> </a:t>
            </a:r>
            <a:r>
              <a:rPr lang="ru-RU" sz="2000" dirty="0" err="1" smtClean="0"/>
              <a:t>розповіді</a:t>
            </a:r>
            <a:r>
              <a:rPr lang="ru-RU" sz="2000" dirty="0" smtClean="0"/>
              <a:t>. </a:t>
            </a:r>
            <a:endParaRPr lang="uk-UA" sz="2000" dirty="0" smtClean="0"/>
          </a:p>
          <a:p>
            <a:r>
              <a:rPr lang="ru-RU" sz="2000" i="1" dirty="0" smtClean="0"/>
              <a:t>Правильний </a:t>
            </a:r>
            <a:r>
              <a:rPr lang="ru-RU" sz="2000" i="1" dirty="0" err="1" smtClean="0"/>
              <a:t>відбір</a:t>
            </a:r>
            <a:r>
              <a:rPr lang="ru-RU" sz="2000" i="1" dirty="0" smtClean="0"/>
              <a:t> </a:t>
            </a:r>
            <a:r>
              <a:rPr lang="ru-RU" sz="2000" i="1" dirty="0" err="1" smtClean="0"/>
              <a:t>об'єктів</a:t>
            </a:r>
            <a:r>
              <a:rPr lang="ru-RU" sz="2000" dirty="0" smtClean="0"/>
              <a:t> </a:t>
            </a:r>
            <a:r>
              <a:rPr lang="ru-RU" sz="2000" dirty="0" err="1" smtClean="0"/>
              <a:t>забезпечить</a:t>
            </a:r>
            <a:r>
              <a:rPr lang="ru-RU" sz="2000" dirty="0" smtClean="0"/>
              <a:t> </a:t>
            </a:r>
            <a:r>
              <a:rPr lang="ru-RU" sz="2000" dirty="0" err="1" smtClean="0"/>
              <a:t>глибоке</a:t>
            </a:r>
            <a:r>
              <a:rPr lang="ru-RU" sz="2000" dirty="0" smtClean="0"/>
              <a:t> </a:t>
            </a:r>
            <a:r>
              <a:rPr lang="ru-RU" sz="2000" dirty="0" err="1" smtClean="0"/>
              <a:t>розкриття</a:t>
            </a:r>
            <a:r>
              <a:rPr lang="ru-RU" sz="2000" dirty="0" smtClean="0"/>
              <a:t> теми. </a:t>
            </a:r>
            <a:endParaRPr lang="uk-UA" sz="2000" dirty="0" smtClean="0"/>
          </a:p>
          <a:p>
            <a:r>
              <a:rPr lang="uk-UA" sz="2000" i="1" dirty="0" smtClean="0"/>
              <a:t>Оптимальна </a:t>
            </a:r>
            <a:r>
              <a:rPr lang="uk-UA" sz="2000" i="1" dirty="0" smtClean="0"/>
              <a:t>тривалість міської екскурсії становить 2-4 академічних години при цьому екскурсанти з інтересом сприймають не більше </a:t>
            </a:r>
            <a:r>
              <a:rPr lang="uk-UA" sz="2000" i="1" dirty="0" smtClean="0"/>
              <a:t>15.</a:t>
            </a:r>
          </a:p>
        </p:txBody>
      </p:sp>
      <p:pic>
        <p:nvPicPr>
          <p:cNvPr id="4" name="Picture 2"/>
          <p:cNvPicPr>
            <a:picLocks noChangeAspect="1" noChangeArrowheads="1"/>
          </p:cNvPicPr>
          <p:nvPr/>
        </p:nvPicPr>
        <p:blipFill>
          <a:blip r:embed="rId2"/>
          <a:srcRect/>
          <a:stretch>
            <a:fillRect/>
          </a:stretch>
        </p:blipFill>
        <p:spPr bwMode="auto">
          <a:xfrm>
            <a:off x="4165118" y="2576946"/>
            <a:ext cx="4786013" cy="4004298"/>
          </a:xfrm>
          <a:prstGeom prst="rect">
            <a:avLst/>
          </a:prstGeom>
          <a:noFill/>
          <a:ln w="9525">
            <a:noFill/>
            <a:miter lim="800000"/>
            <a:headEnd/>
            <a:tailEnd/>
          </a:ln>
          <a:effectLst/>
        </p:spPr>
      </p:pic>
      <p:sp>
        <p:nvSpPr>
          <p:cNvPr id="5" name="Заголовок 1"/>
          <p:cNvSpPr txBox="1">
            <a:spLocks/>
          </p:cNvSpPr>
          <p:nvPr/>
        </p:nvSpPr>
        <p:spPr>
          <a:xfrm>
            <a:off x="4840276" y="1520247"/>
            <a:ext cx="3872975" cy="882887"/>
          </a:xfrm>
          <a:prstGeom prst="rect">
            <a:avLst/>
          </a:prstGeom>
        </p:spPr>
        <p:txBody>
          <a:bodyPr vert="horz" lIns="0" rIns="0" bIns="0" anchor="b">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2800" b="0" i="0" u="none" strike="noStrike" kern="1200" cap="none" spc="0" normalizeH="0" baseline="0" noProof="0" dirty="0" smtClean="0">
                <a:ln>
                  <a:noFill/>
                </a:ln>
                <a:solidFill>
                  <a:schemeClr val="tx2"/>
                </a:solidFill>
                <a:effectLst/>
                <a:uLnTx/>
                <a:uFillTx/>
                <a:latin typeface="+mj-lt"/>
                <a:ea typeface="+mj-ea"/>
                <a:cs typeface="+mj-cs"/>
              </a:rPr>
              <a:t>Контакт відвідувача з експонатами музеїв згідно з теорією Девіда Колби </a:t>
            </a:r>
            <a:endParaRPr kumimoji="0" lang="uk-UA" sz="28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10834"/>
          </a:xfrm>
        </p:spPr>
        <p:txBody>
          <a:bodyPr>
            <a:normAutofit fontScale="90000"/>
          </a:bodyPr>
          <a:lstStyle/>
          <a:p>
            <a:r>
              <a:rPr lang="uk-UA" dirty="0" smtClean="0"/>
              <a:t>Карта-схема маршруту</a:t>
            </a:r>
            <a:endParaRPr lang="uk-UA" dirty="0"/>
          </a:p>
        </p:txBody>
      </p:sp>
      <p:sp>
        <p:nvSpPr>
          <p:cNvPr id="3" name="Содержимое 2"/>
          <p:cNvSpPr>
            <a:spLocks noGrp="1"/>
          </p:cNvSpPr>
          <p:nvPr>
            <p:ph idx="1"/>
          </p:nvPr>
        </p:nvSpPr>
        <p:spPr>
          <a:xfrm>
            <a:off x="351401" y="1376261"/>
            <a:ext cx="8229600" cy="1389610"/>
          </a:xfrm>
        </p:spPr>
        <p:txBody>
          <a:bodyPr>
            <a:normAutofit fontScale="47500" lnSpcReduction="20000"/>
          </a:bodyPr>
          <a:lstStyle/>
          <a:p>
            <a:r>
              <a:rPr lang="uk-UA" dirty="0" smtClean="0"/>
              <a:t>На підставі огляду літературних та </a:t>
            </a:r>
            <a:r>
              <a:rPr lang="uk-UA" dirty="0" err="1" smtClean="0"/>
              <a:t>інтернет-джерел</a:t>
            </a:r>
            <a:r>
              <a:rPr lang="uk-UA" dirty="0" smtClean="0"/>
              <a:t> нами були обрані наступні екскурсійні об'єкти у межах розробленого маршруту: таємничі підземелля </a:t>
            </a:r>
            <a:r>
              <a:rPr lang="uk-UA" dirty="0" smtClean="0">
                <a:sym typeface="Symbol"/>
              </a:rPr>
              <a:t></a:t>
            </a:r>
            <a:r>
              <a:rPr lang="uk-UA" dirty="0" smtClean="0"/>
              <a:t> підземна частина споруд садиби "На Гірці" князів Любомирських, будинок лікаря Миколи Прохорова, дерев'яна Свято-Успенська церква (пам'ятка архітектури національного значення), будинок вчених, будинок колишньої лазні "Нептун" садиби </a:t>
            </a:r>
            <a:r>
              <a:rPr lang="uk-UA" dirty="0" err="1" smtClean="0"/>
              <a:t>Зафранів</a:t>
            </a:r>
            <a:r>
              <a:rPr lang="uk-UA" dirty="0" smtClean="0"/>
              <a:t>, Рівненська обласна філармонія, яка розташована у колишньому римо-католицькому костелі Святого Антонія (пам'ятка архітектури місцевого значення), аптека-музей. </a:t>
            </a:r>
            <a:r>
              <a:rPr lang="ru-RU" b="1" dirty="0" err="1" smtClean="0"/>
              <a:t>Додатково</a:t>
            </a:r>
            <a:r>
              <a:rPr lang="ru-RU" b="1" dirty="0" smtClean="0"/>
              <a:t> створена карта </a:t>
            </a:r>
            <a:r>
              <a:rPr lang="ru-RU" b="1" dirty="0" err="1" smtClean="0"/>
              <a:t>екскурсійного</a:t>
            </a:r>
            <a:r>
              <a:rPr lang="ru-RU" b="1" dirty="0" smtClean="0"/>
              <a:t> маршруту </a:t>
            </a:r>
            <a:r>
              <a:rPr lang="ru-RU" b="1" dirty="0" smtClean="0"/>
              <a:t>в </a:t>
            </a:r>
            <a:r>
              <a:rPr lang="ru-RU" b="1" dirty="0" err="1" smtClean="0"/>
              <a:t>ресурсі</a:t>
            </a:r>
            <a:r>
              <a:rPr lang="ru-RU" b="1" dirty="0" smtClean="0"/>
              <a:t> </a:t>
            </a:r>
            <a:r>
              <a:rPr lang="en-US" b="1" dirty="0" smtClean="0"/>
              <a:t>G</a:t>
            </a:r>
            <a:r>
              <a:rPr lang="ru-RU" b="1" dirty="0" err="1" smtClean="0"/>
              <a:t>oogle</a:t>
            </a:r>
            <a:r>
              <a:rPr lang="ru-RU" b="1" dirty="0" smtClean="0"/>
              <a:t> </a:t>
            </a:r>
            <a:r>
              <a:rPr lang="ru-RU" b="1" dirty="0" err="1" smtClean="0"/>
              <a:t>My</a:t>
            </a:r>
            <a:r>
              <a:rPr lang="ru-RU" b="1" dirty="0" smtClean="0"/>
              <a:t> </a:t>
            </a:r>
            <a:r>
              <a:rPr lang="ru-RU" b="1" dirty="0" err="1" smtClean="0"/>
              <a:t>Maps</a:t>
            </a:r>
            <a:r>
              <a:rPr lang="ru-RU" b="1" dirty="0" smtClean="0"/>
              <a:t> </a:t>
            </a:r>
            <a:r>
              <a:rPr lang="ru-RU" b="1" u="sng" dirty="0" smtClean="0">
                <a:hlinkClick r:id="rId2"/>
              </a:rPr>
              <a:t>http://</a:t>
            </a:r>
            <a:r>
              <a:rPr lang="ru-RU" b="1" u="sng" dirty="0" smtClean="0">
                <a:hlinkClick r:id="rId2"/>
              </a:rPr>
              <a:t>surl.li/sutlp</a:t>
            </a:r>
            <a:endParaRPr lang="uk-UA" dirty="0"/>
          </a:p>
        </p:txBody>
      </p:sp>
      <p:pic>
        <p:nvPicPr>
          <p:cNvPr id="4098" name="Picture 2"/>
          <p:cNvPicPr>
            <a:picLocks noChangeAspect="1" noChangeArrowheads="1"/>
          </p:cNvPicPr>
          <p:nvPr/>
        </p:nvPicPr>
        <p:blipFill>
          <a:blip r:embed="rId3" cstate="print"/>
          <a:srcRect/>
          <a:stretch>
            <a:fillRect/>
          </a:stretch>
        </p:blipFill>
        <p:spPr bwMode="auto">
          <a:xfrm>
            <a:off x="675790" y="2614732"/>
            <a:ext cx="4595086" cy="3438446"/>
          </a:xfrm>
          <a:prstGeom prst="rect">
            <a:avLst/>
          </a:prstGeom>
          <a:noFill/>
          <a:ln w="9525">
            <a:noFill/>
            <a:miter lim="800000"/>
            <a:headEnd/>
            <a:tailEnd/>
          </a:ln>
          <a:effectLst/>
        </p:spPr>
      </p:pic>
      <p:sp>
        <p:nvSpPr>
          <p:cNvPr id="6" name="Содержимое 2"/>
          <p:cNvSpPr txBox="1">
            <a:spLocks/>
          </p:cNvSpPr>
          <p:nvPr/>
        </p:nvSpPr>
        <p:spPr>
          <a:xfrm>
            <a:off x="5305031" y="2630727"/>
            <a:ext cx="3838969" cy="1389610"/>
          </a:xfrm>
          <a:prstGeom prst="rect">
            <a:avLst/>
          </a:prstGeom>
        </p:spPr>
        <p:txBody>
          <a:bodyPr vert="horz">
            <a:normAutofit fontScale="77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uk-UA" sz="2600" b="0" i="0" u="none" strike="noStrike" kern="1200" cap="none" spc="0" normalizeH="0" baseline="0" noProof="0" dirty="0" smtClean="0">
                <a:ln>
                  <a:noFill/>
                </a:ln>
                <a:solidFill>
                  <a:schemeClr val="tx1"/>
                </a:solidFill>
                <a:effectLst/>
                <a:uLnTx/>
                <a:uFillTx/>
                <a:latin typeface="+mn-lt"/>
                <a:ea typeface="+mn-ea"/>
                <a:cs typeface="+mn-cs"/>
              </a:rPr>
              <a:t>Низка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обраних</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uk-UA" sz="2600" b="0" i="0" u="none" strike="noStrike" kern="1200" cap="none" spc="0" normalizeH="0" baseline="0" noProof="0" dirty="0" smtClean="0">
                <a:ln>
                  <a:noFill/>
                </a:ln>
                <a:solidFill>
                  <a:schemeClr val="tx1"/>
                </a:solidFill>
                <a:effectLst/>
                <a:uLnTx/>
                <a:uFillTx/>
                <a:latin typeface="+mn-lt"/>
                <a:ea typeface="+mn-ea"/>
                <a:cs typeface="+mn-cs"/>
              </a:rPr>
              <a:t>об'єктів розташована на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нинішній</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uk-UA" sz="2600" b="0" i="0" u="none" strike="noStrike" kern="1200" cap="none" spc="0" normalizeH="0" baseline="0" noProof="0" dirty="0" smtClean="0">
                <a:ln>
                  <a:noFill/>
                </a:ln>
                <a:solidFill>
                  <a:schemeClr val="tx1"/>
                </a:solidFill>
                <a:effectLst/>
                <a:uLnTx/>
                <a:uFillTx/>
                <a:latin typeface="+mn-lt"/>
                <a:ea typeface="+mn-ea"/>
                <a:cs typeface="+mn-cs"/>
              </a:rPr>
              <a:t>вулиці Симона Петлюри, первинна назва якої була </a:t>
            </a:r>
            <a:r>
              <a:rPr kumimoji="0" lang="uk-UA" sz="2600" b="0" i="0" u="none" strike="noStrike" kern="1200" cap="none" spc="0" normalizeH="0" baseline="0" noProof="0" dirty="0" smtClean="0">
                <a:ln>
                  <a:noFill/>
                </a:ln>
                <a:solidFill>
                  <a:schemeClr val="tx1"/>
                </a:solidFill>
                <a:effectLst/>
                <a:uLnTx/>
                <a:uFillTx/>
                <a:latin typeface="+mn-lt"/>
                <a:ea typeface="+mn-ea"/>
                <a:cs typeface="+mn-cs"/>
                <a:sym typeface="Symbol"/>
              </a:rPr>
              <a:t></a:t>
            </a:r>
            <a:r>
              <a:rPr kumimoji="0" lang="uk-UA" sz="2600" b="0" i="0" u="none" strike="noStrike" kern="1200" cap="none" spc="0" normalizeH="0" baseline="0" noProof="0" dirty="0" smtClean="0">
                <a:ln>
                  <a:noFill/>
                </a:ln>
                <a:solidFill>
                  <a:schemeClr val="tx1"/>
                </a:solidFill>
                <a:effectLst/>
                <a:uLnTx/>
                <a:uFillTx/>
                <a:latin typeface="+mn-lt"/>
                <a:ea typeface="+mn-ea"/>
                <a:cs typeface="+mn-cs"/>
              </a:rPr>
              <a:t> Аптекарська. </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uk-UA"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4100" name="Picture 4"/>
          <p:cNvPicPr>
            <a:picLocks noChangeAspect="1" noChangeArrowheads="1"/>
          </p:cNvPicPr>
          <p:nvPr/>
        </p:nvPicPr>
        <p:blipFill>
          <a:blip r:embed="rId4"/>
          <a:srcRect/>
          <a:stretch>
            <a:fillRect/>
          </a:stretch>
        </p:blipFill>
        <p:spPr bwMode="auto">
          <a:xfrm>
            <a:off x="5425944" y="3929207"/>
            <a:ext cx="3604700" cy="2289151"/>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2086" y="620960"/>
            <a:ext cx="5210569" cy="716633"/>
          </a:xfrm>
        </p:spPr>
        <p:txBody>
          <a:bodyPr>
            <a:noAutofit/>
          </a:bodyPr>
          <a:lstStyle/>
          <a:p>
            <a:r>
              <a:rPr lang="uk-UA" sz="2400" dirty="0" err="1" smtClean="0"/>
              <a:t>Палацик</a:t>
            </a:r>
            <a:r>
              <a:rPr lang="uk-UA" sz="2400" dirty="0" smtClean="0"/>
              <a:t> на Гірці – колишня резиденція князів Любомирських</a:t>
            </a:r>
            <a:endParaRPr lang="uk-UA" sz="2400" dirty="0"/>
          </a:p>
        </p:txBody>
      </p:sp>
      <p:pic>
        <p:nvPicPr>
          <p:cNvPr id="4" name="Рисунок 18" descr="18342120_1512131412194952_1232624976539527379_n"/>
          <p:cNvPicPr>
            <a:picLocks noChangeAspect="1" noChangeArrowheads="1"/>
          </p:cNvPicPr>
          <p:nvPr/>
        </p:nvPicPr>
        <p:blipFill>
          <a:blip r:embed="rId2"/>
          <a:srcRect/>
          <a:stretch>
            <a:fillRect/>
          </a:stretch>
        </p:blipFill>
        <p:spPr bwMode="auto">
          <a:xfrm>
            <a:off x="128469" y="1336699"/>
            <a:ext cx="2972759" cy="1957671"/>
          </a:xfrm>
          <a:prstGeom prst="rect">
            <a:avLst/>
          </a:prstGeom>
          <a:noFill/>
        </p:spPr>
      </p:pic>
      <p:pic>
        <p:nvPicPr>
          <p:cNvPr id="5" name="Рисунок 20" descr="2017-05-16"/>
          <p:cNvPicPr>
            <a:picLocks noChangeAspect="1" noChangeArrowheads="1"/>
          </p:cNvPicPr>
          <p:nvPr/>
        </p:nvPicPr>
        <p:blipFill>
          <a:blip r:embed="rId3"/>
          <a:srcRect/>
          <a:stretch>
            <a:fillRect/>
          </a:stretch>
        </p:blipFill>
        <p:spPr bwMode="auto">
          <a:xfrm>
            <a:off x="4738253" y="1345149"/>
            <a:ext cx="2438321" cy="1783457"/>
          </a:xfrm>
          <a:prstGeom prst="rect">
            <a:avLst/>
          </a:prstGeom>
          <a:noFill/>
        </p:spPr>
      </p:pic>
      <p:pic>
        <p:nvPicPr>
          <p:cNvPr id="6" name="Рисунок 5" descr="00_9.jpg"/>
          <p:cNvPicPr>
            <a:picLocks noChangeAspect="1"/>
          </p:cNvPicPr>
          <p:nvPr/>
        </p:nvPicPr>
        <p:blipFill>
          <a:blip r:embed="rId4" cstate="print"/>
          <a:stretch>
            <a:fillRect/>
          </a:stretch>
        </p:blipFill>
        <p:spPr>
          <a:xfrm>
            <a:off x="7234537" y="1360265"/>
            <a:ext cx="1788550" cy="12771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Рисунок 6" descr="http://retrorivne.com.ua/wp-content/uploads/2019/12/14%D0%B0-%D0%90%D0%B4%D0%B0%D0%BC-%D0%9B%D1%8E%D0%B1%D0%BE%D0%BC%D0%B8%D1%80%D1%81%D1%8C%D0%BA%D0%B8%D0%B9-4.jpg"/>
          <p:cNvPicPr/>
          <p:nvPr/>
        </p:nvPicPr>
        <p:blipFill>
          <a:blip r:embed="rId5"/>
          <a:srcRect/>
          <a:stretch>
            <a:fillRect/>
          </a:stretch>
        </p:blipFill>
        <p:spPr bwMode="auto">
          <a:xfrm>
            <a:off x="3186716" y="1314922"/>
            <a:ext cx="1430625" cy="2202873"/>
          </a:xfrm>
          <a:prstGeom prst="rect">
            <a:avLst/>
          </a:prstGeom>
          <a:noFill/>
          <a:ln w="9525">
            <a:noFill/>
            <a:miter lim="800000"/>
            <a:headEnd/>
            <a:tailEnd/>
          </a:ln>
        </p:spPr>
      </p:pic>
      <p:sp>
        <p:nvSpPr>
          <p:cNvPr id="8" name="Заголовок 1"/>
          <p:cNvSpPr>
            <a:spLocks noGrp="1"/>
          </p:cNvSpPr>
          <p:nvPr>
            <p:ph idx="1"/>
          </p:nvPr>
        </p:nvSpPr>
        <p:spPr>
          <a:xfrm>
            <a:off x="366647" y="3408218"/>
            <a:ext cx="8229600" cy="1013153"/>
          </a:xfrm>
        </p:spPr>
        <p:txBody>
          <a:bodyPr>
            <a:noAutofit/>
          </a:bodyPr>
          <a:lstStyle/>
          <a:p>
            <a:r>
              <a:rPr lang="uk-UA" sz="1800" dirty="0" smtClean="0"/>
              <a:t>Останній рівненський князь </a:t>
            </a:r>
            <a:r>
              <a:rPr lang="uk-UA" sz="1800" dirty="0" smtClean="0">
                <a:solidFill>
                  <a:prstClr val="black"/>
                </a:solidFill>
              </a:rPr>
              <a:t>Адам Любомирський помер </a:t>
            </a:r>
            <a:r>
              <a:rPr lang="uk-UA" sz="1800" dirty="0" smtClean="0"/>
              <a:t>в тюрмі НКВС від туберкульозу </a:t>
            </a:r>
            <a:r>
              <a:rPr lang="uk-UA" sz="1800" dirty="0" smtClean="0"/>
              <a:t>17 </a:t>
            </a:r>
            <a:r>
              <a:rPr lang="uk-UA" sz="1800" dirty="0" smtClean="0"/>
              <a:t>січня 1940 </a:t>
            </a:r>
            <a:r>
              <a:rPr lang="uk-UA" sz="1800" dirty="0" smtClean="0"/>
              <a:t>року, яка знаходилась </a:t>
            </a:r>
            <a:r>
              <a:rPr lang="uk-UA" sz="1800" dirty="0" smtClean="0"/>
              <a:t>фактично </a:t>
            </a:r>
            <a:r>
              <a:rPr lang="uk-UA" sz="1800" dirty="0" smtClean="0"/>
              <a:t>через дорогу від садиби на </a:t>
            </a:r>
            <a:r>
              <a:rPr lang="uk-UA" sz="1800" dirty="0" err="1" smtClean="0"/>
              <a:t>“Гірці”</a:t>
            </a:r>
            <a:r>
              <a:rPr lang="uk-UA" sz="1800" dirty="0" smtClean="0"/>
              <a:t>, а землю під її побудову ще в ХІХ столітті виділив дід Адама.</a:t>
            </a:r>
          </a:p>
          <a:p>
            <a:pPr lvl="0"/>
            <a:endParaRPr lang="uk-UA" sz="2800" dirty="0"/>
          </a:p>
        </p:txBody>
      </p:sp>
      <p:pic>
        <p:nvPicPr>
          <p:cNvPr id="9" name="Picture 3"/>
          <p:cNvPicPr>
            <a:picLocks noChangeAspect="1" noChangeArrowheads="1"/>
          </p:cNvPicPr>
          <p:nvPr/>
        </p:nvPicPr>
        <p:blipFill>
          <a:blip r:embed="rId6" cstate="print"/>
          <a:srcRect/>
          <a:stretch>
            <a:fillRect/>
          </a:stretch>
        </p:blipFill>
        <p:spPr bwMode="auto">
          <a:xfrm>
            <a:off x="317395" y="4670240"/>
            <a:ext cx="2373850" cy="1780388"/>
          </a:xfrm>
          <a:prstGeom prst="rect">
            <a:avLst/>
          </a:prstGeom>
          <a:noFill/>
          <a:ln w="9525">
            <a:noFill/>
            <a:miter lim="800000"/>
            <a:headEnd/>
            <a:tailEnd/>
          </a:ln>
          <a:effectLst/>
        </p:spPr>
      </p:pic>
      <p:pic>
        <p:nvPicPr>
          <p:cNvPr id="10" name="Picture 4"/>
          <p:cNvPicPr>
            <a:picLocks noChangeAspect="1" noChangeArrowheads="1"/>
          </p:cNvPicPr>
          <p:nvPr/>
        </p:nvPicPr>
        <p:blipFill>
          <a:blip r:embed="rId7" cstate="print"/>
          <a:srcRect/>
          <a:stretch>
            <a:fillRect/>
          </a:stretch>
        </p:blipFill>
        <p:spPr bwMode="auto">
          <a:xfrm>
            <a:off x="2780985" y="4629510"/>
            <a:ext cx="2330860" cy="1748145"/>
          </a:xfrm>
          <a:prstGeom prst="rect">
            <a:avLst/>
          </a:prstGeom>
          <a:noFill/>
          <a:ln w="9525">
            <a:noFill/>
            <a:miter lim="800000"/>
            <a:headEnd/>
            <a:tailEnd/>
          </a:ln>
          <a:effectLst/>
        </p:spPr>
      </p:pic>
      <p:pic>
        <p:nvPicPr>
          <p:cNvPr id="11" name="Picture 6" descr="http://old.vse.rv.ua/sites/default/files/images/turma_rivne.jpg"/>
          <p:cNvPicPr>
            <a:picLocks noChangeAspect="1" noChangeArrowheads="1"/>
          </p:cNvPicPr>
          <p:nvPr/>
        </p:nvPicPr>
        <p:blipFill>
          <a:blip r:embed="rId8"/>
          <a:srcRect/>
          <a:stretch>
            <a:fillRect/>
          </a:stretch>
        </p:blipFill>
        <p:spPr bwMode="auto">
          <a:xfrm>
            <a:off x="5214347" y="4270914"/>
            <a:ext cx="3763398" cy="2435946"/>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6464" y="284309"/>
            <a:ext cx="6658215" cy="1068081"/>
          </a:xfrm>
        </p:spPr>
        <p:txBody>
          <a:bodyPr>
            <a:noAutofit/>
          </a:bodyPr>
          <a:lstStyle/>
          <a:p>
            <a:r>
              <a:rPr lang="uk-UA" sz="4000" b="1" dirty="0" smtClean="0"/>
              <a:t>Екскурсійні об</a:t>
            </a:r>
            <a:r>
              <a:rPr lang="en-US" sz="4000" b="1" dirty="0" smtClean="0"/>
              <a:t>’</a:t>
            </a:r>
            <a:r>
              <a:rPr lang="uk-UA" sz="4000" b="1" dirty="0" err="1" smtClean="0"/>
              <a:t>єкти</a:t>
            </a:r>
            <a:r>
              <a:rPr lang="uk-UA" sz="4000" b="1" dirty="0" smtClean="0"/>
              <a:t> на маршруті</a:t>
            </a:r>
            <a:endParaRPr lang="uk-UA" sz="4000" b="1" dirty="0"/>
          </a:p>
        </p:txBody>
      </p:sp>
      <p:sp>
        <p:nvSpPr>
          <p:cNvPr id="3" name="Содержимое 2"/>
          <p:cNvSpPr>
            <a:spLocks noGrp="1"/>
          </p:cNvSpPr>
          <p:nvPr>
            <p:ph idx="1"/>
          </p:nvPr>
        </p:nvSpPr>
        <p:spPr>
          <a:xfrm>
            <a:off x="1775012" y="4610420"/>
            <a:ext cx="2581835" cy="991241"/>
          </a:xfrm>
        </p:spPr>
        <p:txBody>
          <a:bodyPr>
            <a:normAutofit fontScale="47500" lnSpcReduction="20000"/>
          </a:bodyPr>
          <a:lstStyle/>
          <a:p>
            <a:r>
              <a:rPr lang="ru-RU" dirty="0" smtClean="0"/>
              <a:t>Костел </a:t>
            </a:r>
            <a:r>
              <a:rPr lang="ru-RU" dirty="0" smtClean="0"/>
              <a:t>Святого </a:t>
            </a:r>
            <a:r>
              <a:rPr lang="ru-RU" dirty="0" err="1" smtClean="0"/>
              <a:t>Антонія</a:t>
            </a:r>
            <a:r>
              <a:rPr lang="ru-RU" dirty="0" smtClean="0"/>
              <a:t> </a:t>
            </a:r>
            <a:r>
              <a:rPr lang="ru-RU" dirty="0" err="1" smtClean="0"/>
              <a:t>будували</a:t>
            </a:r>
            <a:r>
              <a:rPr lang="ru-RU" dirty="0" smtClean="0"/>
              <a:t> </a:t>
            </a:r>
            <a:r>
              <a:rPr lang="ru-RU" dirty="0" err="1" smtClean="0"/>
              <a:t>майже</a:t>
            </a:r>
            <a:r>
              <a:rPr lang="ru-RU" dirty="0" smtClean="0"/>
              <a:t> 40 </a:t>
            </a:r>
            <a:r>
              <a:rPr lang="ru-RU" dirty="0" err="1" smtClean="0"/>
              <a:t>років</a:t>
            </a:r>
            <a:r>
              <a:rPr lang="ru-RU" dirty="0" smtClean="0"/>
              <a:t>. Почав князь </a:t>
            </a:r>
            <a:r>
              <a:rPr lang="ru-RU" dirty="0" err="1" smtClean="0"/>
              <a:t>Любомирський</a:t>
            </a:r>
            <a:r>
              <a:rPr lang="ru-RU" dirty="0" smtClean="0"/>
              <a:t>, а завершили </a:t>
            </a:r>
            <a:r>
              <a:rPr lang="ru-RU" dirty="0" err="1" smtClean="0"/>
              <a:t>будівництво</a:t>
            </a:r>
            <a:r>
              <a:rPr lang="ru-RU" dirty="0" smtClean="0"/>
              <a:t> за </a:t>
            </a:r>
            <a:r>
              <a:rPr lang="ru-RU" dirty="0" err="1" smtClean="0"/>
              <a:t>гроші</a:t>
            </a:r>
            <a:r>
              <a:rPr lang="ru-RU" dirty="0" smtClean="0"/>
              <a:t> </a:t>
            </a:r>
            <a:r>
              <a:rPr lang="ru-RU" dirty="0" err="1" smtClean="0"/>
              <a:t>ксьондза</a:t>
            </a:r>
            <a:r>
              <a:rPr lang="ru-RU" dirty="0" smtClean="0"/>
              <a:t> Романа </a:t>
            </a:r>
            <a:r>
              <a:rPr lang="ru-RU" dirty="0" err="1" smtClean="0"/>
              <a:t>Сангушка</a:t>
            </a:r>
            <a:r>
              <a:rPr lang="ru-RU" dirty="0" smtClean="0"/>
              <a:t>. </a:t>
            </a:r>
            <a:endParaRPr lang="uk-UA" dirty="0" smtClean="0"/>
          </a:p>
        </p:txBody>
      </p:sp>
      <p:pic>
        <p:nvPicPr>
          <p:cNvPr id="4" name="Picture 1"/>
          <p:cNvPicPr>
            <a:picLocks noChangeAspect="1" noChangeArrowheads="1"/>
          </p:cNvPicPr>
          <p:nvPr/>
        </p:nvPicPr>
        <p:blipFill>
          <a:blip r:embed="rId2"/>
          <a:srcRect/>
          <a:stretch>
            <a:fillRect/>
          </a:stretch>
        </p:blipFill>
        <p:spPr bwMode="auto">
          <a:xfrm>
            <a:off x="472284" y="3580759"/>
            <a:ext cx="1348832" cy="2023248"/>
          </a:xfrm>
          <a:prstGeom prst="rect">
            <a:avLst/>
          </a:prstGeom>
          <a:noFill/>
          <a:ln w="9525">
            <a:noFill/>
            <a:miter lim="800000"/>
            <a:headEnd/>
            <a:tailEnd/>
          </a:ln>
          <a:effectLst/>
        </p:spPr>
      </p:pic>
      <p:pic>
        <p:nvPicPr>
          <p:cNvPr id="5121" name="Picture 1"/>
          <p:cNvPicPr>
            <a:picLocks noChangeAspect="1" noChangeArrowheads="1"/>
          </p:cNvPicPr>
          <p:nvPr/>
        </p:nvPicPr>
        <p:blipFill>
          <a:blip r:embed="rId3" cstate="print"/>
          <a:srcRect/>
          <a:stretch>
            <a:fillRect/>
          </a:stretch>
        </p:blipFill>
        <p:spPr bwMode="auto">
          <a:xfrm>
            <a:off x="304616" y="1364746"/>
            <a:ext cx="2108171" cy="1550680"/>
          </a:xfrm>
          <a:prstGeom prst="rect">
            <a:avLst/>
          </a:prstGeom>
          <a:noFill/>
          <a:ln w="9525">
            <a:noFill/>
            <a:miter lim="800000"/>
            <a:headEnd/>
            <a:tailEnd/>
          </a:ln>
          <a:effectLst/>
        </p:spPr>
      </p:pic>
      <p:pic>
        <p:nvPicPr>
          <p:cNvPr id="5122" name="Picture 2"/>
          <p:cNvPicPr>
            <a:picLocks noChangeAspect="1" noChangeArrowheads="1"/>
          </p:cNvPicPr>
          <p:nvPr/>
        </p:nvPicPr>
        <p:blipFill>
          <a:blip r:embed="rId4"/>
          <a:srcRect/>
          <a:stretch>
            <a:fillRect/>
          </a:stretch>
        </p:blipFill>
        <p:spPr bwMode="auto">
          <a:xfrm>
            <a:off x="7507299" y="637774"/>
            <a:ext cx="1485145" cy="2136167"/>
          </a:xfrm>
          <a:prstGeom prst="rect">
            <a:avLst/>
          </a:prstGeom>
          <a:noFill/>
          <a:ln w="9525">
            <a:noFill/>
            <a:miter lim="800000"/>
            <a:headEnd/>
            <a:tailEnd/>
          </a:ln>
          <a:effectLst/>
        </p:spPr>
      </p:pic>
      <p:pic>
        <p:nvPicPr>
          <p:cNvPr id="5123" name="Picture 3"/>
          <p:cNvPicPr>
            <a:picLocks noChangeAspect="1" noChangeArrowheads="1"/>
          </p:cNvPicPr>
          <p:nvPr/>
        </p:nvPicPr>
        <p:blipFill>
          <a:blip r:embed="rId5" cstate="print"/>
          <a:srcRect/>
          <a:stretch>
            <a:fillRect/>
          </a:stretch>
        </p:blipFill>
        <p:spPr bwMode="auto">
          <a:xfrm>
            <a:off x="5045678" y="1214078"/>
            <a:ext cx="2470459" cy="1552175"/>
          </a:xfrm>
          <a:prstGeom prst="rect">
            <a:avLst/>
          </a:prstGeom>
          <a:noFill/>
          <a:ln w="9525">
            <a:noFill/>
            <a:miter lim="800000"/>
            <a:headEnd/>
            <a:tailEnd/>
          </a:ln>
          <a:effectLst/>
        </p:spPr>
      </p:pic>
      <p:pic>
        <p:nvPicPr>
          <p:cNvPr id="5124" name="Picture 4"/>
          <p:cNvPicPr>
            <a:picLocks noChangeAspect="1" noChangeArrowheads="1"/>
          </p:cNvPicPr>
          <p:nvPr/>
        </p:nvPicPr>
        <p:blipFill>
          <a:blip r:embed="rId6" cstate="print"/>
          <a:srcRect/>
          <a:stretch>
            <a:fillRect/>
          </a:stretch>
        </p:blipFill>
        <p:spPr bwMode="auto">
          <a:xfrm>
            <a:off x="5494656" y="4770053"/>
            <a:ext cx="1878314" cy="1493171"/>
          </a:xfrm>
          <a:prstGeom prst="rect">
            <a:avLst/>
          </a:prstGeom>
          <a:noFill/>
          <a:ln w="9525">
            <a:noFill/>
            <a:miter lim="800000"/>
            <a:headEnd/>
            <a:tailEnd/>
          </a:ln>
          <a:effectLst/>
        </p:spPr>
      </p:pic>
      <p:pic>
        <p:nvPicPr>
          <p:cNvPr id="5125" name="Picture 5"/>
          <p:cNvPicPr>
            <a:picLocks noChangeAspect="1" noChangeArrowheads="1"/>
          </p:cNvPicPr>
          <p:nvPr/>
        </p:nvPicPr>
        <p:blipFill>
          <a:blip r:embed="rId7"/>
          <a:srcRect/>
          <a:stretch>
            <a:fillRect/>
          </a:stretch>
        </p:blipFill>
        <p:spPr bwMode="auto">
          <a:xfrm>
            <a:off x="4417382" y="3144395"/>
            <a:ext cx="3117105" cy="1419921"/>
          </a:xfrm>
          <a:prstGeom prst="rect">
            <a:avLst/>
          </a:prstGeom>
          <a:noFill/>
          <a:ln w="9525">
            <a:noFill/>
            <a:miter lim="800000"/>
            <a:headEnd/>
            <a:tailEnd/>
          </a:ln>
          <a:effectLst/>
        </p:spPr>
      </p:pic>
      <p:pic>
        <p:nvPicPr>
          <p:cNvPr id="5126" name="Picture 6"/>
          <p:cNvPicPr>
            <a:picLocks noChangeAspect="1" noChangeArrowheads="1"/>
          </p:cNvPicPr>
          <p:nvPr/>
        </p:nvPicPr>
        <p:blipFill>
          <a:blip r:embed="rId8" cstate="print"/>
          <a:srcRect/>
          <a:stretch>
            <a:fillRect/>
          </a:stretch>
        </p:blipFill>
        <p:spPr bwMode="auto">
          <a:xfrm>
            <a:off x="7561089" y="3161761"/>
            <a:ext cx="1310032" cy="1805082"/>
          </a:xfrm>
          <a:prstGeom prst="rect">
            <a:avLst/>
          </a:prstGeom>
          <a:noFill/>
          <a:ln w="9525">
            <a:noFill/>
            <a:miter lim="800000"/>
            <a:headEnd/>
            <a:tailEnd/>
          </a:ln>
          <a:effectLst/>
        </p:spPr>
      </p:pic>
      <p:sp>
        <p:nvSpPr>
          <p:cNvPr id="12" name="Содержимое 2"/>
          <p:cNvSpPr txBox="1">
            <a:spLocks/>
          </p:cNvSpPr>
          <p:nvPr/>
        </p:nvSpPr>
        <p:spPr>
          <a:xfrm>
            <a:off x="98590" y="2862525"/>
            <a:ext cx="2467877" cy="556870"/>
          </a:xfrm>
          <a:prstGeom prst="rect">
            <a:avLst/>
          </a:prstGeom>
        </p:spPr>
        <p:txBody>
          <a:bodyPr vert="horz">
            <a:noAutofit/>
          </a:bodyPr>
          <a:lstStyle/>
          <a:p>
            <a:pPr marL="274320" marR="0" lvl="0" indent="-274320" algn="ctr" defTabSz="914400" rtl="0" eaLnBrk="1" fontAlgn="auto" latinLnBrk="0" hangingPunct="1">
              <a:lnSpc>
                <a:spcPct val="100000"/>
              </a:lnSpc>
              <a:spcBef>
                <a:spcPct val="20000"/>
              </a:spcBef>
              <a:spcAft>
                <a:spcPts val="0"/>
              </a:spcAft>
              <a:buClr>
                <a:schemeClr val="accent3"/>
              </a:buClr>
              <a:buSzPct val="95000"/>
              <a:tabLst/>
              <a:defRPr/>
            </a:pPr>
            <a:r>
              <a:rPr kumimoji="0" lang="uk-UA" sz="1400" b="0" i="0" u="none" strike="noStrike" kern="1200" cap="none" spc="0" normalizeH="0" baseline="0" noProof="0" dirty="0" smtClean="0">
                <a:ln>
                  <a:noFill/>
                </a:ln>
                <a:solidFill>
                  <a:schemeClr val="tx1"/>
                </a:solidFill>
                <a:effectLst/>
                <a:uLnTx/>
                <a:uFillTx/>
                <a:latin typeface="+mn-lt"/>
                <a:ea typeface="+mn-ea"/>
                <a:cs typeface="+mn-cs"/>
              </a:rPr>
              <a:t>Свято-Успенська церква – одна з</a:t>
            </a:r>
            <a:r>
              <a:rPr kumimoji="0" lang="en-US" sz="1400" b="0" i="0" u="none" strike="noStrike" kern="1200" cap="none" spc="0" normalizeH="0" noProof="0" dirty="0" smtClean="0">
                <a:ln>
                  <a:noFill/>
                </a:ln>
                <a:solidFill>
                  <a:schemeClr val="tx1"/>
                </a:solidFill>
                <a:effectLst/>
                <a:uLnTx/>
                <a:uFillTx/>
                <a:latin typeface="+mn-lt"/>
                <a:ea typeface="+mn-ea"/>
                <a:cs typeface="+mn-cs"/>
              </a:rPr>
              <a:t> </a:t>
            </a:r>
            <a:r>
              <a:rPr kumimoji="0" lang="uk-UA" sz="1400" b="0" i="0" u="none" strike="noStrike" kern="1200" cap="none" spc="0" normalizeH="0" noProof="0" dirty="0" smtClean="0">
                <a:ln>
                  <a:noFill/>
                </a:ln>
                <a:solidFill>
                  <a:schemeClr val="tx1"/>
                </a:solidFill>
                <a:effectLst/>
                <a:uLnTx/>
                <a:uFillTx/>
                <a:latin typeface="+mn-lt"/>
                <a:ea typeface="+mn-ea"/>
                <a:cs typeface="+mn-cs"/>
              </a:rPr>
              <a:t>н</a:t>
            </a:r>
            <a:r>
              <a:rPr kumimoji="0" lang="uk-UA" sz="1400" b="0" i="0" u="none" strike="noStrike" kern="1200" cap="none" spc="0" normalizeH="0" baseline="0" noProof="0" dirty="0" smtClean="0">
                <a:ln>
                  <a:noFill/>
                </a:ln>
                <a:solidFill>
                  <a:schemeClr val="tx1"/>
                </a:solidFill>
                <a:effectLst/>
                <a:uLnTx/>
                <a:uFillTx/>
                <a:latin typeface="+mn-lt"/>
                <a:ea typeface="+mn-ea"/>
                <a:cs typeface="+mn-cs"/>
              </a:rPr>
              <a:t>айстаріших релігійних споруд міста</a:t>
            </a:r>
            <a:endParaRPr kumimoji="0" lang="uk-UA"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Содержимое 2"/>
          <p:cNvSpPr txBox="1">
            <a:spLocks/>
          </p:cNvSpPr>
          <p:nvPr/>
        </p:nvSpPr>
        <p:spPr>
          <a:xfrm>
            <a:off x="4802521" y="2774063"/>
            <a:ext cx="4226217" cy="345656"/>
          </a:xfrm>
          <a:prstGeom prst="rect">
            <a:avLst/>
          </a:prstGeom>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tabLst/>
              <a:defRPr/>
            </a:pPr>
            <a:r>
              <a:rPr kumimoji="0" lang="uk-UA" sz="1200" b="0" i="0" u="none" strike="noStrike" kern="1200" cap="none" spc="0" normalizeH="0" baseline="0" noProof="0" dirty="0" smtClean="0">
                <a:ln>
                  <a:noFill/>
                </a:ln>
                <a:solidFill>
                  <a:schemeClr val="tx1"/>
                </a:solidFill>
                <a:effectLst/>
                <a:uLnTx/>
                <a:uFillTx/>
                <a:latin typeface="+mn-lt"/>
                <a:ea typeface="+mn-ea"/>
                <a:cs typeface="+mn-cs"/>
              </a:rPr>
              <a:t>Будинок вчених (музей бурштину, музей Уласа </a:t>
            </a:r>
            <a:r>
              <a:rPr kumimoji="0" lang="uk-UA" sz="1200" b="0" i="0" u="none" strike="noStrike" kern="1200" cap="none" spc="0" normalizeH="0" baseline="0" noProof="0" dirty="0" err="1" smtClean="0">
                <a:ln>
                  <a:noFill/>
                </a:ln>
                <a:solidFill>
                  <a:schemeClr val="tx1"/>
                </a:solidFill>
                <a:effectLst/>
                <a:uLnTx/>
                <a:uFillTx/>
                <a:latin typeface="+mn-lt"/>
                <a:ea typeface="+mn-ea"/>
                <a:cs typeface="+mn-cs"/>
              </a:rPr>
              <a:t>Самчука</a:t>
            </a:r>
            <a:r>
              <a:rPr kumimoji="0" lang="uk-UA" sz="1200" b="0" i="0" u="none" strike="noStrike" kern="1200" cap="none" spc="0" normalizeH="0" baseline="0" noProof="0" dirty="0" smtClean="0">
                <a:ln>
                  <a:noFill/>
                </a:ln>
                <a:solidFill>
                  <a:schemeClr val="tx1"/>
                </a:solidFill>
                <a:effectLst/>
                <a:uLnTx/>
                <a:uFillTx/>
                <a:latin typeface="+mn-lt"/>
                <a:ea typeface="+mn-ea"/>
                <a:cs typeface="+mn-cs"/>
              </a:rPr>
              <a:t>)</a:t>
            </a:r>
            <a:endParaRPr kumimoji="0" lang="uk-UA" sz="12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Прямоугольник 13"/>
          <p:cNvSpPr/>
          <p:nvPr/>
        </p:nvSpPr>
        <p:spPr>
          <a:xfrm>
            <a:off x="5025358" y="6209609"/>
            <a:ext cx="3111989" cy="523220"/>
          </a:xfrm>
          <a:prstGeom prst="rect">
            <a:avLst/>
          </a:prstGeom>
        </p:spPr>
        <p:txBody>
          <a:bodyPr wrap="square">
            <a:spAutoFit/>
          </a:bodyPr>
          <a:lstStyle/>
          <a:p>
            <a:pPr algn="ctr"/>
            <a:r>
              <a:rPr lang="uk-UA" sz="1400" dirty="0" smtClean="0"/>
              <a:t>Будинок лікаря Миколи Прохорова, </a:t>
            </a:r>
            <a:br>
              <a:rPr lang="uk-UA" sz="1400" dirty="0" smtClean="0"/>
            </a:br>
            <a:r>
              <a:rPr lang="uk-UA" sz="1400" dirty="0" err="1" smtClean="0"/>
              <a:t>пам</a:t>
            </a:r>
            <a:r>
              <a:rPr lang="en-US" sz="1400" dirty="0" smtClean="0"/>
              <a:t>’</a:t>
            </a:r>
            <a:r>
              <a:rPr lang="uk-UA" sz="1400" dirty="0" smtClean="0"/>
              <a:t>ятка архітектури</a:t>
            </a:r>
            <a:endParaRPr lang="uk-UA" sz="1400" dirty="0"/>
          </a:p>
        </p:txBody>
      </p:sp>
      <p:sp>
        <p:nvSpPr>
          <p:cNvPr id="15" name="Прямоугольник 14"/>
          <p:cNvSpPr/>
          <p:nvPr/>
        </p:nvSpPr>
        <p:spPr>
          <a:xfrm>
            <a:off x="2474259" y="2890006"/>
            <a:ext cx="1944060" cy="1569660"/>
          </a:xfrm>
          <a:prstGeom prst="rect">
            <a:avLst/>
          </a:prstGeom>
        </p:spPr>
        <p:txBody>
          <a:bodyPr wrap="square">
            <a:spAutoFit/>
          </a:bodyPr>
          <a:lstStyle/>
          <a:p>
            <a:r>
              <a:rPr lang="ru-RU" sz="1200" dirty="0" err="1" smtClean="0"/>
              <a:t>Носаль</a:t>
            </a:r>
            <a:r>
              <a:rPr lang="ru-RU" sz="1200" dirty="0" smtClean="0"/>
              <a:t> Михайло </a:t>
            </a:r>
            <a:r>
              <a:rPr lang="ru-RU" sz="1200" dirty="0" err="1" smtClean="0"/>
              <a:t>Андрійович</a:t>
            </a:r>
            <a:r>
              <a:rPr lang="ru-RU" sz="1200" dirty="0" smtClean="0"/>
              <a:t> — </a:t>
            </a:r>
            <a:r>
              <a:rPr lang="ru-RU" sz="1200" dirty="0" err="1" smtClean="0"/>
              <a:t>травознавець</a:t>
            </a:r>
            <a:r>
              <a:rPr lang="ru-RU" sz="1200" dirty="0" smtClean="0"/>
              <a:t>, </a:t>
            </a:r>
            <a:r>
              <a:rPr lang="ru-RU" sz="1200" dirty="0" err="1" smtClean="0"/>
              <a:t>фітотерапевт</a:t>
            </a:r>
            <a:r>
              <a:rPr lang="ru-RU" sz="1200" dirty="0" smtClean="0"/>
              <a:t>. </a:t>
            </a:r>
            <a:r>
              <a:rPr lang="ru-RU" sz="1200" dirty="0" err="1" smtClean="0"/>
              <a:t>Почесний</a:t>
            </a:r>
            <a:r>
              <a:rPr lang="ru-RU" sz="1200" dirty="0" smtClean="0"/>
              <a:t> </a:t>
            </a:r>
            <a:r>
              <a:rPr lang="ru-RU" sz="1200" dirty="0" err="1" smtClean="0"/>
              <a:t>громадянин</a:t>
            </a:r>
            <a:r>
              <a:rPr lang="ru-RU" sz="1200" dirty="0" smtClean="0"/>
              <a:t> </a:t>
            </a:r>
            <a:r>
              <a:rPr lang="ru-RU" sz="1200" dirty="0" err="1" smtClean="0"/>
              <a:t>Рівного</a:t>
            </a:r>
            <a:r>
              <a:rPr lang="ru-RU" sz="1200" dirty="0" smtClean="0"/>
              <a:t>.</a:t>
            </a:r>
          </a:p>
          <a:p>
            <a:r>
              <a:rPr lang="ru-RU" sz="1200" dirty="0" smtClean="0"/>
              <a:t>З 1935 р. — </a:t>
            </a:r>
            <a:r>
              <a:rPr lang="ru-RU" sz="1200" dirty="0" err="1" smtClean="0"/>
              <a:t>священик</a:t>
            </a:r>
            <a:r>
              <a:rPr lang="ru-RU" sz="1200" dirty="0" smtClean="0"/>
              <a:t> </a:t>
            </a:r>
            <a:r>
              <a:rPr lang="ru-RU" sz="1200" dirty="0" err="1" smtClean="0"/>
              <a:t>Свято-Успенської</a:t>
            </a:r>
            <a:r>
              <a:rPr lang="ru-RU" sz="1200" dirty="0" smtClean="0"/>
              <a:t> церкви</a:t>
            </a:r>
            <a:r>
              <a:rPr lang="ru-RU" sz="1200" dirty="0" smtClean="0"/>
              <a:t> у </a:t>
            </a:r>
            <a:r>
              <a:rPr lang="ru-RU" sz="1200" dirty="0" err="1" smtClean="0"/>
              <a:t>Рівному</a:t>
            </a:r>
            <a:r>
              <a:rPr lang="ru-RU" sz="1200" dirty="0"/>
              <a:t>.</a:t>
            </a:r>
            <a:endParaRPr lang="uk-UA" sz="1200" dirty="0"/>
          </a:p>
        </p:txBody>
      </p:sp>
      <p:pic>
        <p:nvPicPr>
          <p:cNvPr id="5127" name="Picture 7"/>
          <p:cNvPicPr>
            <a:picLocks noChangeAspect="1" noChangeArrowheads="1"/>
          </p:cNvPicPr>
          <p:nvPr/>
        </p:nvPicPr>
        <p:blipFill>
          <a:blip r:embed="rId9"/>
          <a:srcRect/>
          <a:stretch>
            <a:fillRect/>
          </a:stretch>
        </p:blipFill>
        <p:spPr bwMode="auto">
          <a:xfrm>
            <a:off x="2450166" y="1374642"/>
            <a:ext cx="2134146" cy="1514555"/>
          </a:xfrm>
          <a:prstGeom prst="rect">
            <a:avLst/>
          </a:prstGeom>
          <a:noFill/>
          <a:ln w="9525">
            <a:noFill/>
            <a:miter lim="800000"/>
            <a:headEnd/>
            <a:tailEnd/>
          </a:ln>
          <a:effectLst/>
        </p:spPr>
      </p:pic>
      <p:sp>
        <p:nvSpPr>
          <p:cNvPr id="17" name="Содержимое 2"/>
          <p:cNvSpPr txBox="1">
            <a:spLocks/>
          </p:cNvSpPr>
          <p:nvPr/>
        </p:nvSpPr>
        <p:spPr>
          <a:xfrm>
            <a:off x="522513" y="5609345"/>
            <a:ext cx="3411712" cy="1106118"/>
          </a:xfrm>
          <a:prstGeom prst="rect">
            <a:avLst/>
          </a:prstGeom>
        </p:spPr>
        <p:txBody>
          <a:bodyPr vert="horz">
            <a:normAutofit fontScale="47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r>
              <a:rPr kumimoji="0" lang="ru-RU" sz="2600" b="0" i="0" u="none" strike="noStrike" kern="1200" cap="none" spc="0" normalizeH="0" baseline="0" noProof="0" dirty="0" smtClean="0">
                <a:ln>
                  <a:noFill/>
                </a:ln>
                <a:solidFill>
                  <a:schemeClr val="tx1"/>
                </a:solidFill>
                <a:effectLst/>
                <a:uLnTx/>
                <a:uFillTx/>
                <a:latin typeface="+mn-lt"/>
                <a:ea typeface="+mn-ea"/>
                <a:cs typeface="+mn-cs"/>
              </a:rPr>
              <a:t>За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часи</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радянської</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влади</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були</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знищені</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готичні</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шпилі</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на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костеліУ</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даному</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фрагменті</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екскурсії</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варто</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використати</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класичний</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прийом</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контрасту </a:t>
            </a:r>
            <a:r>
              <a:rPr kumimoji="0" lang="ru-RU" sz="2600" b="0" i="0" u="none" strike="noStrike" kern="1200" cap="none" spc="0" normalizeH="0" baseline="0" noProof="0" dirty="0" smtClean="0">
                <a:ln>
                  <a:noFill/>
                </a:ln>
                <a:solidFill>
                  <a:schemeClr val="tx1"/>
                </a:solidFill>
                <a:effectLst/>
                <a:uLnTx/>
                <a:uFillTx/>
                <a:latin typeface="+mn-lt"/>
                <a:ea typeface="+mn-ea"/>
                <a:cs typeface="+mn-cs"/>
                <a:sym typeface="Symbol"/>
              </a:rPr>
              <a:t></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продемонструвати</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старе</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фото костелу, і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порівняти</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із</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нинішнім</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його</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r>
              <a:rPr kumimoji="0" lang="ru-RU" sz="2600" b="0" i="0" u="none" strike="noStrike" kern="1200" cap="none" spc="0" normalizeH="0" baseline="0" noProof="0" dirty="0" err="1" smtClean="0">
                <a:ln>
                  <a:noFill/>
                </a:ln>
                <a:solidFill>
                  <a:schemeClr val="tx1"/>
                </a:solidFill>
                <a:effectLst/>
                <a:uLnTx/>
                <a:uFillTx/>
                <a:latin typeface="+mn-lt"/>
                <a:ea typeface="+mn-ea"/>
                <a:cs typeface="+mn-cs"/>
              </a:rPr>
              <a:t>виглядом</a:t>
            </a:r>
            <a:r>
              <a:rPr kumimoji="0" lang="ru-RU" sz="2600" b="0" i="0" u="none" strike="noStrike" kern="1200" cap="none" spc="0" normalizeH="0" baseline="0" noProof="0" dirty="0" smtClean="0">
                <a:ln>
                  <a:noFill/>
                </a:ln>
                <a:solidFill>
                  <a:schemeClr val="tx1"/>
                </a:solidFill>
                <a:effectLst/>
                <a:uLnTx/>
                <a:uFillTx/>
                <a:latin typeface="+mn-lt"/>
                <a:ea typeface="+mn-ea"/>
                <a:cs typeface="+mn-cs"/>
              </a:rPr>
              <a:t>. </a:t>
            </a:r>
            <a:endParaRPr kumimoji="0" lang="uk-UA"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uk-UA"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0783" y="483650"/>
            <a:ext cx="8229600" cy="758876"/>
          </a:xfrm>
        </p:spPr>
        <p:txBody>
          <a:bodyPr>
            <a:normAutofit fontScale="90000"/>
          </a:bodyPr>
          <a:lstStyle/>
          <a:p>
            <a:r>
              <a:rPr lang="uk-UA" dirty="0" smtClean="0"/>
              <a:t>Аптека-музей м. Рівне</a:t>
            </a:r>
            <a:endParaRPr lang="uk-UA" dirty="0"/>
          </a:p>
        </p:txBody>
      </p:sp>
      <p:sp>
        <p:nvSpPr>
          <p:cNvPr id="3" name="Содержимое 2"/>
          <p:cNvSpPr>
            <a:spLocks noGrp="1"/>
          </p:cNvSpPr>
          <p:nvPr>
            <p:ph idx="1"/>
          </p:nvPr>
        </p:nvSpPr>
        <p:spPr>
          <a:xfrm>
            <a:off x="347623" y="1216681"/>
            <a:ext cx="8346734" cy="4912067"/>
          </a:xfrm>
        </p:spPr>
        <p:txBody>
          <a:bodyPr>
            <a:normAutofit fontScale="32500" lnSpcReduction="20000"/>
          </a:bodyPr>
          <a:lstStyle/>
          <a:p>
            <a:pPr fontAlgn="base"/>
            <a:r>
              <a:rPr lang="uk-UA" sz="5000" dirty="0" smtClean="0">
                <a:latin typeface="Times New Roman" pitchFamily="18" charset="0"/>
                <a:cs typeface="Times New Roman" pitchFamily="18" charset="0"/>
              </a:rPr>
              <a:t>У 2020 році у місті Рівне було відкрито аптеку-музей. </a:t>
            </a:r>
            <a:r>
              <a:rPr lang="uk-UA" sz="5000" dirty="0" smtClean="0">
                <a:latin typeface="Times New Roman" pitchFamily="18" charset="0"/>
                <a:cs typeface="Times New Roman" pitchFamily="18" charset="0"/>
              </a:rPr>
              <a:t>Експозиція </a:t>
            </a:r>
            <a:r>
              <a:rPr lang="uk-UA" sz="5000" dirty="0" smtClean="0">
                <a:latin typeface="Times New Roman" pitchFamily="18" charset="0"/>
                <a:cs typeface="Times New Roman" pitchFamily="18" charset="0"/>
              </a:rPr>
              <a:t>нараховує дві зали </a:t>
            </a:r>
            <a:r>
              <a:rPr lang="uk-UA" sz="5000" dirty="0" smtClean="0">
                <a:latin typeface="Times New Roman" pitchFamily="18" charset="0"/>
                <a:cs typeface="Times New Roman" pitchFamily="18" charset="0"/>
                <a:sym typeface="Symbol"/>
              </a:rPr>
              <a:t></a:t>
            </a:r>
            <a:r>
              <a:rPr lang="uk-UA" sz="5000" dirty="0" smtClean="0">
                <a:latin typeface="Times New Roman" pitchFamily="18" charset="0"/>
                <a:cs typeface="Times New Roman" pitchFamily="18" charset="0"/>
              </a:rPr>
              <a:t> перша частина являє собою звичайну аптеку з продажу ліків, а друга зала оформлена як музейна кімната, де розташоване унікальне аптекарське обладнання різних епох. </a:t>
            </a:r>
            <a:endParaRPr lang="uk-UA" sz="5000" dirty="0" smtClean="0">
              <a:latin typeface="Times New Roman" pitchFamily="18" charset="0"/>
              <a:cs typeface="Times New Roman" pitchFamily="18" charset="0"/>
            </a:endParaRPr>
          </a:p>
          <a:p>
            <a:pPr fontAlgn="base"/>
            <a:r>
              <a:rPr lang="ru-RU" sz="5000" dirty="0" smtClean="0">
                <a:latin typeface="Times New Roman" pitchFamily="18" charset="0"/>
                <a:cs typeface="Times New Roman" pitchFamily="18" charset="0"/>
              </a:rPr>
              <a:t>Аптека </a:t>
            </a:r>
            <a:r>
              <a:rPr lang="ru-RU" sz="5000" dirty="0" smtClean="0">
                <a:latin typeface="Times New Roman" pitchFamily="18" charset="0"/>
                <a:cs typeface="Times New Roman" pitchFamily="18" charset="0"/>
              </a:rPr>
              <a:t>Музей - </a:t>
            </a:r>
            <a:r>
              <a:rPr lang="ru-RU" sz="5000" dirty="0" err="1" smtClean="0">
                <a:latin typeface="Times New Roman" pitchFamily="18" charset="0"/>
                <a:cs typeface="Times New Roman" pitchFamily="18" charset="0"/>
              </a:rPr>
              <a:t>найстаріша</a:t>
            </a:r>
            <a:r>
              <a:rPr lang="ru-RU" sz="5000" dirty="0" smtClean="0">
                <a:latin typeface="Times New Roman" pitchFamily="18" charset="0"/>
                <a:cs typeface="Times New Roman" pitchFamily="18" charset="0"/>
              </a:rPr>
              <a:t> аптека </a:t>
            </a:r>
            <a:r>
              <a:rPr lang="ru-RU" sz="5000" dirty="0" err="1" smtClean="0">
                <a:latin typeface="Times New Roman" pitchFamily="18" charset="0"/>
                <a:cs typeface="Times New Roman" pitchFamily="18" charset="0"/>
              </a:rPr>
              <a:t>майже</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зі</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сторічною</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історією</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Приміщення</a:t>
            </a:r>
            <a:r>
              <a:rPr lang="ru-RU" sz="5000" dirty="0" smtClean="0">
                <a:latin typeface="Times New Roman" pitchFamily="18" charset="0"/>
                <a:cs typeface="Times New Roman" pitchFamily="18" charset="0"/>
              </a:rPr>
              <a:t>, в </a:t>
            </a:r>
            <a:r>
              <a:rPr lang="ru-RU" sz="5000" dirty="0" err="1" smtClean="0">
                <a:latin typeface="Times New Roman" pitchFamily="18" charset="0"/>
                <a:cs typeface="Times New Roman" pitchFamily="18" charset="0"/>
              </a:rPr>
              <a:t>якому</a:t>
            </a:r>
            <a:r>
              <a:rPr lang="ru-RU" sz="5000" dirty="0" smtClean="0">
                <a:latin typeface="Times New Roman" pitchFamily="18" charset="0"/>
                <a:cs typeface="Times New Roman" pitchFamily="18" charset="0"/>
              </a:rPr>
              <a:t> вона </a:t>
            </a:r>
            <a:r>
              <a:rPr lang="ru-RU" sz="5000" dirty="0" err="1" smtClean="0">
                <a:latin typeface="Times New Roman" pitchFamily="18" charset="0"/>
                <a:cs typeface="Times New Roman" pitchFamily="18" charset="0"/>
              </a:rPr>
              <a:t>розташована</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побудоване</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ще</a:t>
            </a:r>
            <a:r>
              <a:rPr lang="ru-RU" sz="5000" dirty="0" smtClean="0">
                <a:latin typeface="Times New Roman" pitchFamily="18" charset="0"/>
                <a:cs typeface="Times New Roman" pitchFamily="18" charset="0"/>
              </a:rPr>
              <a:t> у 20 </a:t>
            </a:r>
            <a:r>
              <a:rPr lang="ru-RU" sz="5000" dirty="0" err="1" smtClean="0">
                <a:latin typeface="Times New Roman" pitchFamily="18" charset="0"/>
                <a:cs typeface="Times New Roman" pitchFamily="18" charset="0"/>
              </a:rPr>
              <a:t>столітті</a:t>
            </a:r>
            <a:r>
              <a:rPr lang="ru-RU" sz="5000" dirty="0" smtClean="0">
                <a:latin typeface="Times New Roman" pitchFamily="18" charset="0"/>
                <a:cs typeface="Times New Roman" pitchFamily="18" charset="0"/>
              </a:rPr>
              <a:t>. Точна дата </a:t>
            </a:r>
            <a:r>
              <a:rPr lang="ru-RU" sz="5000" dirty="0" err="1" smtClean="0">
                <a:latin typeface="Times New Roman" pitchFamily="18" charset="0"/>
                <a:cs typeface="Times New Roman" pitchFamily="18" charset="0"/>
              </a:rPr>
              <a:t>побудови</a:t>
            </a:r>
            <a:r>
              <a:rPr lang="ru-RU" sz="5000" dirty="0" smtClean="0">
                <a:latin typeface="Times New Roman" pitchFamily="18" charset="0"/>
                <a:cs typeface="Times New Roman" pitchFamily="18" charset="0"/>
              </a:rPr>
              <a:t> не </a:t>
            </a:r>
            <a:r>
              <a:rPr lang="ru-RU" sz="5000" dirty="0" err="1" smtClean="0">
                <a:latin typeface="Times New Roman" pitchFamily="18" charset="0"/>
                <a:cs typeface="Times New Roman" pitchFamily="18" charset="0"/>
              </a:rPr>
              <a:t>відома</a:t>
            </a:r>
            <a:r>
              <a:rPr lang="ru-RU" sz="5000" dirty="0" smtClean="0">
                <a:latin typeface="Times New Roman" pitchFamily="18" charset="0"/>
                <a:cs typeface="Times New Roman" pitchFamily="18" charset="0"/>
              </a:rPr>
              <a:t>. </a:t>
            </a:r>
            <a:endParaRPr lang="ru-RU" sz="5000" dirty="0" smtClean="0">
              <a:latin typeface="Times New Roman" pitchFamily="18" charset="0"/>
              <a:cs typeface="Times New Roman" pitchFamily="18" charset="0"/>
            </a:endParaRPr>
          </a:p>
          <a:p>
            <a:pPr fontAlgn="base"/>
            <a:r>
              <a:rPr lang="ru-RU" sz="5000" dirty="0" smtClean="0">
                <a:latin typeface="Times New Roman" pitchFamily="18" charset="0"/>
                <a:cs typeface="Times New Roman" pitchFamily="18" charset="0"/>
              </a:rPr>
              <a:t>На </a:t>
            </a:r>
            <a:r>
              <a:rPr lang="ru-RU" sz="5000" dirty="0" err="1" smtClean="0">
                <a:latin typeface="Times New Roman" pitchFamily="18" charset="0"/>
                <a:cs typeface="Times New Roman" pitchFamily="18" charset="0"/>
              </a:rPr>
              <a:t>карті</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Рівного</a:t>
            </a:r>
            <a:r>
              <a:rPr lang="ru-RU" sz="5000" dirty="0" smtClean="0">
                <a:latin typeface="Times New Roman" pitchFamily="18" charset="0"/>
                <a:cs typeface="Times New Roman" pitchFamily="18" charset="0"/>
              </a:rPr>
              <a:t> за 1926 </a:t>
            </a:r>
            <a:r>
              <a:rPr lang="ru-RU" sz="5000" dirty="0" err="1" smtClean="0">
                <a:latin typeface="Times New Roman" pitchFamily="18" charset="0"/>
                <a:cs typeface="Times New Roman" pitchFamily="18" charset="0"/>
              </a:rPr>
              <a:t>рік</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даний</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будинок</a:t>
            </a:r>
            <a:r>
              <a:rPr lang="ru-RU" sz="5000" dirty="0" smtClean="0">
                <a:latin typeface="Times New Roman" pitchFamily="18" charset="0"/>
                <a:cs typeface="Times New Roman" pitchFamily="18" charset="0"/>
              </a:rPr>
              <a:t> значиться </a:t>
            </a:r>
            <a:r>
              <a:rPr lang="ru-RU" sz="5000" dirty="0" err="1" smtClean="0">
                <a:latin typeface="Times New Roman" pitchFamily="18" charset="0"/>
                <a:cs typeface="Times New Roman" pitchFamily="18" charset="0"/>
              </a:rPr>
              <a:t>вже</a:t>
            </a:r>
            <a:r>
              <a:rPr lang="ru-RU" sz="5000" dirty="0" smtClean="0">
                <a:latin typeface="Times New Roman" pitchFamily="18" charset="0"/>
                <a:cs typeface="Times New Roman" pitchFamily="18" charset="0"/>
              </a:rPr>
              <a:t>, як </a:t>
            </a:r>
            <a:r>
              <a:rPr lang="ru-RU" sz="5000" dirty="0" err="1" smtClean="0">
                <a:latin typeface="Times New Roman" pitchFamily="18" charset="0"/>
                <a:cs typeface="Times New Roman" pitchFamily="18" charset="0"/>
              </a:rPr>
              <a:t>існуючий</a:t>
            </a:r>
            <a:r>
              <a:rPr lang="ru-RU" sz="5000" dirty="0" smtClean="0">
                <a:latin typeface="Times New Roman" pitchFamily="18" charset="0"/>
                <a:cs typeface="Times New Roman" pitchFamily="18" charset="0"/>
              </a:rPr>
              <a:t>. За </a:t>
            </a:r>
            <a:r>
              <a:rPr lang="ru-RU" sz="5000" dirty="0" err="1" smtClean="0">
                <a:latin typeface="Times New Roman" pitchFamily="18" charset="0"/>
                <a:cs typeface="Times New Roman" pitchFamily="18" charset="0"/>
              </a:rPr>
              <a:t>наданою</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довідкою</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з</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архіву</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будівля</a:t>
            </a:r>
            <a:r>
              <a:rPr lang="ru-RU" sz="5000" dirty="0" smtClean="0">
                <a:latin typeface="Times New Roman" pitchFamily="18" charset="0"/>
                <a:cs typeface="Times New Roman" pitchFamily="18" charset="0"/>
              </a:rPr>
              <a:t> по </a:t>
            </a:r>
            <a:r>
              <a:rPr lang="ru-RU" sz="5000" dirty="0" err="1" smtClean="0">
                <a:latin typeface="Times New Roman" pitchFamily="18" charset="0"/>
                <a:cs typeface="Times New Roman" pitchFamily="18" charset="0"/>
              </a:rPr>
              <a:t>вулиці</a:t>
            </a:r>
            <a:r>
              <a:rPr lang="ru-RU" sz="5000" dirty="0" smtClean="0">
                <a:latin typeface="Times New Roman" pitchFamily="18" charset="0"/>
                <a:cs typeface="Times New Roman" pitchFamily="18" charset="0"/>
              </a:rPr>
              <a:t> 3 </a:t>
            </a:r>
            <a:r>
              <a:rPr lang="ru-RU" sz="5000" dirty="0" err="1" smtClean="0">
                <a:latin typeface="Times New Roman" pitchFamily="18" charset="0"/>
                <a:cs typeface="Times New Roman" pitchFamily="18" charset="0"/>
              </a:rPr>
              <a:t>Травня</a:t>
            </a:r>
            <a:r>
              <a:rPr lang="ru-RU" sz="5000" dirty="0" smtClean="0">
                <a:latin typeface="Times New Roman" pitchFamily="18" charset="0"/>
                <a:cs typeface="Times New Roman" pitchFamily="18" charset="0"/>
              </a:rPr>
              <a:t> 187 ( </a:t>
            </a:r>
            <a:r>
              <a:rPr lang="ru-RU" sz="5000" dirty="0" err="1" smtClean="0">
                <a:latin typeface="Times New Roman" pitchFamily="18" charset="0"/>
                <a:cs typeface="Times New Roman" pitchFamily="18" charset="0"/>
              </a:rPr>
              <a:t>тепер</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вулиця</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Соборна</a:t>
            </a:r>
            <a:r>
              <a:rPr lang="ru-RU" sz="5000" dirty="0" smtClean="0">
                <a:latin typeface="Times New Roman" pitchFamily="18" charset="0"/>
                <a:cs typeface="Times New Roman" pitchFamily="18" charset="0"/>
              </a:rPr>
              <a:t>) у 1923 </a:t>
            </a:r>
            <a:r>
              <a:rPr lang="ru-RU" sz="5000" dirty="0" err="1" smtClean="0">
                <a:latin typeface="Times New Roman" pitchFamily="18" charset="0"/>
                <a:cs typeface="Times New Roman" pitchFamily="18" charset="0"/>
              </a:rPr>
              <a:t>році</a:t>
            </a:r>
            <a:r>
              <a:rPr lang="ru-RU" sz="5000" dirty="0" smtClean="0">
                <a:latin typeface="Times New Roman" pitchFamily="18" charset="0"/>
                <a:cs typeface="Times New Roman" pitchFamily="18" charset="0"/>
              </a:rPr>
              <a:t> належала </a:t>
            </a:r>
            <a:r>
              <a:rPr lang="ru-RU" sz="5000" dirty="0" err="1" smtClean="0">
                <a:latin typeface="Times New Roman" pitchFamily="18" charset="0"/>
                <a:cs typeface="Times New Roman" pitchFamily="18" charset="0"/>
              </a:rPr>
              <a:t>Уолі</a:t>
            </a:r>
            <a:r>
              <a:rPr lang="ru-RU" sz="5000" dirty="0" smtClean="0">
                <a:latin typeface="Times New Roman" pitchFamily="18" charset="0"/>
                <a:cs typeface="Times New Roman" pitchFamily="18" charset="0"/>
              </a:rPr>
              <a:t> і </a:t>
            </a:r>
            <a:r>
              <a:rPr lang="ru-RU" sz="5000" dirty="0" err="1" smtClean="0">
                <a:latin typeface="Times New Roman" pitchFamily="18" charset="0"/>
                <a:cs typeface="Times New Roman" pitchFamily="18" charset="0"/>
              </a:rPr>
              <a:t>Мошко</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Дубекірер</a:t>
            </a:r>
            <a:r>
              <a:rPr lang="ru-RU" sz="5000" dirty="0" smtClean="0">
                <a:latin typeface="Times New Roman" pitchFamily="18" charset="0"/>
                <a:cs typeface="Times New Roman" pitchFamily="18" charset="0"/>
              </a:rPr>
              <a:t>. У </a:t>
            </a:r>
            <a:r>
              <a:rPr lang="ru-RU" sz="5000" dirty="0" err="1" smtClean="0">
                <a:latin typeface="Times New Roman" pitchFamily="18" charset="0"/>
                <a:cs typeface="Times New Roman" pitchFamily="18" charset="0"/>
              </a:rPr>
              <a:t>справі</a:t>
            </a:r>
            <a:r>
              <a:rPr lang="ru-RU" sz="5000" dirty="0" smtClean="0">
                <a:latin typeface="Times New Roman" pitchFamily="18" charset="0"/>
                <a:cs typeface="Times New Roman" pitchFamily="18" charset="0"/>
              </a:rPr>
              <a:t> про </a:t>
            </a:r>
            <a:r>
              <a:rPr lang="ru-RU" sz="5000" dirty="0" err="1" smtClean="0">
                <a:latin typeface="Times New Roman" pitchFamily="18" charset="0"/>
                <a:cs typeface="Times New Roman" pitchFamily="18" charset="0"/>
              </a:rPr>
              <a:t>перебудову</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будівлі</a:t>
            </a:r>
            <a:r>
              <a:rPr lang="ru-RU" sz="5000" dirty="0" smtClean="0">
                <a:latin typeface="Times New Roman" pitchFamily="18" charset="0"/>
                <a:cs typeface="Times New Roman" pitchFamily="18" charset="0"/>
              </a:rPr>
              <a:t> 1921-1923 </a:t>
            </a:r>
            <a:r>
              <a:rPr lang="ru-RU" sz="5000" dirty="0" err="1" smtClean="0">
                <a:latin typeface="Times New Roman" pitchFamily="18" charset="0"/>
                <a:cs typeface="Times New Roman" pitchFamily="18" charset="0"/>
              </a:rPr>
              <a:t>років</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було</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вказано</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що</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споруда</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потребувала</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невідкладного</a:t>
            </a:r>
            <a:r>
              <a:rPr lang="ru-RU" sz="5000" dirty="0" smtClean="0">
                <a:latin typeface="Times New Roman" pitchFamily="18" charset="0"/>
                <a:cs typeface="Times New Roman" pitchFamily="18" charset="0"/>
              </a:rPr>
              <a:t> ремонту. У 1934-1935 роках </a:t>
            </a:r>
            <a:r>
              <a:rPr lang="ru-RU" sz="5000" dirty="0" err="1" smtClean="0">
                <a:latin typeface="Times New Roman" pitchFamily="18" charset="0"/>
                <a:cs typeface="Times New Roman" pitchFamily="18" charset="0"/>
              </a:rPr>
              <a:t>земельна</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ділянка</a:t>
            </a:r>
            <a:r>
              <a:rPr lang="ru-RU" sz="5000" dirty="0" smtClean="0">
                <a:latin typeface="Times New Roman" pitchFamily="18" charset="0"/>
                <a:cs typeface="Times New Roman" pitchFamily="18" charset="0"/>
              </a:rPr>
              <a:t> і </a:t>
            </a:r>
            <a:r>
              <a:rPr lang="ru-RU" sz="5000" dirty="0" err="1" smtClean="0">
                <a:latin typeface="Times New Roman" pitchFamily="18" charset="0"/>
                <a:cs typeface="Times New Roman" pitchFamily="18" charset="0"/>
              </a:rPr>
              <a:t>будинок</a:t>
            </a:r>
            <a:r>
              <a:rPr lang="ru-RU" sz="5000" dirty="0" smtClean="0">
                <a:latin typeface="Times New Roman" pitchFamily="18" charset="0"/>
                <a:cs typeface="Times New Roman" pitchFamily="18" charset="0"/>
              </a:rPr>
              <a:t> належали </a:t>
            </a:r>
            <a:r>
              <a:rPr lang="ru-RU" sz="5000" dirty="0" err="1" smtClean="0">
                <a:latin typeface="Times New Roman" pitchFamily="18" charset="0"/>
                <a:cs typeface="Times New Roman" pitchFamily="18" charset="0"/>
              </a:rPr>
              <a:t>Ковалевському</a:t>
            </a:r>
            <a:r>
              <a:rPr lang="ru-RU" sz="5000" dirty="0" smtClean="0">
                <a:latin typeface="Times New Roman" pitchFamily="18" charset="0"/>
                <a:cs typeface="Times New Roman" pitchFamily="18" charset="0"/>
              </a:rPr>
              <a:t> Юзефу, а </a:t>
            </a:r>
            <a:r>
              <a:rPr lang="ru-RU" sz="5000" dirty="0" err="1" smtClean="0">
                <a:latin typeface="Times New Roman" pitchFamily="18" charset="0"/>
                <a:cs typeface="Times New Roman" pitchFamily="18" charset="0"/>
              </a:rPr>
              <a:t>з</a:t>
            </a:r>
            <a:r>
              <a:rPr lang="ru-RU" sz="5000" dirty="0" smtClean="0">
                <a:latin typeface="Times New Roman" pitchFamily="18" charset="0"/>
                <a:cs typeface="Times New Roman" pitchFamily="18" charset="0"/>
              </a:rPr>
              <a:t> 1936 </a:t>
            </a:r>
            <a:r>
              <a:rPr lang="ru-RU" sz="5000" dirty="0" err="1" smtClean="0">
                <a:latin typeface="Times New Roman" pitchFamily="18" charset="0"/>
                <a:cs typeface="Times New Roman" pitchFamily="18" charset="0"/>
              </a:rPr>
              <a:t>Заху</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Вацлаву</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які</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продовжили</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перебудову</a:t>
            </a:r>
            <a:r>
              <a:rPr lang="ru-RU" sz="5000" dirty="0" smtClean="0">
                <a:latin typeface="Times New Roman" pitchFamily="18" charset="0"/>
                <a:cs typeface="Times New Roman" pitchFamily="18" charset="0"/>
              </a:rPr>
              <a:t>. У </a:t>
            </a:r>
            <a:r>
              <a:rPr lang="ru-RU" sz="5000" dirty="0" err="1" smtClean="0">
                <a:latin typeface="Times New Roman" pitchFamily="18" charset="0"/>
                <a:cs typeface="Times New Roman" pitchFamily="18" charset="0"/>
              </a:rPr>
              <a:t>будівлі</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було</a:t>
            </a:r>
            <a:r>
              <a:rPr lang="ru-RU" sz="5000" dirty="0" smtClean="0">
                <a:latin typeface="Times New Roman" pitchFamily="18" charset="0"/>
                <a:cs typeface="Times New Roman" pitchFamily="18" charset="0"/>
              </a:rPr>
              <a:t> 11 </a:t>
            </a:r>
            <a:r>
              <a:rPr lang="ru-RU" sz="5000" dirty="0" err="1" smtClean="0">
                <a:latin typeface="Times New Roman" pitchFamily="18" charset="0"/>
                <a:cs typeface="Times New Roman" pitchFamily="18" charset="0"/>
              </a:rPr>
              <a:t>кімнат</a:t>
            </a:r>
            <a:r>
              <a:rPr lang="ru-RU" sz="5000" dirty="0" smtClean="0">
                <a:latin typeface="Times New Roman" pitchFamily="18" charset="0"/>
                <a:cs typeface="Times New Roman" pitchFamily="18" charset="0"/>
              </a:rPr>
              <a:t>, 5 кухонь, 3 </a:t>
            </a:r>
            <a:r>
              <a:rPr lang="ru-RU" sz="5000" dirty="0" err="1" smtClean="0">
                <a:latin typeface="Times New Roman" pitchFamily="18" charset="0"/>
                <a:cs typeface="Times New Roman" pitchFamily="18" charset="0"/>
              </a:rPr>
              <a:t>магазини</a:t>
            </a:r>
            <a:r>
              <a:rPr lang="ru-RU" sz="5000" dirty="0" smtClean="0">
                <a:latin typeface="Times New Roman" pitchFamily="18" charset="0"/>
                <a:cs typeface="Times New Roman" pitchFamily="18" charset="0"/>
              </a:rPr>
              <a:t> та 2 </a:t>
            </a:r>
            <a:r>
              <a:rPr lang="ru-RU" sz="5000" dirty="0" err="1" smtClean="0">
                <a:latin typeface="Times New Roman" pitchFamily="18" charset="0"/>
                <a:cs typeface="Times New Roman" pitchFamily="18" charset="0"/>
              </a:rPr>
              <a:t>склади</a:t>
            </a:r>
            <a:r>
              <a:rPr lang="ru-RU" sz="5000" dirty="0" smtClean="0">
                <a:latin typeface="Times New Roman" pitchFamily="18" charset="0"/>
                <a:cs typeface="Times New Roman" pitchFamily="18" charset="0"/>
              </a:rPr>
              <a:t> - за </a:t>
            </a:r>
            <a:r>
              <a:rPr lang="ru-RU" sz="5000" dirty="0" err="1" smtClean="0">
                <a:latin typeface="Times New Roman" pitchFamily="18" charset="0"/>
                <a:cs typeface="Times New Roman" pitchFamily="18" charset="0"/>
              </a:rPr>
              <a:t>реєстраційними</a:t>
            </a:r>
            <a:r>
              <a:rPr lang="ru-RU" sz="5000" dirty="0" smtClean="0">
                <a:latin typeface="Times New Roman" pitchFamily="18" charset="0"/>
                <a:cs typeface="Times New Roman" pitchFamily="18" charset="0"/>
              </a:rPr>
              <a:t> </a:t>
            </a:r>
            <a:r>
              <a:rPr lang="ru-RU" sz="5000" dirty="0" err="1" smtClean="0">
                <a:latin typeface="Times New Roman" pitchFamily="18" charset="0"/>
                <a:cs typeface="Times New Roman" pitchFamily="18" charset="0"/>
              </a:rPr>
              <a:t>даними</a:t>
            </a:r>
            <a:r>
              <a:rPr lang="ru-RU" sz="5000" dirty="0" smtClean="0">
                <a:latin typeface="Times New Roman" pitchFamily="18" charset="0"/>
                <a:cs typeface="Times New Roman" pitchFamily="18" charset="0"/>
              </a:rPr>
              <a:t> 1937 року.</a:t>
            </a:r>
          </a:p>
          <a:p>
            <a:r>
              <a:rPr lang="uk-UA" sz="5000" dirty="0" smtClean="0">
                <a:latin typeface="Times New Roman" pitchFamily="18" charset="0"/>
                <a:cs typeface="Times New Roman" pitchFamily="18" charset="0"/>
              </a:rPr>
              <a:t>У </a:t>
            </a:r>
            <a:r>
              <a:rPr lang="uk-UA" sz="5000" dirty="0" smtClean="0">
                <a:latin typeface="Times New Roman" pitchFamily="18" charset="0"/>
                <a:cs typeface="Times New Roman" pitchFamily="18" charset="0"/>
              </a:rPr>
              <a:t>Рівненській аптеці-музеї зібрані автентичні меблі: сторічний стілець, сторічний касовий апарат, автентична скриня аптекаря</a:t>
            </a:r>
            <a:r>
              <a:rPr lang="uk-UA" sz="5000" dirty="0" smtClean="0">
                <a:latin typeface="Times New Roman" pitchFamily="18" charset="0"/>
                <a:cs typeface="Times New Roman" pitchFamily="18" charset="0"/>
              </a:rPr>
              <a:t>. На даний час у аптеці проводяться шкільні та студентські екскурсії та майстер-класи по виготовленню вітамінів, кремів та інших засобів. Також музейну залу  використовують для занять </a:t>
            </a:r>
            <a:r>
              <a:rPr lang="uk-UA" sz="5000" dirty="0" err="1" smtClean="0">
                <a:latin typeface="Times New Roman" pitchFamily="18" charset="0"/>
                <a:cs typeface="Times New Roman" pitchFamily="18" charset="0"/>
              </a:rPr>
              <a:t>хіміко-біологічних</a:t>
            </a:r>
            <a:r>
              <a:rPr lang="uk-UA" sz="5000" dirty="0" smtClean="0">
                <a:latin typeface="Times New Roman" pitchFamily="18" charset="0"/>
                <a:cs typeface="Times New Roman" pitchFamily="18" charset="0"/>
              </a:rPr>
              <a:t> гуртків. </a:t>
            </a:r>
          </a:p>
          <a:p>
            <a:endParaRPr lang="uk-UA" dirty="0" smtClean="0"/>
          </a:p>
          <a:p>
            <a:endParaRPr lang="uk-UA" dirty="0"/>
          </a:p>
        </p:txBody>
      </p:sp>
      <p:pic>
        <p:nvPicPr>
          <p:cNvPr id="7169" name="Picture 1"/>
          <p:cNvPicPr>
            <a:picLocks noChangeAspect="1" noChangeArrowheads="1"/>
          </p:cNvPicPr>
          <p:nvPr/>
        </p:nvPicPr>
        <p:blipFill>
          <a:blip r:embed="rId2" cstate="print"/>
          <a:srcRect/>
          <a:stretch>
            <a:fillRect/>
          </a:stretch>
        </p:blipFill>
        <p:spPr bwMode="auto">
          <a:xfrm>
            <a:off x="3325092" y="4858811"/>
            <a:ext cx="2345196" cy="1647784"/>
          </a:xfrm>
          <a:prstGeom prst="rect">
            <a:avLst/>
          </a:prstGeom>
          <a:noFill/>
          <a:ln w="9525">
            <a:noFill/>
            <a:miter lim="800000"/>
            <a:headEnd/>
            <a:tailEnd/>
          </a:ln>
          <a:effectLst/>
        </p:spPr>
      </p:pic>
      <p:pic>
        <p:nvPicPr>
          <p:cNvPr id="5" name="Рисунок 4"/>
          <p:cNvPicPr>
            <a:picLocks noChangeAspect="1"/>
          </p:cNvPicPr>
          <p:nvPr/>
        </p:nvPicPr>
        <p:blipFill rotWithShape="1">
          <a:blip r:embed="rId3" cstate="print"/>
          <a:srcRect l="7896" t="4519" r="4078" b="2592"/>
          <a:stretch/>
        </p:blipFill>
        <p:spPr>
          <a:xfrm>
            <a:off x="5910694" y="4544159"/>
            <a:ext cx="3074609" cy="2157741"/>
          </a:xfrm>
          <a:prstGeom prst="rect">
            <a:avLst/>
          </a:prstGeom>
        </p:spPr>
      </p:pic>
      <p:pic>
        <p:nvPicPr>
          <p:cNvPr id="6" name="Picture 2" descr="Десять цікавинок з історії аптечної справи у Рівному. З нагоди відкриття в  місті аптеки-музею – РівнеРетроРитм"/>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7406" t="6647" r="5704"/>
          <a:stretch/>
        </p:blipFill>
        <p:spPr bwMode="auto">
          <a:xfrm>
            <a:off x="658714" y="4659450"/>
            <a:ext cx="2462338" cy="1984124"/>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Начальная">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183</TotalTime>
  <Words>1339</Words>
  <Application>Microsoft Office PowerPoint</Application>
  <PresentationFormat>Экран (4:3)</PresentationFormat>
  <Paragraphs>61</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Поток</vt:lpstr>
      <vt:lpstr>ЕКСКУРСІЙНИЙ МАРШРУТ ДО НАЙСТАРІШОЇ АПТЕКИ МІСТА РІВНЕ</vt:lpstr>
      <vt:lpstr>Мета роботи: на основі історико-культурної спадщини міста Рівне розробити екскурсійний маршрут</vt:lpstr>
      <vt:lpstr>Слайд 3</vt:lpstr>
      <vt:lpstr>Державний реєстр нерухомих пам’яток  м. Рівне</vt:lpstr>
      <vt:lpstr>Методи дослідження</vt:lpstr>
      <vt:lpstr>Карта-схема маршруту</vt:lpstr>
      <vt:lpstr>Палацик на Гірці – колишня резиденція князів Любомирських</vt:lpstr>
      <vt:lpstr>Екскурсійні об’єкти на маршруті</vt:lpstr>
      <vt:lpstr>Аптека-музей м. Рівне</vt:lpstr>
      <vt:lpstr>Експонат "Саквояж аптекаря", виготовлений з дерева на початку 20 століття.</vt:lpstr>
      <vt:lpstr>"Пілюльна машина". </vt:lpstr>
      <vt:lpstr>Сигнатура" (копія рецепта лікаря), яка була виписана ще за часів Другої Речі Посполитої. </vt:lpstr>
      <vt:lpstr>Висновки</vt:lpstr>
      <vt:lpstr>Джерела</vt:lpstr>
      <vt:lpstr>Дякую за увагу http://surl.li/sutlp</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ЕСКУРСІЙНИЙ МАРШРУТ ДО НАЙСТАРІШОЇ АПТЕКИ МІСТА РІВНЕ</dc:title>
  <dc:creator>Vovan</dc:creator>
  <cp:lastModifiedBy>Vovan</cp:lastModifiedBy>
  <cp:revision>20</cp:revision>
  <dcterms:created xsi:type="dcterms:W3CDTF">2024-04-21T15:39:00Z</dcterms:created>
  <dcterms:modified xsi:type="dcterms:W3CDTF">2024-04-21T18:42:56Z</dcterms:modified>
</cp:coreProperties>
</file>