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Рослини на даній теріторії, що сприяють осіданню пилу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4524369349664651"/>
          <c:y val="0.25376984126984187"/>
          <c:w val="0.28252314814814822"/>
          <c:h val="0.4843253968253968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грецькі горіхи</c:v>
                </c:pt>
                <c:pt idx="1">
                  <c:v>дика черешня</c:v>
                </c:pt>
                <c:pt idx="2">
                  <c:v>катальфа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0.42000000000000032</c:v>
                </c:pt>
                <c:pt idx="1">
                  <c:v>0.36000000000000032</c:v>
                </c:pt>
                <c:pt idx="2">
                  <c:v>0.22000000000000011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0B-4075-8AC8-ED7EFE5342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80804516622922162"/>
          <c:y val="0.33131676722228048"/>
          <c:w val="0.17806594488188998"/>
          <c:h val="0.4112481394371157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BE966-914F-46E9-B311-A60FB1DBD17E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2C7F6-B696-4101-BB47-7B058C0A0AB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BE966-914F-46E9-B311-A60FB1DBD17E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2C7F6-B696-4101-BB47-7B058C0A0AB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BE966-914F-46E9-B311-A60FB1DBD17E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2C7F6-B696-4101-BB47-7B058C0A0AB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BE966-914F-46E9-B311-A60FB1DBD17E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2C7F6-B696-4101-BB47-7B058C0A0AB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BE966-914F-46E9-B311-A60FB1DBD17E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2C7F6-B696-4101-BB47-7B058C0A0AB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BE966-914F-46E9-B311-A60FB1DBD17E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2C7F6-B696-4101-BB47-7B058C0A0AB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BE966-914F-46E9-B311-A60FB1DBD17E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2C7F6-B696-4101-BB47-7B058C0A0AB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BE966-914F-46E9-B311-A60FB1DBD17E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2C7F6-B696-4101-BB47-7B058C0A0AB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BE966-914F-46E9-B311-A60FB1DBD17E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2C7F6-B696-4101-BB47-7B058C0A0AB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BE966-914F-46E9-B311-A60FB1DBD17E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2C7F6-B696-4101-BB47-7B058C0A0AB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BE966-914F-46E9-B311-A60FB1DBD17E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2C7F6-B696-4101-BB47-7B058C0A0AB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BE966-914F-46E9-B311-A60FB1DBD17E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2C7F6-B696-4101-BB47-7B058C0A0AB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90656" cy="1514599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«Визначення впливу газоподібних викидів на рослини, що ростуть на ділянці магістральної автомобільної дороги Кривий Ріг – Миколаїв , що проходить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біля с. Зелений Гай»</a:t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0570"/>
            <a:ext cx="6400800" cy="1714512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КЗ «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Зеленогайська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гімназія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Соловйов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Тимофій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учень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класу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58162" cy="1571636"/>
          </a:xfrm>
        </p:spPr>
        <p:txBody>
          <a:bodyPr>
            <a:normAutofit fontScale="90000"/>
          </a:bodyPr>
          <a:lstStyle/>
          <a:p>
            <a:r>
              <a:rPr lang="uk-UA" sz="4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Визначення кількості дере</a:t>
            </a:r>
            <a:r>
              <a:rPr lang="ru-RU" sz="4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4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необхідних для відновлення кисню</a:t>
            </a:r>
            <a:r>
              <a:rPr lang="uk-UA" b="1" i="1" dirty="0">
                <a:solidFill>
                  <a:schemeClr val="tx2"/>
                </a:solidFill>
              </a:rPr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00240"/>
            <a:ext cx="8115328" cy="4125923"/>
          </a:xfrm>
        </p:spPr>
        <p:txBody>
          <a:bodyPr>
            <a:normAutofit fontScale="85000" lnSpcReduction="20000"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 На території автомобільної магістралі росте 140 дерев. Це переважно дика черешня, катальпа та грецькі горіхи. Вони  ростуть з обох боків   всієї обочини автомобільної магістралі Кривий Ріг – Миколаїв.  В одному метрі квадратному зеленого листка за добу синтезується 1 г глюкози і виділяється 0.75 кисню. Одне доросле дерево здатне за добу відновити від 300 до 5000 г кисню.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Висновок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даної кількості дерев не вистачає для забезпечення киснем повітря, тому слід досаджувати дерева так, як  на цій ділянці  дороги висока інтенсивність руху транспорту.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Визначення рівня запиленості повітря в різних місцях: на обочині і на подвір’ї.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401080" cy="504351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1)Визначення забрудненості проведено за відповідними методами узимку і влітку.</a:t>
            </a:r>
          </a:p>
          <a:p>
            <a:endParaRPr lang="uk-UA" dirty="0"/>
          </a:p>
          <a:p>
            <a:pPr marL="0" indent="0">
              <a:buNone/>
            </a:pPr>
            <a:r>
              <a:rPr lang="uk-UA" dirty="0"/>
              <a:t>2)</a:t>
            </a: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sz="2600" dirty="0">
              <a:latin typeface="Times New Roman" pitchFamily="18" charset="0"/>
              <a:cs typeface="Times New Roman" pitchFamily="18" charset="0"/>
            </a:endParaRPr>
          </a:p>
          <a:p>
            <a:endParaRPr lang="uk-UA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600" b="1" dirty="0">
                <a:latin typeface="Times New Roman" pitchFamily="18" charset="0"/>
                <a:cs typeface="Times New Roman" pitchFamily="18" charset="0"/>
              </a:rPr>
              <a:t>Висновок: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  наявність   дерев  з обох боків обочини автомобільної дороги зменшує запиленість території; зелені насадження у 2-3 рази знижують рівень концентрації шкідливих речовин у повітрі, особливо грецькі горіхи.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071538" y="2357430"/>
          <a:ext cx="6500858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282154"/>
          </a:xfrm>
        </p:spPr>
        <p:txBody>
          <a:bodyPr>
            <a:noAutofit/>
          </a:bodyPr>
          <a:lstStyle/>
          <a:p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Визначення впливу газоподібних викидів на рослини, що ростуть на обочині автомобільної магістралі.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    Під впливом шкідливих газоподібних речовин хлоропласти і хлорофіл руйнуються, порушується процес фотосинтезу та руйнується флоема. Гази пригнічують розтягування клітин продихів. Про це свідчать невеликі розміри рослин уздовж доріг.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    Спостерігається погіршення стану рослин під впливом забруднення: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Грецькі  горіхи – пожовтіння , іноді опадання листя;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Дика черешня – значне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міжжилкове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знебарвлення листя;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Трави – раннє пожовтіння.</a:t>
            </a:r>
          </a:p>
          <a:p>
            <a:pPr>
              <a:buNone/>
            </a:pP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Висновок: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більшість дослідних рослин виявилися стійкими</a:t>
            </a:r>
            <a:r>
              <a:rPr lang="uk-UA" sz="2400" dirty="0"/>
              <a:t>. </a:t>
            </a:r>
            <a:endParaRPr lang="ru-RU" sz="2400" dirty="0"/>
          </a:p>
          <a:p>
            <a:pPr lvl="0">
              <a:buNone/>
            </a:pP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3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Рекомендації щодо зменшення негативного впливу автотранспорту на довкілля.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572560" cy="500066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uk-UA" sz="4200" dirty="0">
                <a:latin typeface="Times New Roman" pitchFamily="18" charset="0"/>
                <a:cs typeface="Times New Roman" pitchFamily="18" charset="0"/>
              </a:rPr>
              <a:t>Встановлення в містах швидкості автомобільного транспорту</a:t>
            </a:r>
          </a:p>
          <a:p>
            <a:pPr lvl="0">
              <a:buNone/>
            </a:pPr>
            <a:r>
              <a:rPr lang="uk-UA" sz="4200" dirty="0">
                <a:latin typeface="Times New Roman" pitchFamily="18" charset="0"/>
                <a:cs typeface="Times New Roman" pitchFamily="18" charset="0"/>
              </a:rPr>
              <a:t>      60 км/</a:t>
            </a:r>
            <a:r>
              <a:rPr lang="uk-UA" sz="4200" dirty="0" err="1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uk-UA" sz="4200" dirty="0">
                <a:latin typeface="Times New Roman" pitchFamily="18" charset="0"/>
                <a:cs typeface="Times New Roman" pitchFamily="18" charset="0"/>
              </a:rPr>
              <a:t>, за якої кількість вихлопних газів найменша;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4200" dirty="0">
                <a:latin typeface="Times New Roman" pitchFamily="18" charset="0"/>
                <a:cs typeface="Times New Roman" pitchFamily="18" charset="0"/>
              </a:rPr>
              <a:t>Проектування об’їзних шляхів для транзитного транспорту;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4200" dirty="0">
                <a:latin typeface="Times New Roman" pitchFamily="18" charset="0"/>
                <a:cs typeface="Times New Roman" pitchFamily="18" charset="0"/>
              </a:rPr>
              <a:t>Створення економніших двигунів ( двигуни вітчизняних автомобілів на 1 км пройденої відстані викидають у 3-5 разів більше шкідливих речовин, ніж закордонні  аналоги );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4200" dirty="0">
                <a:latin typeface="Times New Roman" pitchFamily="18" charset="0"/>
                <a:cs typeface="Times New Roman" pitchFamily="18" charset="0"/>
              </a:rPr>
              <a:t>Переведення автотранспорту на екологічно чистіше пальне чи природний газ;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4200" dirty="0">
                <a:latin typeface="Times New Roman" pitchFamily="18" charset="0"/>
                <a:cs typeface="Times New Roman" pitchFamily="18" charset="0"/>
              </a:rPr>
              <a:t>Створення автомобілів, у яких джерелом енергії буде водень та електроенергія;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4200" dirty="0">
                <a:latin typeface="Times New Roman" pitchFamily="18" charset="0"/>
                <a:cs typeface="Times New Roman" pitchFamily="18" charset="0"/>
              </a:rPr>
              <a:t>Збільшити насаджень дерев, які здатні знижувати забруднення повітря;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4200" dirty="0">
                <a:latin typeface="Times New Roman" pitchFamily="18" charset="0"/>
                <a:cs typeface="Times New Roman" pitchFamily="18" charset="0"/>
              </a:rPr>
              <a:t>Уздовж дороги слід висаджувати каштани, тополю канадську та тополю чорну, оскільки вони поглинають свинець.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Висновки та пропозиції</a:t>
            </a:r>
            <a:endParaRPr lang="ru-RU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    Зелені насадження займають особливе місце в навколишньому середовищі, вони мають цілий комплекс оздоровчих і захисних функцій. Рослини визначають мікроклімат та мають шумозахисні властивості. Тому треба збільшувати зелені насадження не тільки біля будівель, а і на автомобільних магістралях.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2439982"/>
          </a:xfrm>
        </p:spPr>
        <p:txBody>
          <a:bodyPr>
            <a:normAutofit fontScale="90000"/>
          </a:bodyPr>
          <a:lstStyle/>
          <a:p>
            <a:pPr algn="just"/>
            <a:r>
              <a:rPr lang="uk-UA" sz="29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Мета:</a:t>
            </a:r>
            <a:r>
              <a:rPr lang="uk-UA" sz="29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вивчити завантаженість ділянки магістральної автомобільної дороги Кривий Ріг – Миколаїв , що проходить через </a:t>
            </a:r>
            <a:r>
              <a:rPr lang="uk-UA" sz="2900" dirty="0" err="1">
                <a:latin typeface="Times New Roman" pitchFamily="18" charset="0"/>
                <a:cs typeface="Times New Roman" pitchFamily="18" charset="0"/>
              </a:rPr>
              <a:t>с.Зелений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 Гай автомобільним транспортом та оцінити вплив автотранспорту на стан повітря та ролі зелених насаджень у поліпшенні стану навколишнього середовища; розробити рекомендації щодо зменшення негативного впливу транспорту на довкілля.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3143248"/>
            <a:ext cx="8072494" cy="1143007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єкт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дослідження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: основний забруднювач повітря автотранспортом чадний газ; вплив на рослини різних газів – забруднювачів повітря.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596" y="4286256"/>
            <a:ext cx="7643866" cy="2125659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Предмет дослідження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 залежність забрудненості повітря автотранспортом від інтенсивності руху, завантаженості машин,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кількісті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викидів, рельєфу місцевості, напряму вітру, вологості и температури повітря; відновлювальна дія дерев.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115328" cy="5940444"/>
          </a:xfrm>
        </p:spPr>
        <p:txBody>
          <a:bodyPr>
            <a:normAutofit fontScale="90000"/>
          </a:bodyPr>
          <a:lstStyle/>
          <a:p>
            <a:pPr algn="l"/>
            <a:r>
              <a:rPr lang="uk-UA" sz="31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Задачі</a:t>
            </a:r>
            <a:r>
              <a:rPr lang="uk-UA" sz="31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uk-UA" sz="2700" dirty="0">
                <a:latin typeface="Times New Roman" pitchFamily="18" charset="0"/>
                <a:cs typeface="Times New Roman" pitchFamily="18" charset="0"/>
              </a:rPr>
              <a:t>1) Визначити кількість випадків забруднення двигунами внутрішнього згорання.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uk-UA" sz="2700" dirty="0">
                <a:latin typeface="Times New Roman" pitchFamily="18" charset="0"/>
                <a:cs typeface="Times New Roman" pitchFamily="18" charset="0"/>
              </a:rPr>
              <a:t>2) Визначити завантаженість</a:t>
            </a:r>
            <a:r>
              <a:rPr lang="uk-UA" sz="27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700" dirty="0">
                <a:latin typeface="Times New Roman" pitchFamily="18" charset="0"/>
                <a:cs typeface="Times New Roman" pitchFamily="18" charset="0"/>
              </a:rPr>
              <a:t>автотранспортом  ділянці магістральної автомобільної дороги Кривий Ріг – Миколаїв.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uk-UA" sz="2700" dirty="0">
                <a:latin typeface="Times New Roman" pitchFamily="18" charset="0"/>
                <a:cs typeface="Times New Roman" pitchFamily="18" charset="0"/>
              </a:rPr>
              <a:t>3) Визначити шкідливі викиди в атмосферу.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uk-UA" sz="2700" dirty="0">
                <a:latin typeface="Times New Roman" pitchFamily="18" charset="0"/>
                <a:cs typeface="Times New Roman" pitchFamily="18" charset="0"/>
              </a:rPr>
              <a:t>4) Встановити залежність ступеню забрудненості повітря викидами автотранспорту від інтенсивності руху.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uk-UA" sz="2700" dirty="0">
                <a:latin typeface="Times New Roman" pitchFamily="18" charset="0"/>
                <a:cs typeface="Times New Roman" pitchFamily="18" charset="0"/>
              </a:rPr>
              <a:t>5) Визначити кількість дерев, необхідних для відновлення кисню.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uk-UA" sz="2700" dirty="0">
                <a:latin typeface="Times New Roman" pitchFamily="18" charset="0"/>
                <a:cs typeface="Times New Roman" pitchFamily="18" charset="0"/>
              </a:rPr>
              <a:t>6) Розробити рекомендації щодо зменшення негативного впливу автотранспорту на довкілля.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Визначення завантаженості дороги </a:t>
            </a:r>
            <a:r>
              <a:rPr lang="uk-UA" sz="4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автомоб</a:t>
            </a:r>
            <a:r>
              <a:rPr lang="en-US" sz="4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4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льним</a:t>
            </a:r>
            <a:r>
              <a:rPr lang="uk-UA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транспортом. </a:t>
            </a:r>
            <a:br>
              <a:rPr lang="uk-UA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rmAutofit/>
          </a:bodyPr>
          <a:lstStyle/>
          <a:p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Підраховано  кількість автомобілів, які рухалися на магістралі автомобільної дороги Кривий Ріг – Миколаїв. Данні зібранні в різні години доби, протягом тривалого часу.</a:t>
            </a:r>
          </a:p>
          <a:p>
            <a:pPr>
              <a:buNone/>
            </a:pP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2571744"/>
          <a:ext cx="8429683" cy="3855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2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5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5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59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3693">
                <a:tc rowSpan="2"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Тип </a:t>
                      </a:r>
                      <a:r>
                        <a:rPr lang="ru-RU" sz="1800" b="1" kern="120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автомобіля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uk-UA" dirty="0">
                          <a:latin typeface="Times New Roman" pitchFamily="18" charset="0"/>
                          <a:cs typeface="Times New Roman" pitchFamily="18" charset="0"/>
                        </a:rPr>
                        <a:t>Кількість</a:t>
                      </a:r>
                      <a:r>
                        <a:rPr lang="uk-UA" baseline="0" dirty="0">
                          <a:latin typeface="Times New Roman" pitchFamily="18" charset="0"/>
                          <a:cs typeface="Times New Roman" pitchFamily="18" charset="0"/>
                        </a:rPr>
                        <a:t> автомобілів в різний період  доби, </a:t>
                      </a:r>
                      <a:r>
                        <a:rPr lang="uk-UA" baseline="0" dirty="0" err="1">
                          <a:latin typeface="Times New Roman" pitchFamily="18" charset="0"/>
                          <a:cs typeface="Times New Roman" pitchFamily="18" charset="0"/>
                        </a:rPr>
                        <a:t>шт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69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год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13 год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18 год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Всього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498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Лег</a:t>
                      </a:r>
                      <a:r>
                        <a:rPr lang="uk-UA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ковий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187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160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147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494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693">
                <a:tc>
                  <a:txBody>
                    <a:bodyPr/>
                    <a:lstStyle/>
                    <a:p>
                      <a:r>
                        <a:rPr lang="uk-UA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антажн</a:t>
                      </a:r>
                      <a:r>
                        <a:rPr lang="uk-UA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ий</a:t>
                      </a:r>
                      <a:r>
                        <a:rPr lang="uk-UA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176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5106">
                <a:tc>
                  <a:txBody>
                    <a:bodyPr/>
                    <a:lstStyle/>
                    <a:p>
                      <a:r>
                        <a:rPr lang="uk-UA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антажн</a:t>
                      </a:r>
                      <a:r>
                        <a:rPr lang="uk-UA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ий</a:t>
                      </a:r>
                      <a:r>
                        <a:rPr lang="uk-UA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 дизельним двигуном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107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190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2376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Автобус</a:t>
                      </a:r>
                      <a:r>
                        <a:rPr lang="uk-UA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124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23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Всього: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270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388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984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Висновок </a:t>
            </a:r>
            <a:endParaRPr lang="ru-RU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   Кількість автомобілів у різний час змінюється: найбільша інтенсивність руху  у вечірній час, особливо вантажних автомобілів з дизельними двигунами 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3643314"/>
            <a:ext cx="357190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9950" y="620688"/>
            <a:ext cx="8358246" cy="950916"/>
          </a:xfrm>
        </p:spPr>
        <p:txBody>
          <a:bodyPr>
            <a:normAutofit fontScale="90000"/>
          </a:bodyPr>
          <a:lstStyle/>
          <a:p>
            <a:r>
              <a:rPr lang="ru-RU" sz="27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sz="27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ступеня</a:t>
            </a:r>
            <a:r>
              <a:rPr lang="ru-RU" sz="27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забрудненостi</a:t>
            </a:r>
            <a:r>
              <a:rPr lang="ru-RU" sz="27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атмосферного </a:t>
            </a:r>
            <a:r>
              <a:rPr lang="ru-RU" sz="27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повiтря</a:t>
            </a:r>
            <a:r>
              <a:rPr lang="ru-RU" sz="27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вiдпрацьованими</a:t>
            </a:r>
            <a:r>
              <a:rPr lang="ru-RU" sz="27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газами на </a:t>
            </a:r>
            <a:r>
              <a:rPr lang="ru-RU" sz="27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дiлянцi</a:t>
            </a:r>
            <a:r>
              <a:rPr lang="ru-RU" sz="27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магiстральної</a:t>
            </a:r>
            <a:r>
              <a:rPr lang="ru-RU" sz="27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7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дороги</a:t>
            </a:r>
            <a:r>
              <a:rPr lang="ru-RU" sz="27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(за </a:t>
            </a:r>
            <a:r>
              <a:rPr lang="ru-RU" sz="27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концентрацiєю</a:t>
            </a:r>
            <a:r>
              <a:rPr lang="ru-RU" sz="27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СО – </a:t>
            </a:r>
            <a:r>
              <a:rPr lang="ru-RU" sz="27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чадний</a:t>
            </a:r>
            <a:r>
              <a:rPr lang="ru-RU" sz="27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газ). 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00175"/>
            <a:ext cx="8358246" cy="492922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 Для визначення </a:t>
            </a:r>
            <a:r>
              <a:rPr lang="uk-UA" sz="2100" dirty="0" err="1">
                <a:latin typeface="Times New Roman" pitchFamily="18" charset="0"/>
                <a:cs typeface="Times New Roman" pitchFamily="18" charset="0"/>
              </a:rPr>
              <a:t>концентрац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ї СО використана формула:</a:t>
            </a:r>
          </a:p>
          <a:p>
            <a:pPr algn="ctr">
              <a:buNone/>
            </a:pPr>
            <a:r>
              <a:rPr lang="uk-UA" sz="2100" dirty="0" err="1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100" baseline="-25000" dirty="0" err="1">
                <a:latin typeface="Times New Roman" pitchFamily="18" charset="0"/>
                <a:cs typeface="Times New Roman" pitchFamily="18" charset="0"/>
              </a:rPr>
              <a:t>со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 = (А + 0,01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100" baseline="-25000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·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100" baseline="-250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·</a:t>
            </a:r>
            <a:r>
              <a:rPr lang="uk-UA" sz="2100" dirty="0" err="1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100" baseline="-25000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·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100" baseline="-250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·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100" baseline="-25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·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100" baseline="-25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100" baseline="-25000" dirty="0">
                <a:latin typeface="Times New Roman" pitchFamily="18" charset="0"/>
                <a:cs typeface="Times New Roman" pitchFamily="18" charset="0"/>
              </a:rPr>
              <a:t> , </a:t>
            </a:r>
          </a:p>
          <a:p>
            <a:pPr algn="just">
              <a:buNone/>
            </a:pP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 де А — фонове забруднення атмосферного </a:t>
            </a:r>
            <a:r>
              <a:rPr lang="uk-UA" sz="2100" dirty="0" err="1">
                <a:latin typeface="Times New Roman" pitchFamily="18" charset="0"/>
                <a:cs typeface="Times New Roman" pitchFamily="18" charset="0"/>
              </a:rPr>
              <a:t>пов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2100" dirty="0" err="1">
                <a:latin typeface="Times New Roman" pitchFamily="18" charset="0"/>
                <a:cs typeface="Times New Roman" pitchFamily="18" charset="0"/>
              </a:rPr>
              <a:t>тря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pPr algn="just">
              <a:buNone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- сумарна інтенсивність руху </a:t>
            </a:r>
            <a:r>
              <a:rPr lang="uk-UA" sz="2100" dirty="0" err="1">
                <a:latin typeface="Times New Roman" pitchFamily="18" charset="0"/>
                <a:cs typeface="Times New Roman" pitchFamily="18" charset="0"/>
              </a:rPr>
              <a:t>автомоб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2100" dirty="0" err="1">
                <a:latin typeface="Times New Roman" pitchFamily="18" charset="0"/>
                <a:cs typeface="Times New Roman" pitchFamily="18" charset="0"/>
              </a:rPr>
              <a:t>лів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 на ділянці </a:t>
            </a:r>
            <a:r>
              <a:rPr lang="uk-UA" sz="2100" dirty="0" err="1">
                <a:latin typeface="Times New Roman" pitchFamily="18" charset="0"/>
                <a:cs typeface="Times New Roman" pitchFamily="18" charset="0"/>
              </a:rPr>
              <a:t>вулиц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 (шт./</a:t>
            </a:r>
            <a:r>
              <a:rPr lang="uk-UA" sz="2100" dirty="0" err="1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buNone/>
            </a:pP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100" baseline="-25000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uk-UA" sz="2100" dirty="0" err="1">
                <a:latin typeface="Times New Roman" pitchFamily="18" charset="0"/>
                <a:cs typeface="Times New Roman" pitchFamily="18" charset="0"/>
              </a:rPr>
              <a:t>коеф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2100" dirty="0" err="1">
                <a:latin typeface="Times New Roman" pitchFamily="18" charset="0"/>
                <a:cs typeface="Times New Roman" pitchFamily="18" charset="0"/>
              </a:rPr>
              <a:t>єнт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 токсичності </a:t>
            </a:r>
            <a:r>
              <a:rPr lang="uk-UA" sz="2100" dirty="0" err="1">
                <a:latin typeface="Times New Roman" pitchFamily="18" charset="0"/>
                <a:cs typeface="Times New Roman" pitchFamily="18" charset="0"/>
              </a:rPr>
              <a:t>автомоб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в за викидами в </a:t>
            </a:r>
            <a:r>
              <a:rPr lang="uk-UA" sz="2100" dirty="0" err="1">
                <a:latin typeface="Times New Roman" pitchFamily="18" charset="0"/>
                <a:cs typeface="Times New Roman" pitchFamily="18" charset="0"/>
              </a:rPr>
              <a:t>пов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2100" dirty="0" err="1">
                <a:latin typeface="Times New Roman" pitchFamily="18" charset="0"/>
                <a:cs typeface="Times New Roman" pitchFamily="18" charset="0"/>
              </a:rPr>
              <a:t>тря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 СО; </a:t>
            </a:r>
          </a:p>
          <a:p>
            <a:pPr algn="just">
              <a:buNone/>
            </a:pP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100" baseline="-25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uk-UA" sz="2100" dirty="0" err="1">
                <a:latin typeface="Times New Roman" pitchFamily="18" charset="0"/>
                <a:cs typeface="Times New Roman" pitchFamily="18" charset="0"/>
              </a:rPr>
              <a:t>коеф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2100" dirty="0" err="1">
                <a:latin typeface="Times New Roman" pitchFamily="18" charset="0"/>
                <a:cs typeface="Times New Roman" pitchFamily="18" charset="0"/>
              </a:rPr>
              <a:t>єнт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100" dirty="0" err="1">
                <a:latin typeface="Times New Roman" pitchFamily="18" charset="0"/>
                <a:cs typeface="Times New Roman" pitchFamily="18" charset="0"/>
              </a:rPr>
              <a:t>шо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 враховує </a:t>
            </a:r>
            <a:r>
              <a:rPr lang="uk-UA" sz="2100" dirty="0" err="1">
                <a:latin typeface="Times New Roman" pitchFamily="18" charset="0"/>
                <a:cs typeface="Times New Roman" pitchFamily="18" charset="0"/>
              </a:rPr>
              <a:t>аерац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ю місцевості;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100" dirty="0" err="1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100" baseline="-25000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uk-UA" sz="2100" dirty="0" err="1">
                <a:latin typeface="Times New Roman" pitchFamily="18" charset="0"/>
                <a:cs typeface="Times New Roman" pitchFamily="18" charset="0"/>
              </a:rPr>
              <a:t>коефіц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2100" dirty="0" err="1">
                <a:latin typeface="Times New Roman" pitchFamily="18" charset="0"/>
                <a:cs typeface="Times New Roman" pitchFamily="18" charset="0"/>
              </a:rPr>
              <a:t>єнт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, що враховує зміну забруднення атмосферного </a:t>
            </a:r>
            <a:r>
              <a:rPr lang="uk-UA" sz="2100" dirty="0" err="1">
                <a:latin typeface="Times New Roman" pitchFamily="18" charset="0"/>
                <a:cs typeface="Times New Roman" pitchFamily="18" charset="0"/>
              </a:rPr>
              <a:t>пов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2100" dirty="0" err="1">
                <a:latin typeface="Times New Roman" pitchFamily="18" charset="0"/>
                <a:cs typeface="Times New Roman" pitchFamily="18" charset="0"/>
              </a:rPr>
              <a:t>тря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 оксидом карбону, залежно в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д величини поздовжнього нахилу; </a:t>
            </a:r>
          </a:p>
          <a:p>
            <a:pPr algn="just">
              <a:buNone/>
            </a:pPr>
            <a:r>
              <a:rPr lang="uk-UA" sz="2100" dirty="0" err="1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100" baseline="-25000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 — те саме в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2100" dirty="0" err="1">
                <a:latin typeface="Times New Roman" pitchFamily="18" charset="0"/>
                <a:cs typeface="Times New Roman" pitchFamily="18" charset="0"/>
              </a:rPr>
              <a:t>дносно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 швидкості вітру; 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100" baseline="-25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 — те саме відносно </a:t>
            </a:r>
            <a:r>
              <a:rPr lang="uk-UA" sz="2100" dirty="0" err="1">
                <a:latin typeface="Times New Roman" pitchFamily="18" charset="0"/>
                <a:cs typeface="Times New Roman" pitchFamily="18" charset="0"/>
              </a:rPr>
              <a:t>вологост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100" dirty="0" err="1">
                <a:latin typeface="Times New Roman" pitchFamily="18" charset="0"/>
                <a:cs typeface="Times New Roman" pitchFamily="18" charset="0"/>
              </a:rPr>
              <a:t>пов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2100" dirty="0" err="1">
                <a:latin typeface="Times New Roman" pitchFamily="18" charset="0"/>
                <a:cs typeface="Times New Roman" pitchFamily="18" charset="0"/>
              </a:rPr>
              <a:t>тря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100" baseline="-25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uk-UA" sz="2100" dirty="0" err="1">
                <a:latin typeface="Times New Roman" pitchFamily="18" charset="0"/>
                <a:cs typeface="Times New Roman" pitchFamily="18" charset="0"/>
              </a:rPr>
              <a:t>коеф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2100" dirty="0" err="1">
                <a:latin typeface="Times New Roman" pitchFamily="18" charset="0"/>
                <a:cs typeface="Times New Roman" pitchFamily="18" charset="0"/>
              </a:rPr>
              <a:t>цієнт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 збільшення забрудненості атмосферного </a:t>
            </a:r>
            <a:r>
              <a:rPr lang="uk-UA" sz="2100" dirty="0" err="1">
                <a:latin typeface="Times New Roman" pitchFamily="18" charset="0"/>
                <a:cs typeface="Times New Roman" pitchFamily="18" charset="0"/>
              </a:rPr>
              <a:t>пов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2100" dirty="0" err="1">
                <a:latin typeface="Times New Roman" pitchFamily="18" charset="0"/>
                <a:cs typeface="Times New Roman" pitchFamily="18" charset="0"/>
              </a:rPr>
              <a:t>тря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 оксидом карбону б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ля перехресть. 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Висновок</a:t>
            </a:r>
            <a:endParaRPr lang="ru-RU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   Ступ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нь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забрудненост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пов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тря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автотранспортом залежить не лише в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нтенсивност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руху,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вантажност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машин, к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лькост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та характеру викид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в, а й типу забудови, рельєфу м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сцевост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напряму в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тру, вологості й температури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пов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тря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uk-UA" sz="3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Визначення більшості випадків забруднення двигунами внутрішнього згорання.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/>
              <a:t>    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Підраховано кількість одиниць автотранспорту, що проходить уздовж ділянки за 1 годин, для  цього визначено середню довжину свого кроку та виміряна відстань, яка становить  100 м.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7" y="3357561"/>
          <a:ext cx="8143931" cy="26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6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17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31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Тип автомобіля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Середній об’єм шкідливих речовин, л.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Середня маса шкідливих речовин, г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73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легковий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0.384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0.48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73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вантажний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0.348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0.435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73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автобусний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0.336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0.42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31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вантажний з дизельним двигуном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0.640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0.8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uk-UA" sz="4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Висновок</a:t>
            </a:r>
            <a:endParaRPr lang="ru-RU" sz="40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  Найбільше забруднюють атмосферу шкідливими речовинами легкові автомобілі, бо їх кількість найбільша, на другому місці вантажівки на бензинових двигунах, на третьому автобуси, на четвертому вантажівки з дизельними двигунами.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571736" y="3929066"/>
            <a:ext cx="3714773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1093</Words>
  <Application>Microsoft Office PowerPoint</Application>
  <PresentationFormat>Екран (4:3)</PresentationFormat>
  <Paragraphs>111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Тема Office</vt:lpstr>
      <vt:lpstr> «Визначення впливу газоподібних викидів на рослини, що ростуть на ділянці магістральної автомобільної дороги Кривий Ріг – Миколаїв , що проходить біля с. Зелений Гай» </vt:lpstr>
      <vt:lpstr>Мета: вивчити завантаженість ділянки магістральної автомобільної дороги Кривий Ріг – Миколаїв , що проходить через с.Зелений Гай автомобільним транспортом та оцінити вплив автотранспорту на стан повітря та ролі зелених насаджень у поліпшенні стану навколишнього середовища; розробити рекомендації щодо зменшення негативного впливу транспорту на довкілля. </vt:lpstr>
      <vt:lpstr>Задачі: 1) Визначити кількість випадків забруднення двигунами внутрішнього згорання. 2) Визначити завантаженість автотранспортом  ділянці магістральної автомобільної дороги Кривий Ріг – Миколаїв. 3) Визначити шкідливі викиди в атмосферу. 4) Встановити залежність ступеню забрудненості повітря викидами автотранспорту від інтенсивності руху. 5) Визначити кількість дерев, необхідних для відновлення кисню. 6) Розробити рекомендації щодо зменшення негативного впливу автотранспорту на довкілля. </vt:lpstr>
      <vt:lpstr>Визначення завантаженості дороги автомобiльним  транспортом.  </vt:lpstr>
      <vt:lpstr>Висновок </vt:lpstr>
      <vt:lpstr>Оцінка ступеня забрудненостi атмосферного повiтря вiдпрацьованими газами на дiлянцi магiстральної дороги (за концентрацiєю СО – чадний газ).  </vt:lpstr>
      <vt:lpstr>Висновок</vt:lpstr>
      <vt:lpstr>Визначення більшості випадків забруднення двигунами внутрішнього згорання. </vt:lpstr>
      <vt:lpstr>Висновок</vt:lpstr>
      <vt:lpstr>Визначення кількості дерев, необхідних для відновлення кисню. </vt:lpstr>
      <vt:lpstr>Визначення рівня запиленості повітря в різних місцях: на обочині і на подвір’ї.</vt:lpstr>
      <vt:lpstr>Визначення впливу газоподібних викидів на рослини, що ростуть на обочині автомобільної магістралі.</vt:lpstr>
      <vt:lpstr>Рекомендації щодо зменшення негативного впливу автотранспорту на довкілля. </vt:lpstr>
      <vt:lpstr>Висновки та пропозиції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«Визначення впливу газоподібних викидів на рослини, що ростуть на ділянці магістральної автомобільної дороги Кривий Ріг – Миколаїв , що проходить біля с.Мусіївка»</dc:title>
  <cp:lastModifiedBy>user</cp:lastModifiedBy>
  <cp:revision>31</cp:revision>
  <dcterms:created xsi:type="dcterms:W3CDTF">2012-03-24T17:53:19Z</dcterms:created>
  <dcterms:modified xsi:type="dcterms:W3CDTF">2024-04-02T11:02:53Z</dcterms:modified>
</cp:coreProperties>
</file>