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57" r:id="rId6"/>
    <p:sldId id="258" r:id="rId7"/>
    <p:sldId id="259" r:id="rId8"/>
    <p:sldId id="260" r:id="rId9"/>
    <p:sldId id="261" r:id="rId10"/>
    <p:sldId id="262" r:id="rId11"/>
    <p:sldId id="263" r:id="rId12"/>
    <p:sldId id="264" r:id="rId13"/>
    <p:sldId id="271" r:id="rId14"/>
    <p:sldId id="272" r:id="rId15"/>
    <p:sldId id="268" r:id="rId16"/>
    <p:sldId id="269" r:id="rId17"/>
    <p:sldId id="270"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58" y="2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21.04.2024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21.04.2024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21.04.2024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21.04.2024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21.04.2024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Hu1abJuWK6E&amp;ab_channel=%D0%A1%D1%83%D1%81%D0%BF%D1%96%D0%BB%D1%8C%D0%BD%D0%B5%D0%A5%D0%B0%D1%80%D0%BA%D1%96%D0%B2"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21295" y="188640"/>
            <a:ext cx="6912768" cy="923330"/>
          </a:xfrm>
          <a:prstGeom prst="rect">
            <a:avLst/>
          </a:prstGeom>
        </p:spPr>
        <p:txBody>
          <a:bodyPr wrap="square">
            <a:spAutoFit/>
          </a:bodyPr>
          <a:lstStyle/>
          <a:p>
            <a:pPr algn="ctr"/>
            <a:r>
              <a:rPr lang="ru-RU" dirty="0" err="1">
                <a:solidFill>
                  <a:schemeClr val="bg1"/>
                </a:solidFill>
              </a:rPr>
              <a:t>Міністерство</a:t>
            </a:r>
            <a:r>
              <a:rPr lang="ru-RU" dirty="0">
                <a:solidFill>
                  <a:schemeClr val="bg1"/>
                </a:solidFill>
              </a:rPr>
              <a:t> </a:t>
            </a:r>
            <a:r>
              <a:rPr lang="ru-RU" dirty="0" err="1">
                <a:solidFill>
                  <a:schemeClr val="bg1"/>
                </a:solidFill>
              </a:rPr>
              <a:t>освіти</a:t>
            </a:r>
            <a:r>
              <a:rPr lang="ru-RU" dirty="0">
                <a:solidFill>
                  <a:schemeClr val="bg1"/>
                </a:solidFill>
              </a:rPr>
              <a:t> і науки </a:t>
            </a:r>
            <a:r>
              <a:rPr lang="ru-RU" dirty="0" err="1">
                <a:solidFill>
                  <a:schemeClr val="bg1"/>
                </a:solidFill>
              </a:rPr>
              <a:t>України</a:t>
            </a:r>
            <a:r>
              <a:rPr lang="ru-RU" dirty="0">
                <a:solidFill>
                  <a:schemeClr val="bg1"/>
                </a:solidFill>
              </a:rPr>
              <a:t/>
            </a:r>
            <a:br>
              <a:rPr lang="ru-RU" dirty="0">
                <a:solidFill>
                  <a:schemeClr val="bg1"/>
                </a:solidFill>
              </a:rPr>
            </a:br>
            <a:r>
              <a:rPr lang="ru-RU" dirty="0">
                <a:solidFill>
                  <a:schemeClr val="bg1"/>
                </a:solidFill>
              </a:rPr>
              <a:t>Департамент науки і </a:t>
            </a:r>
            <a:r>
              <a:rPr lang="ru-RU" dirty="0" err="1">
                <a:solidFill>
                  <a:schemeClr val="bg1"/>
                </a:solidFill>
              </a:rPr>
              <a:t>освіти</a:t>
            </a:r>
            <a:r>
              <a:rPr lang="ru-RU" dirty="0">
                <a:solidFill>
                  <a:schemeClr val="bg1"/>
                </a:solidFill>
              </a:rPr>
              <a:t> </a:t>
            </a:r>
            <a:r>
              <a:rPr lang="ru-RU" dirty="0" err="1">
                <a:solidFill>
                  <a:schemeClr val="bg1"/>
                </a:solidFill>
              </a:rPr>
              <a:t>Харківської</a:t>
            </a:r>
            <a:r>
              <a:rPr lang="ru-RU" dirty="0">
                <a:solidFill>
                  <a:schemeClr val="bg1"/>
                </a:solidFill>
              </a:rPr>
              <a:t> </a:t>
            </a:r>
            <a:r>
              <a:rPr lang="ru-RU" dirty="0" err="1">
                <a:solidFill>
                  <a:schemeClr val="bg1"/>
                </a:solidFill>
              </a:rPr>
              <a:t>облдержадміністрації</a:t>
            </a:r>
            <a:r>
              <a:rPr lang="ru-RU" dirty="0">
                <a:solidFill>
                  <a:schemeClr val="bg1"/>
                </a:solidFill>
              </a:rPr>
              <a:t/>
            </a:r>
            <a:br>
              <a:rPr lang="ru-RU" dirty="0">
                <a:solidFill>
                  <a:schemeClr val="bg1"/>
                </a:solidFill>
              </a:rPr>
            </a:br>
            <a:r>
              <a:rPr lang="ru-RU" dirty="0" err="1">
                <a:solidFill>
                  <a:schemeClr val="bg1"/>
                </a:solidFill>
              </a:rPr>
              <a:t>Харківське</a:t>
            </a:r>
            <a:r>
              <a:rPr lang="ru-RU" dirty="0">
                <a:solidFill>
                  <a:schemeClr val="bg1"/>
                </a:solidFill>
              </a:rPr>
              <a:t> </a:t>
            </a:r>
            <a:r>
              <a:rPr lang="ru-RU" dirty="0" err="1">
                <a:solidFill>
                  <a:schemeClr val="bg1"/>
                </a:solidFill>
              </a:rPr>
              <a:t>територіальне</a:t>
            </a:r>
            <a:r>
              <a:rPr lang="ru-RU" dirty="0">
                <a:solidFill>
                  <a:schemeClr val="bg1"/>
                </a:solidFill>
              </a:rPr>
              <a:t> </a:t>
            </a:r>
            <a:r>
              <a:rPr lang="ru-RU" dirty="0" err="1">
                <a:solidFill>
                  <a:schemeClr val="bg1"/>
                </a:solidFill>
              </a:rPr>
              <a:t>відділення</a:t>
            </a:r>
            <a:r>
              <a:rPr lang="ru-RU" dirty="0">
                <a:solidFill>
                  <a:schemeClr val="bg1"/>
                </a:solidFill>
              </a:rPr>
              <a:t> МАН </a:t>
            </a:r>
            <a:r>
              <a:rPr lang="ru-RU" dirty="0" err="1">
                <a:solidFill>
                  <a:schemeClr val="bg1"/>
                </a:solidFill>
              </a:rPr>
              <a:t>України</a:t>
            </a:r>
            <a:endParaRPr lang="ru-RU" dirty="0">
              <a:solidFill>
                <a:schemeClr val="bg1"/>
              </a:solidFill>
            </a:endParaRPr>
          </a:p>
        </p:txBody>
      </p:sp>
      <p:sp>
        <p:nvSpPr>
          <p:cNvPr id="3" name="Прямоугольник 2"/>
          <p:cNvSpPr/>
          <p:nvPr/>
        </p:nvSpPr>
        <p:spPr>
          <a:xfrm>
            <a:off x="971600" y="2291613"/>
            <a:ext cx="7560840" cy="76944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uk-UA" sz="4400" dirty="0"/>
              <a:t>ПІВНІЧНЕ СЯЙВО В УКРАЇНІ</a:t>
            </a:r>
            <a:endParaRPr lang="ru-RU" sz="4400" dirty="0"/>
          </a:p>
        </p:txBody>
      </p:sp>
      <p:sp>
        <p:nvSpPr>
          <p:cNvPr id="6" name="Прямоугольник 5"/>
          <p:cNvSpPr/>
          <p:nvPr/>
        </p:nvSpPr>
        <p:spPr>
          <a:xfrm>
            <a:off x="1619672" y="4367138"/>
            <a:ext cx="7344816" cy="23083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just"/>
            <a:r>
              <a:rPr lang="ru-RU" b="1" dirty="0" err="1" smtClean="0">
                <a:solidFill>
                  <a:schemeClr val="tx1"/>
                </a:solidFill>
                <a:latin typeface="Palatino Linotype"/>
              </a:rPr>
              <a:t>Виконав</a:t>
            </a:r>
            <a:r>
              <a:rPr lang="ru-RU" b="1" dirty="0" smtClean="0">
                <a:solidFill>
                  <a:schemeClr val="tx1"/>
                </a:solidFill>
                <a:latin typeface="Palatino Linotype"/>
              </a:rPr>
              <a:t>: </a:t>
            </a:r>
            <a:r>
              <a:rPr lang="ru-RU" dirty="0">
                <a:solidFill>
                  <a:schemeClr val="tx1"/>
                </a:solidFill>
                <a:latin typeface="Palatino Linotype"/>
              </a:rPr>
              <a:t>Сова </a:t>
            </a:r>
            <a:r>
              <a:rPr lang="ru-RU" dirty="0" err="1">
                <a:solidFill>
                  <a:schemeClr val="tx1"/>
                </a:solidFill>
                <a:latin typeface="Palatino Linotype"/>
              </a:rPr>
              <a:t>Кирило</a:t>
            </a:r>
            <a:r>
              <a:rPr lang="ru-RU" dirty="0">
                <a:solidFill>
                  <a:schemeClr val="tx1"/>
                </a:solidFill>
                <a:latin typeface="Palatino Linotype"/>
              </a:rPr>
              <a:t> </a:t>
            </a:r>
            <a:r>
              <a:rPr lang="ru-RU" dirty="0" err="1">
                <a:solidFill>
                  <a:schemeClr val="tx1"/>
                </a:solidFill>
                <a:latin typeface="Palatino Linotype"/>
              </a:rPr>
              <a:t>Андрійович</a:t>
            </a:r>
            <a:r>
              <a:rPr lang="ru-RU" dirty="0">
                <a:solidFill>
                  <a:schemeClr val="tx1"/>
                </a:solidFill>
                <a:latin typeface="Palatino Linotype"/>
              </a:rPr>
              <a:t>, </a:t>
            </a:r>
            <a:r>
              <a:rPr lang="ru-RU" dirty="0" err="1" smtClean="0">
                <a:solidFill>
                  <a:schemeClr val="tx1"/>
                </a:solidFill>
                <a:latin typeface="Palatino Linotype"/>
              </a:rPr>
              <a:t>учень</a:t>
            </a:r>
            <a:r>
              <a:rPr lang="ru-RU" dirty="0" smtClean="0">
                <a:solidFill>
                  <a:schemeClr val="tx1"/>
                </a:solidFill>
                <a:latin typeface="Palatino Linotype"/>
              </a:rPr>
              <a:t> 8-А </a:t>
            </a:r>
            <a:r>
              <a:rPr lang="ru-RU" dirty="0" err="1">
                <a:solidFill>
                  <a:schemeClr val="tx1"/>
                </a:solidFill>
                <a:latin typeface="Palatino Linotype"/>
              </a:rPr>
              <a:t>класу</a:t>
            </a:r>
            <a:r>
              <a:rPr lang="ru-RU" dirty="0">
                <a:solidFill>
                  <a:schemeClr val="tx1"/>
                </a:solidFill>
                <a:latin typeface="Palatino Linotype"/>
              </a:rPr>
              <a:t> </a:t>
            </a:r>
            <a:r>
              <a:rPr lang="ru-RU" dirty="0" err="1">
                <a:solidFill>
                  <a:schemeClr val="tx1"/>
                </a:solidFill>
                <a:latin typeface="Palatino Linotype"/>
              </a:rPr>
              <a:t>Барв</a:t>
            </a:r>
            <a:r>
              <a:rPr lang="en-US" dirty="0" err="1">
                <a:solidFill>
                  <a:schemeClr val="tx1"/>
                </a:solidFill>
                <a:latin typeface="Palatino Linotype"/>
              </a:rPr>
              <a:t>i</a:t>
            </a:r>
            <a:r>
              <a:rPr lang="ru-RU" dirty="0" err="1">
                <a:solidFill>
                  <a:schemeClr val="tx1"/>
                </a:solidFill>
                <a:latin typeface="Palatino Linotype"/>
              </a:rPr>
              <a:t>нк</a:t>
            </a:r>
            <a:r>
              <a:rPr lang="en-US" dirty="0" err="1">
                <a:solidFill>
                  <a:schemeClr val="tx1"/>
                </a:solidFill>
                <a:latin typeface="Palatino Linotype"/>
              </a:rPr>
              <a:t>i</a:t>
            </a:r>
            <a:r>
              <a:rPr lang="ru-RU" dirty="0" err="1">
                <a:solidFill>
                  <a:schemeClr val="tx1"/>
                </a:solidFill>
                <a:latin typeface="Palatino Linotype"/>
              </a:rPr>
              <a:t>вського</a:t>
            </a:r>
            <a:r>
              <a:rPr lang="ru-RU" dirty="0">
                <a:solidFill>
                  <a:schemeClr val="tx1"/>
                </a:solidFill>
                <a:latin typeface="Palatino Linotype"/>
              </a:rPr>
              <a:t> л</a:t>
            </a:r>
            <a:r>
              <a:rPr lang="en-US" dirty="0" err="1">
                <a:solidFill>
                  <a:schemeClr val="tx1"/>
                </a:solidFill>
                <a:latin typeface="Palatino Linotype"/>
              </a:rPr>
              <a:t>i</a:t>
            </a:r>
            <a:r>
              <a:rPr lang="ru-RU" dirty="0" err="1">
                <a:solidFill>
                  <a:schemeClr val="tx1"/>
                </a:solidFill>
                <a:latin typeface="Palatino Linotype"/>
              </a:rPr>
              <a:t>цею</a:t>
            </a:r>
            <a:r>
              <a:rPr lang="ru-RU" dirty="0">
                <a:solidFill>
                  <a:schemeClr val="tx1"/>
                </a:solidFill>
                <a:latin typeface="Palatino Linotype"/>
              </a:rPr>
              <a:t> № 1 </a:t>
            </a:r>
            <a:r>
              <a:rPr lang="ru-RU" dirty="0" err="1">
                <a:solidFill>
                  <a:schemeClr val="tx1"/>
                </a:solidFill>
                <a:latin typeface="Palatino Linotype"/>
              </a:rPr>
              <a:t>Барв</a:t>
            </a:r>
            <a:r>
              <a:rPr lang="en-US" dirty="0" err="1">
                <a:solidFill>
                  <a:schemeClr val="tx1"/>
                </a:solidFill>
                <a:latin typeface="Palatino Linotype"/>
              </a:rPr>
              <a:t>i</a:t>
            </a:r>
            <a:r>
              <a:rPr lang="ru-RU" dirty="0" err="1">
                <a:solidFill>
                  <a:schemeClr val="tx1"/>
                </a:solidFill>
                <a:latin typeface="Palatino Linotype"/>
              </a:rPr>
              <a:t>нк</a:t>
            </a:r>
            <a:r>
              <a:rPr lang="en-US" dirty="0" err="1">
                <a:solidFill>
                  <a:schemeClr val="tx1"/>
                </a:solidFill>
                <a:latin typeface="Palatino Linotype"/>
              </a:rPr>
              <a:t>i</a:t>
            </a:r>
            <a:r>
              <a:rPr lang="ru-RU" dirty="0" err="1">
                <a:solidFill>
                  <a:schemeClr val="tx1"/>
                </a:solidFill>
                <a:latin typeface="Palatino Linotype"/>
              </a:rPr>
              <a:t>всько</a:t>
            </a:r>
            <a:r>
              <a:rPr lang="en-US" dirty="0">
                <a:solidFill>
                  <a:schemeClr val="tx1"/>
                </a:solidFill>
                <a:latin typeface="Palatino Linotype"/>
              </a:rPr>
              <a:t>ï </a:t>
            </a:r>
            <a:r>
              <a:rPr lang="uk-UA" dirty="0" smtClean="0">
                <a:solidFill>
                  <a:schemeClr val="tx1"/>
                </a:solidFill>
                <a:latin typeface="Palatino Linotype"/>
              </a:rPr>
              <a:t>міської </a:t>
            </a:r>
            <a:r>
              <a:rPr lang="ru-RU" dirty="0" err="1" smtClean="0">
                <a:solidFill>
                  <a:schemeClr val="tx1"/>
                </a:solidFill>
                <a:latin typeface="Palatino Linotype"/>
              </a:rPr>
              <a:t>територ</a:t>
            </a:r>
            <a:r>
              <a:rPr lang="en-US" dirty="0" err="1">
                <a:solidFill>
                  <a:schemeClr val="tx1"/>
                </a:solidFill>
                <a:latin typeface="Palatino Linotype"/>
              </a:rPr>
              <a:t>i</a:t>
            </a:r>
            <a:r>
              <a:rPr lang="ru-RU" dirty="0" err="1">
                <a:solidFill>
                  <a:schemeClr val="tx1"/>
                </a:solidFill>
                <a:latin typeface="Palatino Linotype"/>
              </a:rPr>
              <a:t>ально</a:t>
            </a:r>
            <a:r>
              <a:rPr lang="en-US" dirty="0">
                <a:solidFill>
                  <a:schemeClr val="tx1"/>
                </a:solidFill>
                <a:latin typeface="Palatino Linotype"/>
              </a:rPr>
              <a:t>ï </a:t>
            </a:r>
            <a:r>
              <a:rPr lang="ru-RU" dirty="0" err="1">
                <a:solidFill>
                  <a:schemeClr val="tx1"/>
                </a:solidFill>
                <a:latin typeface="Palatino Linotype"/>
              </a:rPr>
              <a:t>громади</a:t>
            </a:r>
            <a:r>
              <a:rPr lang="ru-RU" dirty="0">
                <a:solidFill>
                  <a:schemeClr val="tx1"/>
                </a:solidFill>
                <a:latin typeface="Palatino Linotype"/>
              </a:rPr>
              <a:t> </a:t>
            </a:r>
            <a:r>
              <a:rPr lang="en-US" dirty="0">
                <a:solidFill>
                  <a:schemeClr val="tx1"/>
                </a:solidFill>
                <a:latin typeface="Palatino Linotype"/>
              </a:rPr>
              <a:t>I</a:t>
            </a:r>
            <a:r>
              <a:rPr lang="ru-RU" dirty="0" err="1">
                <a:solidFill>
                  <a:schemeClr val="tx1"/>
                </a:solidFill>
                <a:latin typeface="Palatino Linotype"/>
              </a:rPr>
              <a:t>зюмського</a:t>
            </a:r>
            <a:r>
              <a:rPr lang="ru-RU" dirty="0">
                <a:solidFill>
                  <a:schemeClr val="tx1"/>
                </a:solidFill>
                <a:latin typeface="Palatino Linotype"/>
              </a:rPr>
              <a:t> району </a:t>
            </a:r>
            <a:r>
              <a:rPr lang="ru-RU" dirty="0" err="1">
                <a:solidFill>
                  <a:schemeClr val="tx1"/>
                </a:solidFill>
                <a:latin typeface="Palatino Linotype"/>
              </a:rPr>
              <a:t>Харк</a:t>
            </a:r>
            <a:r>
              <a:rPr lang="en-US" dirty="0" err="1">
                <a:solidFill>
                  <a:schemeClr val="tx1"/>
                </a:solidFill>
                <a:latin typeface="Palatino Linotype"/>
              </a:rPr>
              <a:t>i</a:t>
            </a:r>
            <a:r>
              <a:rPr lang="ru-RU" dirty="0" err="1">
                <a:solidFill>
                  <a:schemeClr val="tx1"/>
                </a:solidFill>
                <a:latin typeface="Palatino Linotype"/>
              </a:rPr>
              <a:t>всько</a:t>
            </a:r>
            <a:r>
              <a:rPr lang="en-US" dirty="0">
                <a:solidFill>
                  <a:schemeClr val="tx1"/>
                </a:solidFill>
                <a:latin typeface="Palatino Linotype"/>
              </a:rPr>
              <a:t>ï </a:t>
            </a:r>
            <a:r>
              <a:rPr lang="ru-RU" dirty="0" err="1">
                <a:solidFill>
                  <a:schemeClr val="tx1"/>
                </a:solidFill>
                <a:latin typeface="Palatino Linotype"/>
              </a:rPr>
              <a:t>област</a:t>
            </a:r>
            <a:r>
              <a:rPr lang="en-US" dirty="0" err="1">
                <a:solidFill>
                  <a:schemeClr val="tx1"/>
                </a:solidFill>
                <a:latin typeface="Palatino Linotype"/>
              </a:rPr>
              <a:t>i</a:t>
            </a:r>
            <a:endParaRPr lang="uk-UA" dirty="0">
              <a:solidFill>
                <a:schemeClr val="tx1"/>
              </a:solidFill>
              <a:latin typeface="Palatino Linotype"/>
            </a:endParaRPr>
          </a:p>
          <a:p>
            <a:pPr lvl="0"/>
            <a:endParaRPr lang="uk-UA" dirty="0">
              <a:solidFill>
                <a:schemeClr val="tx1"/>
              </a:solidFill>
              <a:latin typeface="Palatino Linotype"/>
            </a:endParaRPr>
          </a:p>
          <a:p>
            <a:pPr lvl="0" algn="just"/>
            <a:r>
              <a:rPr lang="ru-RU" b="1" dirty="0" err="1">
                <a:solidFill>
                  <a:schemeClr val="tx1"/>
                </a:solidFill>
                <a:latin typeface="Palatino Linotype"/>
              </a:rPr>
              <a:t>Науковий</a:t>
            </a:r>
            <a:r>
              <a:rPr lang="ru-RU" b="1" dirty="0">
                <a:solidFill>
                  <a:schemeClr val="tx1"/>
                </a:solidFill>
                <a:latin typeface="Palatino Linotype"/>
              </a:rPr>
              <a:t> </a:t>
            </a:r>
            <a:r>
              <a:rPr lang="ru-RU" b="1" dirty="0" err="1">
                <a:solidFill>
                  <a:schemeClr val="tx1"/>
                </a:solidFill>
                <a:latin typeface="Palatino Linotype"/>
              </a:rPr>
              <a:t>керівник</a:t>
            </a:r>
            <a:r>
              <a:rPr lang="ru-RU" b="1" dirty="0">
                <a:solidFill>
                  <a:schemeClr val="tx1"/>
                </a:solidFill>
                <a:latin typeface="Palatino Linotype"/>
              </a:rPr>
              <a:t>: </a:t>
            </a:r>
            <a:r>
              <a:rPr lang="ru-RU" dirty="0" err="1">
                <a:solidFill>
                  <a:schemeClr val="tx1"/>
                </a:solidFill>
                <a:latin typeface="Palatino Linotype"/>
              </a:rPr>
              <a:t>Рибенцева</a:t>
            </a:r>
            <a:r>
              <a:rPr lang="ru-RU" dirty="0">
                <a:solidFill>
                  <a:schemeClr val="tx1"/>
                </a:solidFill>
                <a:latin typeface="Palatino Linotype"/>
              </a:rPr>
              <a:t> </a:t>
            </a:r>
            <a:r>
              <a:rPr lang="ru-RU" dirty="0" err="1">
                <a:solidFill>
                  <a:schemeClr val="tx1"/>
                </a:solidFill>
                <a:latin typeface="Palatino Linotype"/>
              </a:rPr>
              <a:t>Альона</a:t>
            </a:r>
            <a:r>
              <a:rPr lang="ru-RU" dirty="0">
                <a:solidFill>
                  <a:schemeClr val="tx1"/>
                </a:solidFill>
                <a:latin typeface="Palatino Linotype"/>
              </a:rPr>
              <a:t> </a:t>
            </a:r>
            <a:r>
              <a:rPr lang="ru-RU" dirty="0" err="1">
                <a:solidFill>
                  <a:schemeClr val="tx1"/>
                </a:solidFill>
                <a:latin typeface="Palatino Linotype"/>
              </a:rPr>
              <a:t>Геннадіївна</a:t>
            </a:r>
            <a:r>
              <a:rPr lang="ru-RU" dirty="0">
                <a:solidFill>
                  <a:schemeClr val="tx1"/>
                </a:solidFill>
                <a:latin typeface="Palatino Linotype"/>
              </a:rPr>
              <a:t>, </a:t>
            </a:r>
            <a:r>
              <a:rPr lang="ru-RU" dirty="0" err="1" smtClean="0">
                <a:solidFill>
                  <a:schemeClr val="tx1"/>
                </a:solidFill>
                <a:latin typeface="Palatino Linotype"/>
              </a:rPr>
              <a:t>вчителька</a:t>
            </a:r>
            <a:r>
              <a:rPr lang="ru-RU" dirty="0" smtClean="0">
                <a:solidFill>
                  <a:schemeClr val="tx1"/>
                </a:solidFill>
                <a:latin typeface="Palatino Linotype"/>
              </a:rPr>
              <a:t> </a:t>
            </a:r>
            <a:r>
              <a:rPr lang="ru-RU" dirty="0" err="1">
                <a:solidFill>
                  <a:schemeClr val="tx1"/>
                </a:solidFill>
                <a:latin typeface="Palatino Linotype"/>
              </a:rPr>
              <a:t>фізики</a:t>
            </a:r>
            <a:r>
              <a:rPr lang="ru-RU" dirty="0">
                <a:solidFill>
                  <a:schemeClr val="tx1"/>
                </a:solidFill>
                <a:latin typeface="Palatino Linotype"/>
              </a:rPr>
              <a:t> та </a:t>
            </a:r>
            <a:r>
              <a:rPr lang="ru-RU" dirty="0" err="1">
                <a:solidFill>
                  <a:schemeClr val="tx1"/>
                </a:solidFill>
                <a:latin typeface="Palatino Linotype"/>
              </a:rPr>
              <a:t>астрономії</a:t>
            </a:r>
            <a:r>
              <a:rPr lang="ru-RU" dirty="0">
                <a:solidFill>
                  <a:schemeClr val="tx1"/>
                </a:solidFill>
                <a:latin typeface="Palatino Linotype"/>
              </a:rPr>
              <a:t>, </a:t>
            </a:r>
            <a:r>
              <a:rPr lang="ru-RU" dirty="0" err="1">
                <a:solidFill>
                  <a:schemeClr val="tx1"/>
                </a:solidFill>
                <a:latin typeface="Palatino Linotype"/>
              </a:rPr>
              <a:t>спеціаліст</a:t>
            </a:r>
            <a:r>
              <a:rPr lang="ru-RU" dirty="0">
                <a:solidFill>
                  <a:schemeClr val="tx1"/>
                </a:solidFill>
                <a:latin typeface="Palatino Linotype"/>
              </a:rPr>
              <a:t> </a:t>
            </a:r>
            <a:r>
              <a:rPr lang="ru-RU" dirty="0" err="1">
                <a:solidFill>
                  <a:schemeClr val="tx1"/>
                </a:solidFill>
                <a:latin typeface="Palatino Linotype"/>
              </a:rPr>
              <a:t>вищої</a:t>
            </a:r>
            <a:r>
              <a:rPr lang="ru-RU" dirty="0">
                <a:solidFill>
                  <a:schemeClr val="tx1"/>
                </a:solidFill>
                <a:latin typeface="Palatino Linotype"/>
              </a:rPr>
              <a:t> </a:t>
            </a:r>
            <a:r>
              <a:rPr lang="ru-RU" dirty="0" err="1">
                <a:solidFill>
                  <a:schemeClr val="tx1"/>
                </a:solidFill>
                <a:latin typeface="Palatino Linotype"/>
              </a:rPr>
              <a:t>категорії</a:t>
            </a:r>
            <a:r>
              <a:rPr lang="ru-RU" dirty="0">
                <a:solidFill>
                  <a:schemeClr val="tx1"/>
                </a:solidFill>
                <a:latin typeface="Palatino Linotype"/>
              </a:rPr>
              <a:t> </a:t>
            </a:r>
            <a:r>
              <a:rPr lang="ru-RU" dirty="0" err="1">
                <a:solidFill>
                  <a:schemeClr val="tx1"/>
                </a:solidFill>
                <a:latin typeface="Palatino Linotype"/>
              </a:rPr>
              <a:t>Барв</a:t>
            </a:r>
            <a:r>
              <a:rPr lang="en-US" dirty="0" err="1">
                <a:solidFill>
                  <a:schemeClr val="tx1"/>
                </a:solidFill>
                <a:latin typeface="Palatino Linotype"/>
              </a:rPr>
              <a:t>i</a:t>
            </a:r>
            <a:r>
              <a:rPr lang="ru-RU" dirty="0" err="1">
                <a:solidFill>
                  <a:schemeClr val="tx1"/>
                </a:solidFill>
                <a:latin typeface="Palatino Linotype"/>
              </a:rPr>
              <a:t>нк</a:t>
            </a:r>
            <a:r>
              <a:rPr lang="en-US" dirty="0" err="1">
                <a:solidFill>
                  <a:schemeClr val="tx1"/>
                </a:solidFill>
                <a:latin typeface="Palatino Linotype"/>
              </a:rPr>
              <a:t>i</a:t>
            </a:r>
            <a:r>
              <a:rPr lang="ru-RU" dirty="0" err="1">
                <a:solidFill>
                  <a:schemeClr val="tx1"/>
                </a:solidFill>
                <a:latin typeface="Palatino Linotype"/>
              </a:rPr>
              <a:t>вського</a:t>
            </a:r>
            <a:r>
              <a:rPr lang="ru-RU" dirty="0">
                <a:solidFill>
                  <a:schemeClr val="tx1"/>
                </a:solidFill>
                <a:latin typeface="Palatino Linotype"/>
              </a:rPr>
              <a:t> </a:t>
            </a:r>
            <a:r>
              <a:rPr lang="ru-RU" dirty="0" err="1">
                <a:solidFill>
                  <a:schemeClr val="tx1"/>
                </a:solidFill>
                <a:latin typeface="Palatino Linotype"/>
              </a:rPr>
              <a:t>ліцею</a:t>
            </a:r>
            <a:r>
              <a:rPr lang="ru-RU" dirty="0">
                <a:solidFill>
                  <a:schemeClr val="tx1"/>
                </a:solidFill>
                <a:latin typeface="Palatino Linotype"/>
              </a:rPr>
              <a:t> №1 </a:t>
            </a:r>
            <a:r>
              <a:rPr lang="ru-RU" dirty="0" err="1">
                <a:solidFill>
                  <a:schemeClr val="tx1"/>
                </a:solidFill>
                <a:latin typeface="Palatino Linotype"/>
              </a:rPr>
              <a:t>Барвінківської</a:t>
            </a:r>
            <a:r>
              <a:rPr lang="ru-RU" dirty="0">
                <a:solidFill>
                  <a:schemeClr val="tx1"/>
                </a:solidFill>
                <a:latin typeface="Palatino Linotype"/>
              </a:rPr>
              <a:t> </a:t>
            </a:r>
            <a:r>
              <a:rPr lang="ru-RU" dirty="0" err="1">
                <a:solidFill>
                  <a:schemeClr val="tx1"/>
                </a:solidFill>
                <a:latin typeface="Palatino Linotype"/>
              </a:rPr>
              <a:t>міської</a:t>
            </a:r>
            <a:r>
              <a:rPr lang="ru-RU" dirty="0">
                <a:solidFill>
                  <a:schemeClr val="tx1"/>
                </a:solidFill>
                <a:latin typeface="Palatino Linotype"/>
              </a:rPr>
              <a:t> </a:t>
            </a:r>
            <a:r>
              <a:rPr lang="ru-RU" dirty="0" err="1">
                <a:solidFill>
                  <a:schemeClr val="tx1"/>
                </a:solidFill>
                <a:latin typeface="Palatino Linotype"/>
              </a:rPr>
              <a:t>територіальної</a:t>
            </a:r>
            <a:r>
              <a:rPr lang="ru-RU" dirty="0">
                <a:solidFill>
                  <a:schemeClr val="tx1"/>
                </a:solidFill>
                <a:latin typeface="Palatino Linotype"/>
              </a:rPr>
              <a:t> </a:t>
            </a:r>
            <a:r>
              <a:rPr lang="ru-RU" dirty="0" err="1">
                <a:solidFill>
                  <a:schemeClr val="tx1"/>
                </a:solidFill>
                <a:latin typeface="Palatino Linotype"/>
              </a:rPr>
              <a:t>громади</a:t>
            </a:r>
            <a:r>
              <a:rPr lang="ru-RU" dirty="0">
                <a:solidFill>
                  <a:schemeClr val="tx1"/>
                </a:solidFill>
                <a:latin typeface="Palatino Linotype"/>
              </a:rPr>
              <a:t> </a:t>
            </a:r>
            <a:r>
              <a:rPr lang="ru-RU" dirty="0" err="1">
                <a:solidFill>
                  <a:schemeClr val="tx1"/>
                </a:solidFill>
                <a:latin typeface="Palatino Linotype"/>
              </a:rPr>
              <a:t>Ізюмського</a:t>
            </a:r>
            <a:r>
              <a:rPr lang="ru-RU" dirty="0">
                <a:solidFill>
                  <a:schemeClr val="tx1"/>
                </a:solidFill>
                <a:latin typeface="Palatino Linotype"/>
              </a:rPr>
              <a:t> району </a:t>
            </a:r>
            <a:r>
              <a:rPr lang="ru-RU" dirty="0" err="1">
                <a:solidFill>
                  <a:schemeClr val="tx1"/>
                </a:solidFill>
                <a:latin typeface="Palatino Linotype"/>
              </a:rPr>
              <a:t>Харківської</a:t>
            </a:r>
            <a:r>
              <a:rPr lang="ru-RU" dirty="0">
                <a:solidFill>
                  <a:schemeClr val="tx1"/>
                </a:solidFill>
                <a:latin typeface="Palatino Linotype"/>
              </a:rPr>
              <a:t> </a:t>
            </a:r>
            <a:r>
              <a:rPr lang="ru-RU" dirty="0" err="1">
                <a:solidFill>
                  <a:schemeClr val="tx1"/>
                </a:solidFill>
                <a:latin typeface="Palatino Linotype"/>
              </a:rPr>
              <a:t>області</a:t>
            </a:r>
            <a:endParaRPr lang="en-US" dirty="0">
              <a:solidFill>
                <a:schemeClr val="tx1"/>
              </a:solidFill>
              <a:latin typeface="Palatino Linotype"/>
            </a:endParaRPr>
          </a:p>
        </p:txBody>
      </p:sp>
    </p:spTree>
    <p:extLst>
      <p:ext uri="{BB962C8B-B14F-4D97-AF65-F5344CB8AC3E}">
        <p14:creationId xmlns:p14="http://schemas.microsoft.com/office/powerpoint/2010/main" val="2018513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851920" y="1484409"/>
            <a:ext cx="5184576" cy="480131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uk-UA" dirty="0" smtClean="0"/>
              <a:t>Полярне сяйво над Україною, не несе ніякої загрози для її жителів!!! Не йде мова </a:t>
            </a:r>
            <a:r>
              <a:rPr lang="uk-UA" dirty="0"/>
              <a:t>про кінець світу, вимирання масові, зміну клімату і так далі. </a:t>
            </a:r>
            <a:r>
              <a:rPr lang="uk-UA" dirty="0" smtClean="0"/>
              <a:t>..</a:t>
            </a:r>
          </a:p>
          <a:p>
            <a:pPr algn="just"/>
            <a:r>
              <a:rPr lang="uk-UA" b="1" dirty="0" smtClean="0">
                <a:solidFill>
                  <a:srgbClr val="FF0000"/>
                </a:solidFill>
              </a:rPr>
              <a:t>Чому ми над Україною бачили, і багатьма країнами північної півкулі «з протилежної від Америки» частини, то магнітний полюс Землі в наш бік змістився відносно географічного, за останні десятиліття.</a:t>
            </a:r>
            <a:r>
              <a:rPr lang="uk-UA" dirty="0" smtClean="0"/>
              <a:t> Це зміщення не впливає на здоров'я людей, це зміщення (магнітного полюсу) не є послабленням поля. Це було завжди і раніше, як показують вивчення намагнічених порід геологами. Давно відомо, що магнітне поле Землі навіть було на екваторі, це не біда для всієї Землі. Це часткова проблема, наприклад, для мігруючих птахів, чи інших мігруючих тварин, з порами року. (Частинка інтерв'ю з Кажановим Володимиром Володимировичем) </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916832"/>
            <a:ext cx="3240360" cy="3669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07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2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310" y="5070"/>
            <a:ext cx="4080690" cy="685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530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1428" y="2259225"/>
            <a:ext cx="3037211"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35456"/>
            <a:ext cx="4067944" cy="2094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082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35456"/>
            <a:ext cx="4067944" cy="2094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16816"/>
            <a:ext cx="4248472" cy="63805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3" y="216815"/>
            <a:ext cx="4531732" cy="63805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6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35456"/>
            <a:ext cx="4067944" cy="2094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44771" y="184284"/>
            <a:ext cx="8859990" cy="156966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uk-UA" sz="3200" dirty="0" smtClean="0">
                <a:latin typeface="Times New Roman" pitchFamily="18" charset="0"/>
                <a:cs typeface="Times New Roman" pitchFamily="18" charset="0"/>
              </a:rPr>
              <a:t>Представлення результатів власного дослідження</a:t>
            </a:r>
          </a:p>
          <a:p>
            <a:r>
              <a:rPr lang="uk-UA" sz="3200" dirty="0" smtClean="0">
                <a:latin typeface="Times New Roman" pitchFamily="18" charset="0"/>
                <a:cs typeface="Times New Roman" pitchFamily="18" charset="0"/>
              </a:rPr>
              <a:t> на  обласній науково-практичній конференції</a:t>
            </a:r>
          </a:p>
          <a:p>
            <a:r>
              <a:rPr lang="uk-UA" sz="3200" dirty="0">
                <a:latin typeface="Times New Roman" pitchFamily="18" charset="0"/>
                <a:cs typeface="Times New Roman" pitchFamily="18" charset="0"/>
              </a:rPr>
              <a:t> </a:t>
            </a:r>
            <a:r>
              <a:rPr lang="uk-UA" sz="3200" dirty="0" smtClean="0">
                <a:latin typeface="Times New Roman" pitchFamily="18" charset="0"/>
                <a:cs typeface="Times New Roman" pitchFamily="18" charset="0"/>
              </a:rPr>
              <a:t>                      18.11.2024</a:t>
            </a:r>
            <a:endParaRPr lang="ru-RU" sz="32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309045"/>
            <a:ext cx="4072721" cy="558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44824"/>
            <a:ext cx="493204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782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2023\Конференція науково-практична листопад 2023\Барвінкове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28713"/>
            <a:ext cx="12192000" cy="9115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6632" y="188640"/>
            <a:ext cx="11305256" cy="65556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uk-UA" sz="2800" dirty="0"/>
              <a:t>Північне сяйво – це природне явище, коли у верхніх шарах атмосфери Землі виникають світлові відблиски у вигляді плям чи смуг, які мають різні кольори та зазвичай спостерігаються неподалік від полярних регіонів. Вони виникають завдяки взаємодії сонячного вітру з магнітосферою Землі та зарядженими частинками, що врівноважуються у верхній атмосфері, та надають явищу неймовірну красу. Його поява пов’язана з  викидом корональної маси, який нещодавно досягнув Землі. Цього разу, що стається вкрай рідко, внаслідок дуже сильної магнітної бурі сяйво можна було спостерігати і над Україною.</a:t>
            </a:r>
            <a:endParaRPr lang="ru-RU" sz="2800" dirty="0"/>
          </a:p>
          <a:p>
            <a:pPr algn="just"/>
            <a:r>
              <a:rPr lang="uk-UA" sz="2800" b="1" dirty="0" smtClean="0"/>
              <a:t>На власні очі спостерігав та досліджував дане явище в м. Барвінкове протягом </a:t>
            </a:r>
            <a:r>
              <a:rPr lang="uk-UA" sz="2800" b="1" dirty="0"/>
              <a:t>листопада 2023 року-лютого 2024 року</a:t>
            </a:r>
            <a:r>
              <a:rPr lang="uk-UA" sz="2800" b="1" dirty="0" smtClean="0"/>
              <a:t>, документував результати спостережень на світлинах (світлини були відправлені на Всеукраїнський конкурс  Всесвіт в об'єктиві, де я зайняв ІІІ місце). </a:t>
            </a:r>
          </a:p>
          <a:p>
            <a:pPr algn="just"/>
            <a:r>
              <a:rPr lang="uk-UA" sz="2800" dirty="0" smtClean="0"/>
              <a:t>Північне </a:t>
            </a:r>
            <a:r>
              <a:rPr lang="uk-UA" sz="2800" dirty="0"/>
              <a:t>сяйво пов’язане з магнітними бурями через взаємодію сонячного вітру з магнітосферою Землі. </a:t>
            </a:r>
            <a:endParaRPr lang="ru-RU" sz="2800" dirty="0"/>
          </a:p>
        </p:txBody>
      </p:sp>
      <p:sp>
        <p:nvSpPr>
          <p:cNvPr id="3" name="TextBox 2"/>
          <p:cNvSpPr txBox="1"/>
          <p:nvPr/>
        </p:nvSpPr>
        <p:spPr>
          <a:xfrm>
            <a:off x="-1044624" y="-577026"/>
            <a:ext cx="11233248"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uk-UA" sz="2800" dirty="0" smtClean="0"/>
              <a:t>Висновок</a:t>
            </a:r>
            <a:endParaRPr lang="ru-RU" sz="2800" dirty="0"/>
          </a:p>
        </p:txBody>
      </p:sp>
    </p:spTree>
    <p:extLst>
      <p:ext uri="{BB962C8B-B14F-4D97-AF65-F5344CB8AC3E}">
        <p14:creationId xmlns:p14="http://schemas.microsoft.com/office/powerpoint/2010/main" val="161009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2023\Конференція науково-практична листопад 2023\Барвінкове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28713"/>
            <a:ext cx="12192000" cy="9115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6652" y="2276872"/>
            <a:ext cx="11737304" cy="440120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uk-UA" sz="2800" dirty="0"/>
              <a:t>Під час магнітних бур сонячний вітер може бути особливо активним, і великі кількості заряджених частинок викидаються в простір у вигляді сонячних вибухів і корональних мас-викидів. Коли ці частинки досягають магнітосфери Землі, вони взаємодіють з магнітним полем Землі та можуть викликати різні явища, включаючи магнітні бурі. Під час магнітних бур магнітна активність нашої планети збільшується, і це може призвести до збільшення інтенсивності північного сяйва. Як результат, воно може бути яскравішим під час магнітних бур.</a:t>
            </a:r>
            <a:endParaRPr lang="ru-RU" sz="2800" dirty="0"/>
          </a:p>
          <a:p>
            <a:r>
              <a:rPr lang="uk-UA" sz="2800" dirty="0"/>
              <a:t>Червоний колір північного сяйва характеризує стан магнітного поля Землі, яке слабшає і пропускає на Землю більше космічного випромінювання.</a:t>
            </a:r>
            <a:endParaRPr lang="ru-RU" sz="2800" dirty="0"/>
          </a:p>
        </p:txBody>
      </p:sp>
      <p:sp>
        <p:nvSpPr>
          <p:cNvPr id="3" name="TextBox 2"/>
          <p:cNvSpPr txBox="1"/>
          <p:nvPr/>
        </p:nvSpPr>
        <p:spPr>
          <a:xfrm>
            <a:off x="-1044624" y="-577026"/>
            <a:ext cx="11233248"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uk-UA" sz="2800" dirty="0" smtClean="0"/>
              <a:t>Висновок</a:t>
            </a:r>
            <a:endParaRPr lang="ru-RU" sz="2800" dirty="0"/>
          </a:p>
        </p:txBody>
      </p:sp>
    </p:spTree>
    <p:extLst>
      <p:ext uri="{BB962C8B-B14F-4D97-AF65-F5344CB8AC3E}">
        <p14:creationId xmlns:p14="http://schemas.microsoft.com/office/powerpoint/2010/main" val="344371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2023\Конференція науково-практична листопад 2023\Барвінкове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9281"/>
            <a:ext cx="12192000" cy="9115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6208" y="3861048"/>
            <a:ext cx="11737304"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457200" indent="-457200">
              <a:buFont typeface="Arial" pitchFamily="34" charset="0"/>
              <a:buChar char="•"/>
            </a:pPr>
            <a:r>
              <a:rPr lang="en-US" sz="2800" dirty="0">
                <a:hlinkClick r:id="rId3"/>
              </a:rPr>
              <a:t>https://www.youtube.com/watch?v=Hu1abJuWK6E&amp;ab_channel=%</a:t>
            </a:r>
            <a:r>
              <a:rPr lang="en-US" sz="2800" dirty="0" smtClean="0">
                <a:hlinkClick r:id="rId3"/>
              </a:rPr>
              <a:t>D0%A1%D1%83%D1%81%D0%BF%D1%96%D0%BB%D1%8C%D0%BD%D0%B5%D0%A5%D0%B0%D1%80%D0%BA%D1%96%D0%B2</a:t>
            </a:r>
            <a:endParaRPr lang="uk-UA" sz="2800" dirty="0" smtClean="0"/>
          </a:p>
          <a:p>
            <a:pPr marL="457200" indent="-457200">
              <a:buFont typeface="Arial" pitchFamily="34" charset="0"/>
              <a:buChar char="•"/>
            </a:pPr>
            <a:r>
              <a:rPr lang="uk-UA" sz="2800" dirty="0" smtClean="0"/>
              <a:t>Світлини до роботи надані </a:t>
            </a:r>
            <a:r>
              <a:rPr lang="uk-UA" sz="2800" dirty="0" err="1" smtClean="0"/>
              <a:t>астраномом</a:t>
            </a:r>
            <a:r>
              <a:rPr lang="uk-UA" sz="2800" dirty="0" smtClean="0"/>
              <a:t> Кажановим Володимиром Володимировичем та власні світлини</a:t>
            </a:r>
          </a:p>
          <a:p>
            <a:pPr marL="457200" indent="-457200">
              <a:buFont typeface="Arial" pitchFamily="34" charset="0"/>
              <a:buChar char="•"/>
            </a:pPr>
            <a:r>
              <a:rPr lang="uk-UA" sz="2800" dirty="0" smtClean="0"/>
              <a:t>Штучний інтелект </a:t>
            </a:r>
            <a:r>
              <a:rPr lang="en-US" sz="2800" dirty="0"/>
              <a:t>Chat </a:t>
            </a:r>
            <a:r>
              <a:rPr lang="en-US" sz="2800" dirty="0" smtClean="0"/>
              <a:t>GPT</a:t>
            </a:r>
            <a:endParaRPr lang="ru-RU" sz="2800" dirty="0"/>
          </a:p>
        </p:txBody>
      </p:sp>
      <p:sp>
        <p:nvSpPr>
          <p:cNvPr id="3" name="TextBox 2"/>
          <p:cNvSpPr txBox="1"/>
          <p:nvPr/>
        </p:nvSpPr>
        <p:spPr>
          <a:xfrm>
            <a:off x="-1044624" y="-577026"/>
            <a:ext cx="11233248"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uk-UA" sz="2800" dirty="0" smtClean="0"/>
              <a:t>Список використаних джерел</a:t>
            </a:r>
            <a:endParaRPr lang="ru-RU" sz="2800" dirty="0"/>
          </a:p>
        </p:txBody>
      </p:sp>
    </p:spTree>
    <p:extLst>
      <p:ext uri="{BB962C8B-B14F-4D97-AF65-F5344CB8AC3E}">
        <p14:creationId xmlns:p14="http://schemas.microsoft.com/office/powerpoint/2010/main" val="3682386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32" r="4284"/>
          <a:stretch/>
        </p:blipFill>
        <p:spPr bwMode="auto">
          <a:xfrm>
            <a:off x="125690" y="836712"/>
            <a:ext cx="3744416" cy="46771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9977" y="5764614"/>
            <a:ext cx="328322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dirty="0">
                <a:solidFill>
                  <a:schemeClr val="tx1"/>
                </a:solidFill>
                <a:latin typeface="Palatino Linotype"/>
              </a:rPr>
              <a:t>Сова </a:t>
            </a:r>
            <a:r>
              <a:rPr lang="ru-RU" dirty="0" err="1">
                <a:solidFill>
                  <a:schemeClr val="tx1"/>
                </a:solidFill>
                <a:latin typeface="Palatino Linotype"/>
              </a:rPr>
              <a:t>Кирило</a:t>
            </a:r>
            <a:r>
              <a:rPr lang="ru-RU" dirty="0">
                <a:solidFill>
                  <a:schemeClr val="tx1"/>
                </a:solidFill>
                <a:latin typeface="Palatino Linotype"/>
              </a:rPr>
              <a:t> </a:t>
            </a:r>
            <a:r>
              <a:rPr lang="ru-RU" dirty="0" err="1">
                <a:solidFill>
                  <a:schemeClr val="tx1"/>
                </a:solidFill>
                <a:latin typeface="Palatino Linotype"/>
              </a:rPr>
              <a:t>Андрійович</a:t>
            </a:r>
            <a:endParaRPr lang="ru-RU" dirty="0"/>
          </a:p>
        </p:txBody>
      </p:sp>
      <p:sp>
        <p:nvSpPr>
          <p:cNvPr id="5" name="Прямоугольник 4"/>
          <p:cNvSpPr/>
          <p:nvPr/>
        </p:nvSpPr>
        <p:spPr>
          <a:xfrm>
            <a:off x="4283968" y="4437112"/>
            <a:ext cx="4752528"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2400" dirty="0" err="1"/>
              <a:t>Актуальність</a:t>
            </a:r>
            <a:r>
              <a:rPr lang="ru-RU" sz="2400" dirty="0"/>
              <a:t> </a:t>
            </a:r>
            <a:r>
              <a:rPr lang="ru-RU" sz="2400" dirty="0" err="1"/>
              <a:t>роботи</a:t>
            </a:r>
            <a:r>
              <a:rPr lang="ru-RU" sz="2400" dirty="0"/>
              <a:t> </a:t>
            </a:r>
            <a:r>
              <a:rPr lang="ru-RU" sz="2400" dirty="0" err="1"/>
              <a:t>полягає</a:t>
            </a:r>
            <a:r>
              <a:rPr lang="ru-RU" sz="2400" dirty="0"/>
              <a:t> в тому, </a:t>
            </a:r>
            <a:r>
              <a:rPr lang="ru-RU" sz="2400" dirty="0" err="1"/>
              <a:t>щоб</a:t>
            </a:r>
            <a:r>
              <a:rPr lang="ru-RU" sz="2400" dirty="0"/>
              <a:t> </a:t>
            </a:r>
            <a:r>
              <a:rPr lang="ru-RU" sz="2400" dirty="0" err="1"/>
              <a:t>дізнатися</a:t>
            </a:r>
            <a:r>
              <a:rPr lang="ru-RU" sz="2400" dirty="0"/>
              <a:t>, </a:t>
            </a:r>
            <a:r>
              <a:rPr lang="ru-RU" sz="2400" dirty="0" err="1"/>
              <a:t>що</a:t>
            </a:r>
            <a:r>
              <a:rPr lang="ru-RU" sz="2400" dirty="0"/>
              <a:t> собою </a:t>
            </a:r>
            <a:r>
              <a:rPr lang="ru-RU" sz="2400" dirty="0" err="1"/>
              <a:t>представляє</a:t>
            </a:r>
            <a:r>
              <a:rPr lang="ru-RU" sz="2400" dirty="0"/>
              <a:t> </a:t>
            </a:r>
            <a:r>
              <a:rPr lang="ru-RU" sz="2400" dirty="0" err="1"/>
              <a:t>північне</a:t>
            </a:r>
            <a:r>
              <a:rPr lang="ru-RU" sz="2400" dirty="0"/>
              <a:t> </a:t>
            </a:r>
            <a:r>
              <a:rPr lang="ru-RU" sz="2400" dirty="0" err="1"/>
              <a:t>сяйво</a:t>
            </a:r>
            <a:r>
              <a:rPr lang="ru-RU" sz="2400" dirty="0"/>
              <a:t> в </a:t>
            </a:r>
            <a:r>
              <a:rPr lang="ru-RU" sz="2400" dirty="0" err="1"/>
              <a:t>Україні</a:t>
            </a:r>
            <a:r>
              <a:rPr lang="ru-RU" sz="2400" dirty="0"/>
              <a:t>, </a:t>
            </a:r>
            <a:r>
              <a:rPr lang="ru-RU" sz="2400" dirty="0" err="1"/>
              <a:t>можливі</a:t>
            </a:r>
            <a:r>
              <a:rPr lang="ru-RU" sz="2400" dirty="0"/>
              <a:t> причини </a:t>
            </a:r>
            <a:r>
              <a:rPr lang="ru-RU" sz="2400" dirty="0" err="1"/>
              <a:t>його</a:t>
            </a:r>
            <a:r>
              <a:rPr lang="ru-RU" sz="2400" dirty="0"/>
              <a:t> </a:t>
            </a:r>
            <a:r>
              <a:rPr lang="ru-RU" sz="2400" dirty="0" err="1"/>
              <a:t>виникнення</a:t>
            </a:r>
            <a:r>
              <a:rPr lang="ru-RU" sz="2400" dirty="0"/>
              <a:t>, </a:t>
            </a:r>
            <a:r>
              <a:rPr lang="ru-RU" sz="2400" dirty="0" err="1"/>
              <a:t>червоний</a:t>
            </a:r>
            <a:r>
              <a:rPr lang="ru-RU" sz="2400" dirty="0"/>
              <a:t> </a:t>
            </a:r>
            <a:r>
              <a:rPr lang="ru-RU" sz="2400" dirty="0" err="1"/>
              <a:t>колір</a:t>
            </a:r>
            <a:r>
              <a:rPr lang="ru-RU" sz="2400" dirty="0"/>
              <a:t> та частота </a:t>
            </a:r>
            <a:r>
              <a:rPr lang="ru-RU" sz="2400" dirty="0" err="1"/>
              <a:t>появи</a:t>
            </a:r>
            <a:r>
              <a:rPr lang="ru-RU" sz="2400" dirty="0"/>
              <a:t>. </a:t>
            </a:r>
          </a:p>
        </p:txBody>
      </p:sp>
    </p:spTree>
    <p:extLst>
      <p:ext uri="{BB962C8B-B14F-4D97-AF65-F5344CB8AC3E}">
        <p14:creationId xmlns:p14="http://schemas.microsoft.com/office/powerpoint/2010/main" val="233353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023\Конференція науково-практична листопад 2023\Барвінкове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20" y="-1132114"/>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90063" y="5447199"/>
            <a:ext cx="11938725"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3200" dirty="0"/>
              <a:t>Мета </a:t>
            </a:r>
            <a:r>
              <a:rPr lang="ru-RU" sz="3200" dirty="0" err="1"/>
              <a:t>роботи</a:t>
            </a:r>
            <a:r>
              <a:rPr lang="ru-RU" sz="3200" dirty="0"/>
              <a:t>: </a:t>
            </a:r>
            <a:r>
              <a:rPr lang="ru-RU" sz="3200" dirty="0" err="1"/>
              <a:t>дізнатися</a:t>
            </a:r>
            <a:r>
              <a:rPr lang="ru-RU" sz="3200" dirty="0"/>
              <a:t> про </a:t>
            </a:r>
            <a:r>
              <a:rPr lang="ru-RU" sz="3200" dirty="0" err="1"/>
              <a:t>можливі</a:t>
            </a:r>
            <a:r>
              <a:rPr lang="ru-RU" sz="3200" dirty="0"/>
              <a:t> причини </a:t>
            </a:r>
            <a:r>
              <a:rPr lang="ru-RU" sz="3200" dirty="0" err="1"/>
              <a:t>появи</a:t>
            </a:r>
            <a:r>
              <a:rPr lang="ru-RU" sz="3200" dirty="0"/>
              <a:t> </a:t>
            </a:r>
            <a:r>
              <a:rPr lang="ru-RU" sz="3200" dirty="0" err="1"/>
              <a:t>північного</a:t>
            </a:r>
            <a:r>
              <a:rPr lang="ru-RU" sz="3200" dirty="0"/>
              <a:t> </a:t>
            </a:r>
            <a:r>
              <a:rPr lang="ru-RU" sz="3200" dirty="0" err="1"/>
              <a:t>сяйва</a:t>
            </a:r>
            <a:r>
              <a:rPr lang="ru-RU" sz="3200" dirty="0"/>
              <a:t> над </a:t>
            </a:r>
            <a:r>
              <a:rPr lang="ru-RU" sz="3200" dirty="0" err="1"/>
              <a:t>територією</a:t>
            </a:r>
            <a:r>
              <a:rPr lang="ru-RU" sz="3200" dirty="0"/>
              <a:t> </a:t>
            </a:r>
            <a:r>
              <a:rPr lang="ru-RU" sz="3200" dirty="0" err="1"/>
              <a:t>України</a:t>
            </a:r>
            <a:r>
              <a:rPr lang="ru-RU" sz="3200" dirty="0"/>
              <a:t> та про </a:t>
            </a:r>
            <a:r>
              <a:rPr lang="ru-RU" sz="3200" dirty="0" err="1"/>
              <a:t>його</a:t>
            </a:r>
            <a:r>
              <a:rPr lang="ru-RU" sz="3200" dirty="0"/>
              <a:t> </a:t>
            </a:r>
            <a:r>
              <a:rPr lang="ru-RU" sz="3200" dirty="0" err="1"/>
              <a:t>наслідки</a:t>
            </a:r>
            <a:r>
              <a:rPr lang="ru-RU" sz="3200" dirty="0"/>
              <a:t> для </a:t>
            </a:r>
            <a:r>
              <a:rPr lang="ru-RU" sz="3200" dirty="0" err="1"/>
              <a:t>населення</a:t>
            </a:r>
            <a:r>
              <a:rPr lang="ru-RU" sz="3200" dirty="0"/>
              <a:t>. </a:t>
            </a:r>
          </a:p>
          <a:p>
            <a:r>
              <a:rPr lang="ru-RU" sz="3200" dirty="0" err="1"/>
              <a:t>Об’єкт</a:t>
            </a:r>
            <a:r>
              <a:rPr lang="ru-RU" sz="3200" dirty="0"/>
              <a:t> </a:t>
            </a:r>
            <a:r>
              <a:rPr lang="ru-RU" sz="3200" dirty="0" err="1"/>
              <a:t>дослідження</a:t>
            </a:r>
            <a:r>
              <a:rPr lang="ru-RU" sz="3200" dirty="0"/>
              <a:t>: </a:t>
            </a:r>
            <a:r>
              <a:rPr lang="ru-RU" sz="3200" dirty="0" err="1"/>
              <a:t>північне</a:t>
            </a:r>
            <a:r>
              <a:rPr lang="ru-RU" sz="3200" dirty="0"/>
              <a:t> </a:t>
            </a:r>
            <a:r>
              <a:rPr lang="ru-RU" sz="3200" dirty="0" err="1"/>
              <a:t>сяйво</a:t>
            </a:r>
            <a:r>
              <a:rPr lang="ru-RU" sz="3200" dirty="0"/>
              <a:t>.</a:t>
            </a:r>
          </a:p>
          <a:p>
            <a:r>
              <a:rPr lang="ru-RU" sz="3200" dirty="0"/>
              <a:t>Предмет </a:t>
            </a:r>
            <a:r>
              <a:rPr lang="ru-RU" sz="3200" dirty="0" err="1"/>
              <a:t>дослідження</a:t>
            </a:r>
            <a:r>
              <a:rPr lang="ru-RU" sz="3200" dirty="0"/>
              <a:t>: причини </a:t>
            </a:r>
            <a:r>
              <a:rPr lang="ru-RU" sz="3200" dirty="0" err="1"/>
              <a:t>виникнення</a:t>
            </a:r>
            <a:r>
              <a:rPr lang="ru-RU" sz="3200" dirty="0"/>
              <a:t>, </a:t>
            </a:r>
            <a:r>
              <a:rPr lang="ru-RU" sz="3200" dirty="0" err="1"/>
              <a:t>колір</a:t>
            </a:r>
            <a:r>
              <a:rPr lang="ru-RU" sz="3200" dirty="0"/>
              <a:t> та частота </a:t>
            </a:r>
            <a:r>
              <a:rPr lang="ru-RU" sz="3200" dirty="0" err="1"/>
              <a:t>появи</a:t>
            </a:r>
            <a:r>
              <a:rPr lang="ru-RU" sz="3200" dirty="0"/>
              <a:t> </a:t>
            </a:r>
            <a:r>
              <a:rPr lang="ru-RU" sz="3200" dirty="0" err="1"/>
              <a:t>північного</a:t>
            </a:r>
            <a:r>
              <a:rPr lang="ru-RU" sz="3200" dirty="0"/>
              <a:t> </a:t>
            </a:r>
            <a:r>
              <a:rPr lang="ru-RU" sz="3200" dirty="0" err="1"/>
              <a:t>сяйва</a:t>
            </a:r>
            <a:r>
              <a:rPr lang="ru-RU" sz="3200" dirty="0"/>
              <a:t> в </a:t>
            </a:r>
            <a:r>
              <a:rPr lang="ru-RU" sz="3200" dirty="0" err="1"/>
              <a:t>Україні</a:t>
            </a:r>
            <a:r>
              <a:rPr lang="ru-RU" sz="3200" dirty="0"/>
              <a:t>. </a:t>
            </a:r>
          </a:p>
        </p:txBody>
      </p:sp>
    </p:spTree>
    <p:extLst>
      <p:ext uri="{BB962C8B-B14F-4D97-AF65-F5344CB8AC3E}">
        <p14:creationId xmlns:p14="http://schemas.microsoft.com/office/powerpoint/2010/main" val="456825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2023\Конференція науково-практична листопад 2023\Барвінкове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64" y="-891480"/>
            <a:ext cx="12192000" cy="9115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6632" y="188640"/>
            <a:ext cx="4392488" cy="61247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uk-UA" sz="2800" b="1" u="sng" dirty="0"/>
              <a:t>Завдання роботи: </a:t>
            </a:r>
            <a:endParaRPr lang="ru-RU" sz="2800" b="1" u="sng" dirty="0"/>
          </a:p>
          <a:p>
            <a:pPr algn="ctr"/>
            <a:r>
              <a:rPr lang="uk-UA" sz="2800" dirty="0"/>
              <a:t>- теоретичний аналіз літератури та джерел з даної проблеми;</a:t>
            </a:r>
            <a:endParaRPr lang="ru-RU" sz="2800" dirty="0"/>
          </a:p>
          <a:p>
            <a:pPr algn="ctr"/>
            <a:r>
              <a:rPr lang="uk-UA" sz="2800" dirty="0"/>
              <a:t> - ознайомитися з причинами появи північного сяйва над територією України; </a:t>
            </a:r>
            <a:endParaRPr lang="ru-RU" sz="2800" dirty="0"/>
          </a:p>
          <a:p>
            <a:pPr algn="ctr"/>
            <a:r>
              <a:rPr lang="uk-UA" sz="2800" dirty="0"/>
              <a:t>-  дізнатися про наслідки для населення;</a:t>
            </a:r>
            <a:endParaRPr lang="ru-RU" sz="2800" dirty="0"/>
          </a:p>
          <a:p>
            <a:pPr algn="ctr"/>
            <a:r>
              <a:rPr lang="uk-UA" sz="2800" dirty="0"/>
              <a:t>-   розрахувати частоту появу даного оптичного явища та розібратися з його кольором</a:t>
            </a:r>
            <a:r>
              <a:rPr lang="uk-UA" sz="2800" dirty="0" smtClean="0"/>
              <a:t>.</a:t>
            </a:r>
            <a:endParaRPr lang="ru-RU" dirty="0"/>
          </a:p>
        </p:txBody>
      </p:sp>
      <p:sp>
        <p:nvSpPr>
          <p:cNvPr id="3" name="Прямоугольник 2"/>
          <p:cNvSpPr/>
          <p:nvPr/>
        </p:nvSpPr>
        <p:spPr>
          <a:xfrm>
            <a:off x="3419872" y="4365104"/>
            <a:ext cx="7056784"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2800" dirty="0" err="1"/>
              <a:t>Особистий</a:t>
            </a:r>
            <a:r>
              <a:rPr lang="ru-RU" sz="2800" dirty="0"/>
              <a:t> </a:t>
            </a:r>
            <a:r>
              <a:rPr lang="ru-RU" sz="2800" dirty="0" err="1"/>
              <a:t>внесок</a:t>
            </a:r>
            <a:r>
              <a:rPr lang="ru-RU" sz="2800" dirty="0"/>
              <a:t> </a:t>
            </a:r>
            <a:r>
              <a:rPr lang="ru-RU" sz="2800" dirty="0" err="1"/>
              <a:t>полягає</a:t>
            </a:r>
            <a:r>
              <a:rPr lang="ru-RU" sz="2800" dirty="0"/>
              <a:t> у тому, </a:t>
            </a:r>
            <a:r>
              <a:rPr lang="ru-RU" sz="2800" dirty="0" err="1"/>
              <a:t>що</a:t>
            </a:r>
            <a:r>
              <a:rPr lang="ru-RU" sz="2800" dirty="0"/>
              <a:t> автор пояснив причину </a:t>
            </a:r>
            <a:r>
              <a:rPr lang="ru-RU" sz="2800" dirty="0" err="1"/>
              <a:t>появи</a:t>
            </a:r>
            <a:r>
              <a:rPr lang="ru-RU" sz="2800" dirty="0"/>
              <a:t> та </a:t>
            </a:r>
            <a:r>
              <a:rPr lang="ru-RU" sz="2800" dirty="0" err="1"/>
              <a:t>його</a:t>
            </a:r>
            <a:r>
              <a:rPr lang="ru-RU" sz="2800" dirty="0"/>
              <a:t> </a:t>
            </a:r>
            <a:r>
              <a:rPr lang="ru-RU" sz="2800" dirty="0" err="1"/>
              <a:t>наслідки</a:t>
            </a:r>
            <a:r>
              <a:rPr lang="ru-RU" sz="2800" dirty="0"/>
              <a:t> для </a:t>
            </a:r>
            <a:r>
              <a:rPr lang="ru-RU" sz="2800" dirty="0" err="1"/>
              <a:t>населення</a:t>
            </a:r>
            <a:r>
              <a:rPr lang="ru-RU" sz="2800" dirty="0"/>
              <a:t> </a:t>
            </a:r>
            <a:r>
              <a:rPr lang="ru-RU" sz="2800" dirty="0" err="1"/>
              <a:t>України</a:t>
            </a:r>
            <a:r>
              <a:rPr lang="ru-RU" sz="2800" dirty="0"/>
              <a:t>, на </a:t>
            </a:r>
            <a:r>
              <a:rPr lang="ru-RU" sz="2800" dirty="0" err="1"/>
              <a:t>власні</a:t>
            </a:r>
            <a:r>
              <a:rPr lang="ru-RU" sz="2800" dirty="0"/>
              <a:t> </a:t>
            </a:r>
            <a:r>
              <a:rPr lang="ru-RU" sz="2800" dirty="0" err="1"/>
              <a:t>очі</a:t>
            </a:r>
            <a:r>
              <a:rPr lang="ru-RU" sz="2800" dirty="0"/>
              <a:t> </a:t>
            </a:r>
            <a:r>
              <a:rPr lang="ru-RU" sz="2800" dirty="0" err="1"/>
              <a:t>спостерігав</a:t>
            </a:r>
            <a:r>
              <a:rPr lang="ru-RU" sz="2800" dirty="0"/>
              <a:t> та </a:t>
            </a:r>
            <a:r>
              <a:rPr lang="ru-RU" sz="2800" dirty="0" err="1"/>
              <a:t>досліджував</a:t>
            </a:r>
            <a:r>
              <a:rPr lang="ru-RU" sz="2800" dirty="0"/>
              <a:t> </a:t>
            </a:r>
            <a:r>
              <a:rPr lang="ru-RU" sz="2800" dirty="0" err="1"/>
              <a:t>дане</a:t>
            </a:r>
            <a:r>
              <a:rPr lang="ru-RU" sz="2800" dirty="0"/>
              <a:t> </a:t>
            </a:r>
            <a:r>
              <a:rPr lang="ru-RU" sz="2800" dirty="0" err="1"/>
              <a:t>явище</a:t>
            </a:r>
            <a:r>
              <a:rPr lang="ru-RU" sz="2800" dirty="0"/>
              <a:t> в м. </a:t>
            </a:r>
            <a:r>
              <a:rPr lang="ru-RU" sz="2800" dirty="0" err="1"/>
              <a:t>Барвінкове</a:t>
            </a:r>
            <a:r>
              <a:rPr lang="ru-RU" sz="2800" dirty="0"/>
              <a:t> </a:t>
            </a:r>
            <a:r>
              <a:rPr lang="ru-RU" sz="2800" dirty="0" err="1"/>
              <a:t>протягом</a:t>
            </a:r>
            <a:r>
              <a:rPr lang="ru-RU" sz="2800" dirty="0"/>
              <a:t> листопада 2023 року-лютого 2024 року, </a:t>
            </a:r>
            <a:r>
              <a:rPr lang="ru-RU" sz="2800" dirty="0" err="1"/>
              <a:t>документував</a:t>
            </a:r>
            <a:r>
              <a:rPr lang="ru-RU" sz="2800" dirty="0"/>
              <a:t> </a:t>
            </a:r>
            <a:r>
              <a:rPr lang="ru-RU" sz="2800" dirty="0" err="1" smtClean="0"/>
              <a:t>результати</a:t>
            </a:r>
            <a:r>
              <a:rPr lang="ru-RU" sz="2800" dirty="0" smtClean="0"/>
              <a:t> </a:t>
            </a:r>
            <a:r>
              <a:rPr lang="ru-RU" sz="2800" dirty="0" err="1" smtClean="0"/>
              <a:t>власних</a:t>
            </a:r>
            <a:r>
              <a:rPr lang="ru-RU" sz="2800" dirty="0" smtClean="0"/>
              <a:t> </a:t>
            </a:r>
            <a:r>
              <a:rPr lang="ru-RU" sz="2800" dirty="0" err="1"/>
              <a:t>спостережень</a:t>
            </a:r>
            <a:r>
              <a:rPr lang="ru-RU" sz="2800" dirty="0"/>
              <a:t> на </a:t>
            </a:r>
            <a:r>
              <a:rPr lang="ru-RU" sz="2800" dirty="0" err="1"/>
              <a:t>світлинах</a:t>
            </a:r>
            <a:r>
              <a:rPr lang="ru-RU" sz="2800" dirty="0"/>
              <a:t>. </a:t>
            </a:r>
          </a:p>
        </p:txBody>
      </p:sp>
      <p:pic>
        <p:nvPicPr>
          <p:cNvPr id="3075" name="Picture 3" descr="D:\2023\Конференція науково-практична листопад 2023\Барвінкове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404664"/>
            <a:ext cx="5400600" cy="3824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79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26" y="4149080"/>
            <a:ext cx="3609686" cy="244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0226" y="3516040"/>
            <a:ext cx="360968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uk-UA" dirty="0" smtClean="0"/>
              <a:t>Полярне сяйво над </a:t>
            </a:r>
            <a:r>
              <a:rPr lang="uk-UA" dirty="0" err="1" smtClean="0"/>
              <a:t>Київом</a:t>
            </a:r>
            <a:r>
              <a:rPr lang="uk-UA" dirty="0" smtClean="0"/>
              <a:t> (05.11.2023) </a:t>
            </a:r>
          </a:p>
          <a:p>
            <a:pPr algn="ctr"/>
            <a:r>
              <a:rPr lang="uk-UA" dirty="0" smtClean="0"/>
              <a:t>Час явища 10 хвилин</a:t>
            </a:r>
            <a:endParaRPr lang="ru-RU"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1697"/>
            <a:ext cx="3529750" cy="2841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439370"/>
            <a:ext cx="4319336" cy="23019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56650" y="6346706"/>
            <a:ext cx="3027717"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uk-UA" dirty="0" smtClean="0"/>
              <a:t>Полярне сяйво на Півночі </a:t>
            </a:r>
            <a:endParaRPr lang="ru-RU" dirty="0"/>
          </a:p>
        </p:txBody>
      </p:sp>
    </p:spTree>
    <p:extLst>
      <p:ext uri="{BB962C8B-B14F-4D97-AF65-F5344CB8AC3E}">
        <p14:creationId xmlns:p14="http://schemas.microsoft.com/office/powerpoint/2010/main" val="101648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41" b="6518"/>
          <a:stretch/>
        </p:blipFill>
        <p:spPr bwMode="auto">
          <a:xfrm>
            <a:off x="-108520" y="0"/>
            <a:ext cx="93396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39952" y="197346"/>
            <a:ext cx="5004049" cy="64633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dirty="0" err="1" smtClean="0"/>
              <a:t>Знімки</a:t>
            </a:r>
            <a:r>
              <a:rPr lang="ru-RU" dirty="0" smtClean="0"/>
              <a:t> </a:t>
            </a:r>
            <a:r>
              <a:rPr lang="ru-RU" dirty="0" err="1"/>
              <a:t>із</a:t>
            </a:r>
            <a:r>
              <a:rPr lang="ru-RU" dirty="0"/>
              <a:t> </a:t>
            </a:r>
            <a:r>
              <a:rPr lang="ru-RU" dirty="0" err="1"/>
              <a:t>космічного</a:t>
            </a:r>
            <a:r>
              <a:rPr lang="ru-RU" dirty="0"/>
              <a:t> </a:t>
            </a:r>
            <a:r>
              <a:rPr lang="ru-RU" dirty="0" err="1"/>
              <a:t>апарату</a:t>
            </a:r>
            <a:r>
              <a:rPr lang="ru-RU" dirty="0"/>
              <a:t> </a:t>
            </a:r>
            <a:r>
              <a:rPr lang="en-US" dirty="0" smtClean="0"/>
              <a:t>SDO</a:t>
            </a:r>
            <a:r>
              <a:rPr lang="ru-RU" dirty="0" smtClean="0"/>
              <a:t>, </a:t>
            </a:r>
            <a:r>
              <a:rPr lang="ru-RU" dirty="0" err="1" smtClean="0"/>
              <a:t>які</a:t>
            </a:r>
            <a:r>
              <a:rPr lang="ru-RU" dirty="0" smtClean="0"/>
              <a:t> </a:t>
            </a:r>
            <a:r>
              <a:rPr lang="ru-RU" dirty="0" err="1" smtClean="0"/>
              <a:t>отримані</a:t>
            </a:r>
            <a:r>
              <a:rPr lang="ru-RU" dirty="0" smtClean="0"/>
              <a:t> </a:t>
            </a:r>
            <a:r>
              <a:rPr lang="ru-RU" dirty="0"/>
              <a:t>в </a:t>
            </a:r>
            <a:r>
              <a:rPr lang="ru-RU" dirty="0" err="1"/>
              <a:t>ультрафілолетовому</a:t>
            </a:r>
            <a:r>
              <a:rPr lang="ru-RU" dirty="0"/>
              <a:t> </a:t>
            </a:r>
            <a:r>
              <a:rPr lang="ru-RU" dirty="0" err="1"/>
              <a:t>діапазоні</a:t>
            </a:r>
            <a:r>
              <a:rPr lang="ru-RU" dirty="0" smtClean="0"/>
              <a:t>. Корональна </a:t>
            </a:r>
            <a:r>
              <a:rPr lang="ru-RU" dirty="0" err="1"/>
              <a:t>діра</a:t>
            </a:r>
            <a:r>
              <a:rPr lang="ru-RU" dirty="0"/>
              <a:t> (темна </a:t>
            </a:r>
            <a:r>
              <a:rPr lang="ru-RU" dirty="0" err="1"/>
              <a:t>пляма</a:t>
            </a:r>
            <a:r>
              <a:rPr lang="ru-RU" dirty="0"/>
              <a:t> на </a:t>
            </a:r>
            <a:r>
              <a:rPr lang="ru-RU" dirty="0" err="1"/>
              <a:t>знімках</a:t>
            </a:r>
            <a:r>
              <a:rPr lang="ru-RU" dirty="0"/>
              <a:t>) – </a:t>
            </a:r>
            <a:r>
              <a:rPr lang="ru-RU" dirty="0" err="1"/>
              <a:t>це</a:t>
            </a:r>
            <a:r>
              <a:rPr lang="ru-RU" dirty="0"/>
              <a:t> область у </a:t>
            </a:r>
            <a:r>
              <a:rPr lang="ru-RU" dirty="0" err="1"/>
              <a:t>короні</a:t>
            </a:r>
            <a:r>
              <a:rPr lang="ru-RU" dirty="0"/>
              <a:t> </a:t>
            </a:r>
            <a:r>
              <a:rPr lang="ru-RU" dirty="0" err="1"/>
              <a:t>Сонця</a:t>
            </a:r>
            <a:r>
              <a:rPr lang="ru-RU" dirty="0"/>
              <a:t>, у </a:t>
            </a:r>
            <a:r>
              <a:rPr lang="ru-RU" dirty="0" err="1"/>
              <a:t>якій</a:t>
            </a:r>
            <a:r>
              <a:rPr lang="ru-RU" dirty="0"/>
              <a:t> </a:t>
            </a:r>
            <a:r>
              <a:rPr lang="ru-RU" dirty="0" err="1"/>
              <a:t>знижена</a:t>
            </a:r>
            <a:r>
              <a:rPr lang="ru-RU" dirty="0"/>
              <a:t> температура та </a:t>
            </a:r>
            <a:r>
              <a:rPr lang="ru-RU" dirty="0" err="1"/>
              <a:t>концентрація</a:t>
            </a:r>
            <a:r>
              <a:rPr lang="ru-RU" dirty="0"/>
              <a:t> </a:t>
            </a:r>
            <a:r>
              <a:rPr lang="ru-RU" dirty="0" err="1"/>
              <a:t>плазми</a:t>
            </a:r>
            <a:r>
              <a:rPr lang="ru-RU" dirty="0"/>
              <a:t>. Там </a:t>
            </a:r>
            <a:r>
              <a:rPr lang="ru-RU" dirty="0" err="1"/>
              <a:t>розташовані</a:t>
            </a:r>
            <a:r>
              <a:rPr lang="ru-RU" dirty="0"/>
              <a:t> </a:t>
            </a:r>
            <a:r>
              <a:rPr lang="ru-RU" dirty="0" err="1"/>
              <a:t>відкриті</a:t>
            </a:r>
            <a:r>
              <a:rPr lang="ru-RU" dirty="0"/>
              <a:t> </a:t>
            </a:r>
            <a:r>
              <a:rPr lang="ru-RU" dirty="0" err="1"/>
              <a:t>силові</a:t>
            </a:r>
            <a:r>
              <a:rPr lang="ru-RU" dirty="0"/>
              <a:t> </a:t>
            </a:r>
            <a:r>
              <a:rPr lang="ru-RU" dirty="0" err="1"/>
              <a:t>лінії</a:t>
            </a:r>
            <a:r>
              <a:rPr lang="ru-RU" dirty="0"/>
              <a:t> </a:t>
            </a:r>
            <a:r>
              <a:rPr lang="ru-RU" dirty="0" err="1"/>
              <a:t>магнітного</a:t>
            </a:r>
            <a:r>
              <a:rPr lang="ru-RU" dirty="0"/>
              <a:t> </a:t>
            </a:r>
            <a:r>
              <a:rPr lang="ru-RU" dirty="0" smtClean="0"/>
              <a:t>поля. </a:t>
            </a:r>
            <a:r>
              <a:rPr lang="ru-RU" dirty="0" err="1" smtClean="0"/>
              <a:t>Корональні</a:t>
            </a:r>
            <a:r>
              <a:rPr lang="ru-RU" dirty="0" smtClean="0"/>
              <a:t> </a:t>
            </a:r>
            <a:r>
              <a:rPr lang="ru-RU" dirty="0" err="1"/>
              <a:t>викиди</a:t>
            </a:r>
            <a:r>
              <a:rPr lang="ru-RU" dirty="0"/>
              <a:t> </a:t>
            </a:r>
            <a:r>
              <a:rPr lang="ru-RU" dirty="0" err="1"/>
              <a:t>маси</a:t>
            </a:r>
            <a:r>
              <a:rPr lang="ru-RU" dirty="0"/>
              <a:t> </a:t>
            </a:r>
            <a:r>
              <a:rPr lang="ru-RU" dirty="0" err="1"/>
              <a:t>можуть</a:t>
            </a:r>
            <a:r>
              <a:rPr lang="ru-RU" dirty="0"/>
              <a:t> </a:t>
            </a:r>
            <a:r>
              <a:rPr lang="ru-RU" dirty="0" err="1"/>
              <a:t>також</a:t>
            </a:r>
            <a:r>
              <a:rPr lang="ru-RU" dirty="0"/>
              <a:t> </a:t>
            </a:r>
            <a:r>
              <a:rPr lang="ru-RU" dirty="0" err="1"/>
              <a:t>відбуватися</a:t>
            </a:r>
            <a:r>
              <a:rPr lang="ru-RU" dirty="0"/>
              <a:t> </a:t>
            </a:r>
            <a:r>
              <a:rPr lang="ru-RU" dirty="0" err="1"/>
              <a:t>під</a:t>
            </a:r>
            <a:r>
              <a:rPr lang="ru-RU" dirty="0"/>
              <a:t> час </a:t>
            </a:r>
            <a:r>
              <a:rPr lang="ru-RU" dirty="0" err="1"/>
              <a:t>сонячних</a:t>
            </a:r>
            <a:r>
              <a:rPr lang="ru-RU" dirty="0"/>
              <a:t> </a:t>
            </a:r>
            <a:r>
              <a:rPr lang="ru-RU" dirty="0" err="1"/>
              <a:t>спалахів</a:t>
            </a:r>
            <a:r>
              <a:rPr lang="ru-RU" dirty="0"/>
              <a:t>, </a:t>
            </a:r>
            <a:r>
              <a:rPr lang="ru-RU" dirty="0" err="1"/>
              <a:t>викидаючи</a:t>
            </a:r>
            <a:r>
              <a:rPr lang="ru-RU" dirty="0"/>
              <a:t> в космос </a:t>
            </a:r>
            <a:r>
              <a:rPr lang="ru-RU" dirty="0" err="1"/>
              <a:t>гігантську</a:t>
            </a:r>
            <a:r>
              <a:rPr lang="ru-RU" dirty="0"/>
              <a:t> </a:t>
            </a:r>
            <a:r>
              <a:rPr lang="ru-RU" dirty="0" err="1"/>
              <a:t>хмару</a:t>
            </a:r>
            <a:r>
              <a:rPr lang="ru-RU" dirty="0"/>
              <a:t> </a:t>
            </a:r>
            <a:r>
              <a:rPr lang="ru-RU" dirty="0" err="1"/>
              <a:t>частинок</a:t>
            </a:r>
            <a:r>
              <a:rPr lang="ru-RU" dirty="0"/>
              <a:t> </a:t>
            </a:r>
            <a:r>
              <a:rPr lang="ru-RU" dirty="0" err="1"/>
              <a:t>сонячного</a:t>
            </a:r>
            <a:r>
              <a:rPr lang="ru-RU" dirty="0"/>
              <a:t> </a:t>
            </a:r>
            <a:r>
              <a:rPr lang="ru-RU" dirty="0" err="1"/>
              <a:t>вітру</a:t>
            </a:r>
            <a:r>
              <a:rPr lang="ru-RU" dirty="0"/>
              <a:t>. Так, </a:t>
            </a:r>
            <a:r>
              <a:rPr lang="ru-RU" dirty="0" err="1"/>
              <a:t>останнім</a:t>
            </a:r>
            <a:r>
              <a:rPr lang="ru-RU" dirty="0"/>
              <a:t> часом на </a:t>
            </a:r>
            <a:r>
              <a:rPr lang="ru-RU" dirty="0" err="1"/>
              <a:t>Сонці</a:t>
            </a:r>
            <a:r>
              <a:rPr lang="ru-RU" dirty="0"/>
              <a:t> </a:t>
            </a:r>
            <a:r>
              <a:rPr lang="ru-RU" dirty="0" err="1"/>
              <a:t>траплялися</a:t>
            </a:r>
            <a:r>
              <a:rPr lang="ru-RU" dirty="0"/>
              <a:t> </a:t>
            </a:r>
            <a:r>
              <a:rPr lang="ru-RU" dirty="0" err="1"/>
              <a:t>такі</a:t>
            </a:r>
            <a:r>
              <a:rPr lang="ru-RU" dirty="0"/>
              <a:t> </a:t>
            </a:r>
            <a:r>
              <a:rPr lang="ru-RU" dirty="0" err="1"/>
              <a:t>спалахи</a:t>
            </a:r>
            <a:r>
              <a:rPr lang="ru-RU" dirty="0"/>
              <a:t>.</a:t>
            </a:r>
          </a:p>
          <a:p>
            <a:pPr algn="just"/>
            <a:r>
              <a:rPr lang="ru-RU" i="1" dirty="0" err="1">
                <a:solidFill>
                  <a:srgbClr val="FF0000"/>
                </a:solidFill>
              </a:rPr>
              <a:t>Чому</a:t>
            </a:r>
            <a:r>
              <a:rPr lang="ru-RU" i="1" dirty="0">
                <a:solidFill>
                  <a:srgbClr val="FF0000"/>
                </a:solidFill>
              </a:rPr>
              <a:t> на </a:t>
            </a:r>
            <a:r>
              <a:rPr lang="ru-RU" i="1" dirty="0" err="1">
                <a:solidFill>
                  <a:srgbClr val="FF0000"/>
                </a:solidFill>
              </a:rPr>
              <a:t>Сонці</a:t>
            </a:r>
            <a:r>
              <a:rPr lang="ru-RU" i="1" dirty="0">
                <a:solidFill>
                  <a:srgbClr val="FF0000"/>
                </a:solidFill>
              </a:rPr>
              <a:t> </a:t>
            </a:r>
            <a:r>
              <a:rPr lang="ru-RU" i="1" dirty="0" err="1">
                <a:solidFill>
                  <a:srgbClr val="FF0000"/>
                </a:solidFill>
              </a:rPr>
              <a:t>утворюються</a:t>
            </a:r>
            <a:r>
              <a:rPr lang="ru-RU" i="1" dirty="0">
                <a:solidFill>
                  <a:srgbClr val="FF0000"/>
                </a:solidFill>
              </a:rPr>
              <a:t> </a:t>
            </a:r>
            <a:r>
              <a:rPr lang="ru-RU" i="1" dirty="0" err="1">
                <a:solidFill>
                  <a:srgbClr val="FF0000"/>
                </a:solidFill>
              </a:rPr>
              <a:t>корональні</a:t>
            </a:r>
            <a:r>
              <a:rPr lang="ru-RU" i="1" dirty="0">
                <a:solidFill>
                  <a:srgbClr val="FF0000"/>
                </a:solidFill>
              </a:rPr>
              <a:t> </a:t>
            </a:r>
            <a:r>
              <a:rPr lang="ru-RU" i="1" dirty="0" err="1" smtClean="0">
                <a:solidFill>
                  <a:srgbClr val="FF0000"/>
                </a:solidFill>
              </a:rPr>
              <a:t>діри</a:t>
            </a:r>
            <a:r>
              <a:rPr lang="ru-RU" i="1" dirty="0" smtClean="0">
                <a:solidFill>
                  <a:srgbClr val="FF0000"/>
                </a:solidFill>
              </a:rPr>
              <a:t>? </a:t>
            </a:r>
            <a:r>
              <a:rPr lang="ru-RU" dirty="0" smtClean="0"/>
              <a:t>Як </a:t>
            </a:r>
            <a:r>
              <a:rPr lang="ru-RU" dirty="0"/>
              <a:t>правило, </a:t>
            </a:r>
            <a:r>
              <a:rPr lang="ru-RU" dirty="0" err="1"/>
              <a:t>лінії</a:t>
            </a:r>
            <a:r>
              <a:rPr lang="ru-RU" dirty="0"/>
              <a:t> </a:t>
            </a:r>
            <a:r>
              <a:rPr lang="ru-RU" dirty="0" err="1"/>
              <a:t>магнітного</a:t>
            </a:r>
            <a:r>
              <a:rPr lang="ru-RU" dirty="0"/>
              <a:t> поля в </a:t>
            </a:r>
            <a:r>
              <a:rPr lang="ru-RU" dirty="0" err="1"/>
              <a:t>екваторіальній</a:t>
            </a:r>
            <a:r>
              <a:rPr lang="ru-RU" dirty="0"/>
              <a:t> </a:t>
            </a:r>
            <a:r>
              <a:rPr lang="ru-RU" dirty="0" err="1"/>
              <a:t>ділянці</a:t>
            </a:r>
            <a:r>
              <a:rPr lang="ru-RU" dirty="0"/>
              <a:t> </a:t>
            </a:r>
            <a:r>
              <a:rPr lang="ru-RU" dirty="0" err="1"/>
              <a:t>Сонця</a:t>
            </a:r>
            <a:r>
              <a:rPr lang="ru-RU" dirty="0"/>
              <a:t> </a:t>
            </a:r>
            <a:r>
              <a:rPr lang="ru-RU" dirty="0" err="1"/>
              <a:t>замкнуті</a:t>
            </a:r>
            <a:r>
              <a:rPr lang="ru-RU" dirty="0"/>
              <a:t>, і </a:t>
            </a:r>
            <a:r>
              <a:rPr lang="ru-RU" dirty="0" err="1"/>
              <a:t>тим</a:t>
            </a:r>
            <a:r>
              <a:rPr lang="ru-RU" dirty="0"/>
              <a:t> самим </a:t>
            </a:r>
            <a:r>
              <a:rPr lang="ru-RU" dirty="0" err="1"/>
              <a:t>запобігають</a:t>
            </a:r>
            <a:r>
              <a:rPr lang="ru-RU" dirty="0"/>
              <a:t> </a:t>
            </a:r>
            <a:r>
              <a:rPr lang="ru-RU" dirty="0" err="1"/>
              <a:t>вільному</a:t>
            </a:r>
            <a:r>
              <a:rPr lang="ru-RU" dirty="0"/>
              <a:t> </a:t>
            </a:r>
            <a:r>
              <a:rPr lang="ru-RU" dirty="0" err="1"/>
              <a:t>витоку</a:t>
            </a:r>
            <a:r>
              <a:rPr lang="ru-RU" dirty="0"/>
              <a:t> </a:t>
            </a:r>
            <a:r>
              <a:rPr lang="ru-RU" dirty="0" err="1"/>
              <a:t>плазми</a:t>
            </a:r>
            <a:r>
              <a:rPr lang="ru-RU" dirty="0"/>
              <a:t> в </a:t>
            </a:r>
            <a:r>
              <a:rPr lang="ru-RU" dirty="0" err="1"/>
              <a:t>міжпланетний</a:t>
            </a:r>
            <a:r>
              <a:rPr lang="ru-RU" dirty="0"/>
              <a:t> </a:t>
            </a:r>
            <a:r>
              <a:rPr lang="ru-RU" dirty="0" err="1"/>
              <a:t>простір</a:t>
            </a:r>
            <a:r>
              <a:rPr lang="ru-RU" dirty="0"/>
              <a:t>. </a:t>
            </a:r>
            <a:r>
              <a:rPr lang="ru-RU" dirty="0" err="1"/>
              <a:t>Однак</a:t>
            </a:r>
            <a:r>
              <a:rPr lang="ru-RU" dirty="0"/>
              <a:t> </a:t>
            </a:r>
            <a:r>
              <a:rPr lang="ru-RU" dirty="0" err="1"/>
              <a:t>можлива</a:t>
            </a:r>
            <a:r>
              <a:rPr lang="ru-RU" dirty="0"/>
              <a:t> </a:t>
            </a:r>
            <a:r>
              <a:rPr lang="ru-RU" dirty="0" err="1"/>
              <a:t>ситуація</a:t>
            </a:r>
            <a:r>
              <a:rPr lang="ru-RU" dirty="0"/>
              <a:t>, коли в </a:t>
            </a:r>
            <a:r>
              <a:rPr lang="ru-RU" dirty="0" err="1"/>
              <a:t>результаті</a:t>
            </a:r>
            <a:r>
              <a:rPr lang="ru-RU" dirty="0"/>
              <a:t> </a:t>
            </a:r>
            <a:r>
              <a:rPr lang="ru-RU" dirty="0" err="1"/>
              <a:t>різних</a:t>
            </a:r>
            <a:r>
              <a:rPr lang="ru-RU" dirty="0"/>
              <a:t> </a:t>
            </a:r>
            <a:r>
              <a:rPr lang="ru-RU" dirty="0" err="1"/>
              <a:t>взаємодій</a:t>
            </a:r>
            <a:r>
              <a:rPr lang="ru-RU" dirty="0"/>
              <a:t> </a:t>
            </a:r>
            <a:r>
              <a:rPr lang="ru-RU" dirty="0" err="1"/>
              <a:t>між</a:t>
            </a:r>
            <a:r>
              <a:rPr lang="ru-RU" dirty="0"/>
              <a:t> </a:t>
            </a:r>
            <a:r>
              <a:rPr lang="ru-RU" dirty="0" err="1"/>
              <a:t>різними</a:t>
            </a:r>
            <a:r>
              <a:rPr lang="ru-RU" dirty="0"/>
              <a:t> пучками </a:t>
            </a:r>
            <a:r>
              <a:rPr lang="ru-RU" dirty="0" err="1"/>
              <a:t>магнітних</a:t>
            </a:r>
            <a:r>
              <a:rPr lang="ru-RU" dirty="0"/>
              <a:t> </a:t>
            </a:r>
            <a:r>
              <a:rPr lang="ru-RU" dirty="0" err="1"/>
              <a:t>ліній</a:t>
            </a:r>
            <a:r>
              <a:rPr lang="ru-RU" dirty="0"/>
              <a:t> </a:t>
            </a:r>
            <a:r>
              <a:rPr lang="ru-RU" dirty="0" err="1"/>
              <a:t>відбувається</a:t>
            </a:r>
            <a:r>
              <a:rPr lang="ru-RU" dirty="0"/>
              <a:t> </a:t>
            </a:r>
            <a:r>
              <a:rPr lang="ru-RU" dirty="0" err="1"/>
              <a:t>їхнє</a:t>
            </a:r>
            <a:r>
              <a:rPr lang="ru-RU" dirty="0"/>
              <a:t> </a:t>
            </a:r>
            <a:r>
              <a:rPr lang="ru-RU" dirty="0" err="1"/>
              <a:t>розмикання</a:t>
            </a:r>
            <a:r>
              <a:rPr lang="ru-RU" dirty="0"/>
              <a:t>. У </a:t>
            </a:r>
            <a:r>
              <a:rPr lang="ru-RU" dirty="0" err="1"/>
              <a:t>цьому</a:t>
            </a:r>
            <a:r>
              <a:rPr lang="ru-RU" dirty="0"/>
              <a:t> </a:t>
            </a:r>
            <a:r>
              <a:rPr lang="ru-RU" dirty="0" err="1"/>
              <a:t>випадку</a:t>
            </a:r>
            <a:r>
              <a:rPr lang="ru-RU" dirty="0"/>
              <a:t> плазма </a:t>
            </a:r>
            <a:r>
              <a:rPr lang="ru-RU" dirty="0" err="1"/>
              <a:t>перестає</a:t>
            </a:r>
            <a:r>
              <a:rPr lang="ru-RU" dirty="0"/>
              <a:t> </a:t>
            </a:r>
            <a:r>
              <a:rPr lang="ru-RU" dirty="0" err="1"/>
              <a:t>утримуватися</a:t>
            </a:r>
            <a:r>
              <a:rPr lang="ru-RU" dirty="0"/>
              <a:t> в </a:t>
            </a:r>
            <a:r>
              <a:rPr lang="ru-RU" dirty="0" err="1"/>
              <a:t>навколосонячних</a:t>
            </a:r>
            <a:r>
              <a:rPr lang="ru-RU" dirty="0"/>
              <a:t> областях і </a:t>
            </a:r>
            <a:r>
              <a:rPr lang="ru-RU" dirty="0" err="1"/>
              <a:t>прямує</a:t>
            </a:r>
            <a:r>
              <a:rPr lang="ru-RU" dirty="0"/>
              <a:t> </a:t>
            </a:r>
            <a:r>
              <a:rPr lang="ru-RU" dirty="0" err="1"/>
              <a:t>геть</a:t>
            </a:r>
            <a:r>
              <a:rPr lang="ru-RU" dirty="0"/>
              <a:t> </a:t>
            </a:r>
            <a:r>
              <a:rPr lang="ru-RU" dirty="0" err="1"/>
              <a:t>від</a:t>
            </a:r>
            <a:r>
              <a:rPr lang="ru-RU" dirty="0"/>
              <a:t> </a:t>
            </a:r>
            <a:r>
              <a:rPr lang="ru-RU" dirty="0" err="1"/>
              <a:t>Сонця</a:t>
            </a:r>
            <a:r>
              <a:rPr lang="ru-RU" dirty="0"/>
              <a:t>. У </a:t>
            </a:r>
            <a:r>
              <a:rPr lang="ru-RU" dirty="0" err="1"/>
              <a:t>цій</a:t>
            </a:r>
            <a:r>
              <a:rPr lang="ru-RU" dirty="0"/>
              <a:t> </a:t>
            </a:r>
            <a:r>
              <a:rPr lang="ru-RU" dirty="0" err="1"/>
              <a:t>галузі</a:t>
            </a:r>
            <a:r>
              <a:rPr lang="ru-RU" dirty="0"/>
              <a:t> </a:t>
            </a:r>
            <a:r>
              <a:rPr lang="ru-RU" dirty="0" err="1"/>
              <a:t>знижується</a:t>
            </a:r>
            <a:r>
              <a:rPr lang="ru-RU" dirty="0"/>
              <a:t> </a:t>
            </a:r>
            <a:r>
              <a:rPr lang="ru-RU" dirty="0" err="1"/>
              <a:t>її</a:t>
            </a:r>
            <a:r>
              <a:rPr lang="ru-RU" dirty="0"/>
              <a:t> </a:t>
            </a:r>
            <a:r>
              <a:rPr lang="ru-RU" dirty="0" err="1"/>
              <a:t>щільність</a:t>
            </a:r>
            <a:r>
              <a:rPr lang="ru-RU" dirty="0"/>
              <a:t> і температура — </a:t>
            </a:r>
            <a:r>
              <a:rPr lang="ru-RU" dirty="0" err="1"/>
              <a:t>утворюється</a:t>
            </a:r>
            <a:r>
              <a:rPr lang="ru-RU" dirty="0"/>
              <a:t> корональна </a:t>
            </a:r>
            <a:r>
              <a:rPr lang="ru-RU" dirty="0" err="1"/>
              <a:t>діра</a:t>
            </a:r>
            <a:r>
              <a:rPr lang="ru-RU" dirty="0"/>
              <a:t>. «</a:t>
            </a:r>
            <a:r>
              <a:rPr lang="ru-RU" dirty="0" err="1"/>
              <a:t>Звільнена</a:t>
            </a:r>
            <a:r>
              <a:rPr lang="ru-RU" dirty="0"/>
              <a:t>» плазма </a:t>
            </a:r>
            <a:r>
              <a:rPr lang="ru-RU" dirty="0" err="1"/>
              <a:t>стає</a:t>
            </a:r>
            <a:r>
              <a:rPr lang="ru-RU" dirty="0"/>
              <a:t> </a:t>
            </a:r>
            <a:r>
              <a:rPr lang="ru-RU" dirty="0" err="1"/>
              <a:t>частиною</a:t>
            </a:r>
            <a:r>
              <a:rPr lang="ru-RU" dirty="0"/>
              <a:t> </a:t>
            </a:r>
            <a:r>
              <a:rPr lang="ru-RU" dirty="0" err="1"/>
              <a:t>сонячного</a:t>
            </a:r>
            <a:r>
              <a:rPr lang="ru-RU" dirty="0"/>
              <a:t> </a:t>
            </a:r>
            <a:r>
              <a:rPr lang="ru-RU" dirty="0" err="1"/>
              <a:t>вітру</a:t>
            </a:r>
            <a:r>
              <a:rPr lang="ru-RU" dirty="0"/>
              <a:t>.</a:t>
            </a:r>
          </a:p>
        </p:txBody>
      </p:sp>
    </p:spTree>
    <p:extLst>
      <p:ext uri="{BB962C8B-B14F-4D97-AF65-F5344CB8AC3E}">
        <p14:creationId xmlns:p14="http://schemas.microsoft.com/office/powerpoint/2010/main" val="3134014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4824"/>
            <a:ext cx="5372100" cy="463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2960" y="188640"/>
            <a:ext cx="4572000" cy="1477328"/>
          </a:xfrm>
          <a:prstGeom prst="rect">
            <a:avLst/>
          </a:prstGeom>
        </p:spPr>
        <p:txBody>
          <a:bodyPr>
            <a:spAutoFit/>
          </a:bodyPr>
          <a:lstStyle/>
          <a:p>
            <a:pPr algn="ctr"/>
            <a:r>
              <a:rPr lang="ru-RU" dirty="0" err="1"/>
              <a:t>Полярне</a:t>
            </a:r>
            <a:r>
              <a:rPr lang="ru-RU" dirty="0"/>
              <a:t> </a:t>
            </a:r>
            <a:r>
              <a:rPr lang="ru-RU" dirty="0" err="1"/>
              <a:t>сяйво</a:t>
            </a:r>
            <a:r>
              <a:rPr lang="ru-RU" dirty="0"/>
              <a:t> над м. </a:t>
            </a:r>
            <a:r>
              <a:rPr lang="ru-RU" dirty="0" err="1"/>
              <a:t>Харків</a:t>
            </a:r>
            <a:r>
              <a:rPr lang="ru-RU" dirty="0"/>
              <a:t>, </a:t>
            </a:r>
            <a:r>
              <a:rPr lang="ru-RU" dirty="0" err="1"/>
              <a:t>Україна</a:t>
            </a:r>
            <a:r>
              <a:rPr lang="ru-RU" dirty="0"/>
              <a:t>. 5.11.2023</a:t>
            </a:r>
          </a:p>
          <a:p>
            <a:pPr algn="ctr"/>
            <a:r>
              <a:rPr lang="ru-RU" dirty="0"/>
              <a:t>Т</a:t>
            </a:r>
            <a:r>
              <a:rPr lang="ru-RU" dirty="0" smtClean="0"/>
              <a:t>ри </a:t>
            </a:r>
            <a:r>
              <a:rPr lang="ru-RU" dirty="0"/>
              <a:t>фото </a:t>
            </a:r>
            <a:r>
              <a:rPr lang="ru-RU" dirty="0" err="1"/>
              <a:t>зроблені</a:t>
            </a:r>
            <a:r>
              <a:rPr lang="ru-RU" dirty="0"/>
              <a:t> за ~ 3 </a:t>
            </a:r>
            <a:r>
              <a:rPr lang="ru-RU" dirty="0" err="1"/>
              <a:t>хвилини</a:t>
            </a:r>
            <a:r>
              <a:rPr lang="ru-RU" dirty="0"/>
              <a:t>. </a:t>
            </a:r>
            <a:r>
              <a:rPr lang="ru-RU" dirty="0" smtClean="0"/>
              <a:t>На фото видно, </a:t>
            </a:r>
            <a:r>
              <a:rPr lang="ru-RU" dirty="0" err="1" smtClean="0"/>
              <a:t>швидкість</a:t>
            </a:r>
            <a:r>
              <a:rPr lang="ru-RU" dirty="0" smtClean="0"/>
              <a:t> </a:t>
            </a:r>
            <a:r>
              <a:rPr lang="ru-RU" dirty="0" err="1" smtClean="0"/>
              <a:t>зміни</a:t>
            </a:r>
            <a:r>
              <a:rPr lang="ru-RU" dirty="0" smtClean="0"/>
              <a:t> </a:t>
            </a:r>
            <a:r>
              <a:rPr lang="ru-RU" dirty="0" err="1" smtClean="0"/>
              <a:t>форми</a:t>
            </a:r>
            <a:r>
              <a:rPr lang="ru-RU" dirty="0" smtClean="0"/>
              <a:t>, масштабу </a:t>
            </a:r>
            <a:r>
              <a:rPr lang="ru-RU" dirty="0"/>
              <a:t>і </a:t>
            </a:r>
            <a:r>
              <a:rPr lang="ru-RU" dirty="0" err="1" smtClean="0"/>
              <a:t>яскравості</a:t>
            </a:r>
            <a:r>
              <a:rPr lang="ru-RU" dirty="0" smtClean="0"/>
              <a:t> </a:t>
            </a:r>
            <a:r>
              <a:rPr lang="ru-RU" dirty="0"/>
              <a:t>полярного </a:t>
            </a:r>
            <a:r>
              <a:rPr lang="ru-RU" dirty="0" err="1"/>
              <a:t>сяйва</a:t>
            </a:r>
            <a:r>
              <a:rPr lang="ru-RU" dirty="0"/>
              <a:t> в </a:t>
            </a:r>
            <a:r>
              <a:rPr lang="ru-RU" dirty="0" err="1"/>
              <a:t>небі</a:t>
            </a:r>
            <a:r>
              <a:rPr lang="ru-RU" dirty="0" smtClean="0"/>
              <a:t>.</a:t>
            </a:r>
            <a:endParaRPr lang="ru-RU"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32859"/>
            <a:ext cx="3229744" cy="286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98018" y="2596262"/>
            <a:ext cx="2073003"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uk-UA" dirty="0" smtClean="0"/>
              <a:t>Вінниця 05.11.2023</a:t>
            </a:r>
            <a:endParaRPr lang="ru-RU"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212976"/>
            <a:ext cx="2952328" cy="340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44208" y="5221884"/>
            <a:ext cx="1795813"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uk-UA" dirty="0" smtClean="0"/>
              <a:t>Суми 05.11.2023</a:t>
            </a:r>
            <a:endParaRPr lang="ru-RU" dirty="0"/>
          </a:p>
        </p:txBody>
      </p:sp>
    </p:spTree>
    <p:extLst>
      <p:ext uri="{BB962C8B-B14F-4D97-AF65-F5344CB8AC3E}">
        <p14:creationId xmlns:p14="http://schemas.microsoft.com/office/powerpoint/2010/main" val="423227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2413338"/>
            <a:ext cx="4572000" cy="2031325"/>
          </a:xfrm>
          <a:prstGeom prst="rect">
            <a:avLst/>
          </a:prstGeom>
        </p:spPr>
        <p:txBody>
          <a:bodyPr>
            <a:spAutoFit/>
          </a:bodyPr>
          <a:lstStyle/>
          <a:p>
            <a:pPr algn="ctr"/>
            <a:r>
              <a:rPr lang="en-US" dirty="0"/>
              <a:t>Aurora Borealis, </a:t>
            </a:r>
            <a:r>
              <a:rPr lang="ru-RU" dirty="0" err="1"/>
              <a:t>північне</a:t>
            </a:r>
            <a:r>
              <a:rPr lang="ru-RU" dirty="0"/>
              <a:t> </a:t>
            </a:r>
            <a:r>
              <a:rPr lang="ru-RU" dirty="0" err="1"/>
              <a:t>або</a:t>
            </a:r>
            <a:r>
              <a:rPr lang="ru-RU" dirty="0"/>
              <a:t> </a:t>
            </a:r>
            <a:r>
              <a:rPr lang="ru-RU" dirty="0" err="1"/>
              <a:t>полярне</a:t>
            </a:r>
            <a:r>
              <a:rPr lang="ru-RU" dirty="0"/>
              <a:t> </a:t>
            </a:r>
            <a:r>
              <a:rPr lang="ru-RU" dirty="0" err="1"/>
              <a:t>сяйво</a:t>
            </a:r>
            <a:r>
              <a:rPr lang="ru-RU" dirty="0"/>
              <a:t> – </a:t>
            </a:r>
            <a:r>
              <a:rPr lang="ru-RU" dirty="0" err="1"/>
              <a:t>унікальне</a:t>
            </a:r>
            <a:r>
              <a:rPr lang="ru-RU" dirty="0"/>
              <a:t> </a:t>
            </a:r>
            <a:r>
              <a:rPr lang="ru-RU" dirty="0" err="1"/>
              <a:t>природне</a:t>
            </a:r>
            <a:r>
              <a:rPr lang="ru-RU" dirty="0"/>
              <a:t> </a:t>
            </a:r>
            <a:r>
              <a:rPr lang="ru-RU" dirty="0" err="1"/>
              <a:t>явище</a:t>
            </a:r>
            <a:r>
              <a:rPr lang="ru-RU" dirty="0"/>
              <a:t>, яке </a:t>
            </a:r>
            <a:r>
              <a:rPr lang="ru-RU" dirty="0" err="1"/>
              <a:t>кожен</a:t>
            </a:r>
            <a:r>
              <a:rPr lang="ru-RU" dirty="0"/>
              <a:t> повинен </a:t>
            </a:r>
            <a:r>
              <a:rPr lang="ru-RU" dirty="0" err="1"/>
              <a:t>побачити</a:t>
            </a:r>
            <a:r>
              <a:rPr lang="ru-RU" dirty="0"/>
              <a:t> </a:t>
            </a:r>
            <a:r>
              <a:rPr lang="ru-RU" dirty="0" err="1"/>
              <a:t>хоча</a:t>
            </a:r>
            <a:r>
              <a:rPr lang="ru-RU" dirty="0"/>
              <a:t> б раз у </a:t>
            </a:r>
            <a:r>
              <a:rPr lang="ru-RU" dirty="0" err="1"/>
              <a:t>житті</a:t>
            </a:r>
            <a:r>
              <a:rPr lang="ru-RU" dirty="0"/>
              <a:t>. Сезоном </a:t>
            </a:r>
            <a:r>
              <a:rPr lang="ru-RU" dirty="0" err="1"/>
              <a:t>сяйв</a:t>
            </a:r>
            <a:r>
              <a:rPr lang="ru-RU" dirty="0"/>
              <a:t> </a:t>
            </a:r>
            <a:r>
              <a:rPr lang="ru-RU" dirty="0" err="1"/>
              <a:t>вважається</a:t>
            </a:r>
            <a:r>
              <a:rPr lang="ru-RU" dirty="0"/>
              <a:t> </a:t>
            </a:r>
            <a:r>
              <a:rPr lang="ru-RU" dirty="0" err="1"/>
              <a:t>період</a:t>
            </a:r>
            <a:r>
              <a:rPr lang="ru-RU" dirty="0"/>
              <a:t> з </a:t>
            </a:r>
            <a:r>
              <a:rPr lang="ru-RU" dirty="0" err="1"/>
              <a:t>осіннього</a:t>
            </a:r>
            <a:r>
              <a:rPr lang="ru-RU" dirty="0"/>
              <a:t> по </a:t>
            </a:r>
            <a:r>
              <a:rPr lang="ru-RU" dirty="0" err="1"/>
              <a:t>весняне</a:t>
            </a:r>
            <a:r>
              <a:rPr lang="ru-RU" dirty="0"/>
              <a:t> </a:t>
            </a:r>
            <a:r>
              <a:rPr lang="ru-RU" dirty="0" err="1"/>
              <a:t>рівнодення</a:t>
            </a:r>
            <a:r>
              <a:rPr lang="ru-RU" dirty="0"/>
              <a:t>, </a:t>
            </a:r>
            <a:r>
              <a:rPr lang="ru-RU" dirty="0" err="1"/>
              <a:t>тобто</a:t>
            </a:r>
            <a:r>
              <a:rPr lang="ru-RU" dirty="0"/>
              <a:t> з </a:t>
            </a:r>
            <a:r>
              <a:rPr lang="ru-RU" dirty="0" err="1"/>
              <a:t>вересня</a:t>
            </a:r>
            <a:r>
              <a:rPr lang="ru-RU" dirty="0"/>
              <a:t> по </a:t>
            </a:r>
            <a:r>
              <a:rPr lang="ru-RU" dirty="0" err="1"/>
              <a:t>березень</a:t>
            </a:r>
            <a:r>
              <a:rPr lang="ru-RU" dirty="0"/>
              <a:t>. Але </a:t>
            </a:r>
            <a:r>
              <a:rPr lang="ru-RU" dirty="0" err="1"/>
              <a:t>ймовірність</a:t>
            </a:r>
            <a:r>
              <a:rPr lang="ru-RU" dirty="0"/>
              <a:t> все-таки </a:t>
            </a:r>
            <a:r>
              <a:rPr lang="ru-RU" dirty="0" err="1"/>
              <a:t>вище</a:t>
            </a:r>
            <a:r>
              <a:rPr lang="ru-RU" dirty="0"/>
              <a:t> </a:t>
            </a:r>
            <a:r>
              <a:rPr lang="ru-RU" dirty="0" err="1"/>
              <a:t>взимку</a:t>
            </a:r>
            <a:r>
              <a:rPr lang="ru-RU" dirty="0"/>
              <a:t> – </a:t>
            </a:r>
            <a:r>
              <a:rPr lang="ru-RU" dirty="0" err="1"/>
              <a:t>приблизно</a:t>
            </a:r>
            <a:r>
              <a:rPr lang="ru-RU" dirty="0"/>
              <a:t> з листопада по </a:t>
            </a:r>
            <a:r>
              <a:rPr lang="ru-RU" dirty="0" err="1"/>
              <a:t>лютий</a:t>
            </a:r>
            <a:r>
              <a:rPr lang="ru-RU"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444663"/>
            <a:ext cx="5184576" cy="22967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9082"/>
            <a:ext cx="3883918" cy="23042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9083"/>
            <a:ext cx="4176464" cy="220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62187" y="1920115"/>
            <a:ext cx="104067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uk-UA" dirty="0" smtClean="0"/>
              <a:t>Норвегія</a:t>
            </a:r>
            <a:endParaRPr lang="ru-RU" dirty="0"/>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444664"/>
            <a:ext cx="3672407" cy="20878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5536" y="6343217"/>
            <a:ext cx="1160895"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uk-UA" dirty="0" smtClean="0"/>
              <a:t>Фінляндія</a:t>
            </a:r>
            <a:endParaRPr lang="ru-RU" dirty="0"/>
          </a:p>
        </p:txBody>
      </p:sp>
    </p:spTree>
    <p:extLst>
      <p:ext uri="{BB962C8B-B14F-4D97-AF65-F5344CB8AC3E}">
        <p14:creationId xmlns:p14="http://schemas.microsoft.com/office/powerpoint/2010/main" val="427419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104456" cy="37444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88640"/>
            <a:ext cx="4392488" cy="38884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Прямоугольник 1"/>
          <p:cNvSpPr/>
          <p:nvPr/>
        </p:nvSpPr>
        <p:spPr>
          <a:xfrm>
            <a:off x="774576" y="4167664"/>
            <a:ext cx="7973888" cy="1938992"/>
          </a:xfrm>
          <a:prstGeom prst="rect">
            <a:avLst/>
          </a:prstGeom>
        </p:spPr>
        <p:txBody>
          <a:bodyPr wrap="square">
            <a:spAutoFit/>
          </a:bodyPr>
          <a:lstStyle/>
          <a:p>
            <a:pPr algn="ctr"/>
            <a:r>
              <a:rPr lang="uk-UA" sz="2400" dirty="0" err="1"/>
              <a:t>Кажанов</a:t>
            </a:r>
            <a:r>
              <a:rPr lang="uk-UA" sz="2400" dirty="0"/>
              <a:t> Володимир </a:t>
            </a:r>
            <a:r>
              <a:rPr lang="uk-UA" sz="2400" dirty="0" smtClean="0"/>
              <a:t>Володимирович, астроном. </a:t>
            </a:r>
          </a:p>
          <a:p>
            <a:pPr algn="ctr"/>
            <a:r>
              <a:rPr lang="uk-UA" sz="2400" dirty="0" smtClean="0"/>
              <a:t>Працював до повномасштабного вторгнення в Харківському планетарії, який зараз зачинений через війну.</a:t>
            </a:r>
          </a:p>
          <a:p>
            <a:pPr algn="ctr"/>
            <a:r>
              <a:rPr lang="uk-UA" sz="2400" dirty="0" smtClean="0"/>
              <a:t>Дав інтерв'ю і дозвіл на використання власних світлин до презентації.</a:t>
            </a:r>
            <a:endParaRPr lang="uk-UA" sz="2400" dirty="0"/>
          </a:p>
        </p:txBody>
      </p:sp>
    </p:spTree>
    <p:extLst>
      <p:ext uri="{BB962C8B-B14F-4D97-AF65-F5344CB8AC3E}">
        <p14:creationId xmlns:p14="http://schemas.microsoft.com/office/powerpoint/2010/main" val="68196028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963</Words>
  <Application>Microsoft Office PowerPoint</Application>
  <PresentationFormat>Экран (4:3)</PresentationFormat>
  <Paragraphs>47</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Альона</dc:creator>
  <cp:lastModifiedBy>Альона</cp:lastModifiedBy>
  <cp:revision>16</cp:revision>
  <dcterms:created xsi:type="dcterms:W3CDTF">2023-11-17T13:24:36Z</dcterms:created>
  <dcterms:modified xsi:type="dcterms:W3CDTF">2024-04-21T18:32:19Z</dcterms:modified>
</cp:coreProperties>
</file>