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2" r:id="rId5"/>
    <p:sldId id="260" r:id="rId6"/>
    <p:sldId id="262" r:id="rId7"/>
    <p:sldId id="273" r:id="rId8"/>
    <p:sldId id="274" r:id="rId9"/>
    <p:sldId id="276" r:id="rId10"/>
    <p:sldId id="275" r:id="rId11"/>
    <p:sldId id="277" r:id="rId12"/>
    <p:sldId id="278" r:id="rId13"/>
    <p:sldId id="279" r:id="rId1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816"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8380C2-4FF8-47A0-AB48-5520E7F90BD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a:extLst>
              <a:ext uri="{FF2B5EF4-FFF2-40B4-BE49-F238E27FC236}">
                <a16:creationId xmlns:a16="http://schemas.microsoft.com/office/drawing/2014/main" id="{0C304D6B-5E55-4891-B7AB-AC5325FAC6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a:extLst>
              <a:ext uri="{FF2B5EF4-FFF2-40B4-BE49-F238E27FC236}">
                <a16:creationId xmlns:a16="http://schemas.microsoft.com/office/drawing/2014/main" id="{4298C0B6-60EF-4FF9-BFED-9D9B6EB3D178}"/>
              </a:ext>
            </a:extLst>
          </p:cNvPr>
          <p:cNvSpPr>
            <a:spLocks noGrp="1"/>
          </p:cNvSpPr>
          <p:nvPr>
            <p:ph type="dt" sz="half" idx="10"/>
          </p:nvPr>
        </p:nvSpPr>
        <p:spPr/>
        <p:txBody>
          <a:bodyPr/>
          <a:lstStyle/>
          <a:p>
            <a:fld id="{914034A4-F3F8-4BEF-90FB-02C6B80834D9}" type="datetimeFigureOut">
              <a:rPr lang="uk-UA" smtClean="0"/>
              <a:t>14.04.2024</a:t>
            </a:fld>
            <a:endParaRPr lang="uk-UA"/>
          </a:p>
        </p:txBody>
      </p:sp>
      <p:sp>
        <p:nvSpPr>
          <p:cNvPr id="5" name="Нижний колонтитул 4">
            <a:extLst>
              <a:ext uri="{FF2B5EF4-FFF2-40B4-BE49-F238E27FC236}">
                <a16:creationId xmlns:a16="http://schemas.microsoft.com/office/drawing/2014/main" id="{68BA8B24-C75D-40CA-9519-D8EE28A24357}"/>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16A86761-79D0-4698-94F3-C8556EE70B1D}"/>
              </a:ext>
            </a:extLst>
          </p:cNvPr>
          <p:cNvSpPr>
            <a:spLocks noGrp="1"/>
          </p:cNvSpPr>
          <p:nvPr>
            <p:ph type="sldNum" sz="quarter" idx="12"/>
          </p:nvPr>
        </p:nvSpPr>
        <p:spPr/>
        <p:txBody>
          <a:bodyPr/>
          <a:lstStyle/>
          <a:p>
            <a:fld id="{FAE086DD-C7CA-4911-AFEC-C2E029C93772}" type="slidenum">
              <a:rPr lang="uk-UA" smtClean="0"/>
              <a:t>‹#›</a:t>
            </a:fld>
            <a:endParaRPr lang="uk-UA"/>
          </a:p>
        </p:txBody>
      </p:sp>
    </p:spTree>
    <p:extLst>
      <p:ext uri="{BB962C8B-B14F-4D97-AF65-F5344CB8AC3E}">
        <p14:creationId xmlns:p14="http://schemas.microsoft.com/office/powerpoint/2010/main" val="235559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D4E481-FD4C-4938-BA66-B4198A2B517D}"/>
              </a:ext>
            </a:extLst>
          </p:cNvPr>
          <p:cNvSpPr>
            <a:spLocks noGrp="1"/>
          </p:cNvSpPr>
          <p:nvPr>
            <p:ph type="title"/>
          </p:nvPr>
        </p:nvSpPr>
        <p:spPr/>
        <p:txBody>
          <a:bodyPr/>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6D530697-ECC0-4BF6-A3B9-11E97D2E32A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47A6E4E6-D48B-477B-B2F4-6E24C4305F5D}"/>
              </a:ext>
            </a:extLst>
          </p:cNvPr>
          <p:cNvSpPr>
            <a:spLocks noGrp="1"/>
          </p:cNvSpPr>
          <p:nvPr>
            <p:ph type="dt" sz="half" idx="10"/>
          </p:nvPr>
        </p:nvSpPr>
        <p:spPr/>
        <p:txBody>
          <a:bodyPr/>
          <a:lstStyle/>
          <a:p>
            <a:fld id="{914034A4-F3F8-4BEF-90FB-02C6B80834D9}" type="datetimeFigureOut">
              <a:rPr lang="uk-UA" smtClean="0"/>
              <a:t>14.04.2024</a:t>
            </a:fld>
            <a:endParaRPr lang="uk-UA"/>
          </a:p>
        </p:txBody>
      </p:sp>
      <p:sp>
        <p:nvSpPr>
          <p:cNvPr id="5" name="Нижний колонтитул 4">
            <a:extLst>
              <a:ext uri="{FF2B5EF4-FFF2-40B4-BE49-F238E27FC236}">
                <a16:creationId xmlns:a16="http://schemas.microsoft.com/office/drawing/2014/main" id="{9C6099BB-A290-45B8-AEDC-818AF0839D24}"/>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1FE435D3-BC62-457D-8415-4FB213249143}"/>
              </a:ext>
            </a:extLst>
          </p:cNvPr>
          <p:cNvSpPr>
            <a:spLocks noGrp="1"/>
          </p:cNvSpPr>
          <p:nvPr>
            <p:ph type="sldNum" sz="quarter" idx="12"/>
          </p:nvPr>
        </p:nvSpPr>
        <p:spPr/>
        <p:txBody>
          <a:bodyPr/>
          <a:lstStyle/>
          <a:p>
            <a:fld id="{FAE086DD-C7CA-4911-AFEC-C2E029C93772}" type="slidenum">
              <a:rPr lang="uk-UA" smtClean="0"/>
              <a:t>‹#›</a:t>
            </a:fld>
            <a:endParaRPr lang="uk-UA"/>
          </a:p>
        </p:txBody>
      </p:sp>
    </p:spTree>
    <p:extLst>
      <p:ext uri="{BB962C8B-B14F-4D97-AF65-F5344CB8AC3E}">
        <p14:creationId xmlns:p14="http://schemas.microsoft.com/office/powerpoint/2010/main" val="346103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0DAE860-EC31-4ACF-ABC0-34097E34AB41}"/>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B7D5B4BF-47E9-4AF4-B8C6-1C0EBA1CA46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BEC3E9B5-9A86-48EA-973A-B30071C8934C}"/>
              </a:ext>
            </a:extLst>
          </p:cNvPr>
          <p:cNvSpPr>
            <a:spLocks noGrp="1"/>
          </p:cNvSpPr>
          <p:nvPr>
            <p:ph type="dt" sz="half" idx="10"/>
          </p:nvPr>
        </p:nvSpPr>
        <p:spPr/>
        <p:txBody>
          <a:bodyPr/>
          <a:lstStyle/>
          <a:p>
            <a:fld id="{914034A4-F3F8-4BEF-90FB-02C6B80834D9}" type="datetimeFigureOut">
              <a:rPr lang="uk-UA" smtClean="0"/>
              <a:t>14.04.2024</a:t>
            </a:fld>
            <a:endParaRPr lang="uk-UA"/>
          </a:p>
        </p:txBody>
      </p:sp>
      <p:sp>
        <p:nvSpPr>
          <p:cNvPr id="5" name="Нижний колонтитул 4">
            <a:extLst>
              <a:ext uri="{FF2B5EF4-FFF2-40B4-BE49-F238E27FC236}">
                <a16:creationId xmlns:a16="http://schemas.microsoft.com/office/drawing/2014/main" id="{5772DF09-99B0-46B6-A15B-CBA533DEC35F}"/>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18F5A48F-E2AE-4201-A3D7-3B350A3C2289}"/>
              </a:ext>
            </a:extLst>
          </p:cNvPr>
          <p:cNvSpPr>
            <a:spLocks noGrp="1"/>
          </p:cNvSpPr>
          <p:nvPr>
            <p:ph type="sldNum" sz="quarter" idx="12"/>
          </p:nvPr>
        </p:nvSpPr>
        <p:spPr/>
        <p:txBody>
          <a:bodyPr/>
          <a:lstStyle/>
          <a:p>
            <a:fld id="{FAE086DD-C7CA-4911-AFEC-C2E029C93772}" type="slidenum">
              <a:rPr lang="uk-UA" smtClean="0"/>
              <a:t>‹#›</a:t>
            </a:fld>
            <a:endParaRPr lang="uk-UA"/>
          </a:p>
        </p:txBody>
      </p:sp>
    </p:spTree>
    <p:extLst>
      <p:ext uri="{BB962C8B-B14F-4D97-AF65-F5344CB8AC3E}">
        <p14:creationId xmlns:p14="http://schemas.microsoft.com/office/powerpoint/2010/main" val="281967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4597F8-D999-40F2-98F9-FB320FCB03EA}"/>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D93ACDFB-797B-48BA-A008-D5344BAF950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C4C11773-B1EB-4126-986E-02F1ADC2CC5B}"/>
              </a:ext>
            </a:extLst>
          </p:cNvPr>
          <p:cNvSpPr>
            <a:spLocks noGrp="1"/>
          </p:cNvSpPr>
          <p:nvPr>
            <p:ph type="dt" sz="half" idx="10"/>
          </p:nvPr>
        </p:nvSpPr>
        <p:spPr/>
        <p:txBody>
          <a:bodyPr/>
          <a:lstStyle/>
          <a:p>
            <a:fld id="{914034A4-F3F8-4BEF-90FB-02C6B80834D9}" type="datetimeFigureOut">
              <a:rPr lang="uk-UA" smtClean="0"/>
              <a:t>14.04.2024</a:t>
            </a:fld>
            <a:endParaRPr lang="uk-UA"/>
          </a:p>
        </p:txBody>
      </p:sp>
      <p:sp>
        <p:nvSpPr>
          <p:cNvPr id="5" name="Нижний колонтитул 4">
            <a:extLst>
              <a:ext uri="{FF2B5EF4-FFF2-40B4-BE49-F238E27FC236}">
                <a16:creationId xmlns:a16="http://schemas.microsoft.com/office/drawing/2014/main" id="{C4B73FFC-8B58-4E09-B989-AA53EEFE1CA1}"/>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55C8E5E4-3756-4375-BC62-9FECCC8AB2EF}"/>
              </a:ext>
            </a:extLst>
          </p:cNvPr>
          <p:cNvSpPr>
            <a:spLocks noGrp="1"/>
          </p:cNvSpPr>
          <p:nvPr>
            <p:ph type="sldNum" sz="quarter" idx="12"/>
          </p:nvPr>
        </p:nvSpPr>
        <p:spPr/>
        <p:txBody>
          <a:bodyPr/>
          <a:lstStyle/>
          <a:p>
            <a:fld id="{FAE086DD-C7CA-4911-AFEC-C2E029C93772}" type="slidenum">
              <a:rPr lang="uk-UA" smtClean="0"/>
              <a:t>‹#›</a:t>
            </a:fld>
            <a:endParaRPr lang="uk-UA"/>
          </a:p>
        </p:txBody>
      </p:sp>
    </p:spTree>
    <p:extLst>
      <p:ext uri="{BB962C8B-B14F-4D97-AF65-F5344CB8AC3E}">
        <p14:creationId xmlns:p14="http://schemas.microsoft.com/office/powerpoint/2010/main" val="539128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7FED7E-7ADB-4583-AFE3-AC3037731C4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a:extLst>
              <a:ext uri="{FF2B5EF4-FFF2-40B4-BE49-F238E27FC236}">
                <a16:creationId xmlns:a16="http://schemas.microsoft.com/office/drawing/2014/main" id="{E9CBC300-C67F-4630-9499-C53A9A2548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EAEA44C-6C02-4C60-B7CE-7C4CA1DC800D}"/>
              </a:ext>
            </a:extLst>
          </p:cNvPr>
          <p:cNvSpPr>
            <a:spLocks noGrp="1"/>
          </p:cNvSpPr>
          <p:nvPr>
            <p:ph type="dt" sz="half" idx="10"/>
          </p:nvPr>
        </p:nvSpPr>
        <p:spPr/>
        <p:txBody>
          <a:bodyPr/>
          <a:lstStyle/>
          <a:p>
            <a:fld id="{914034A4-F3F8-4BEF-90FB-02C6B80834D9}" type="datetimeFigureOut">
              <a:rPr lang="uk-UA" smtClean="0"/>
              <a:t>14.04.2024</a:t>
            </a:fld>
            <a:endParaRPr lang="uk-UA"/>
          </a:p>
        </p:txBody>
      </p:sp>
      <p:sp>
        <p:nvSpPr>
          <p:cNvPr id="5" name="Нижний колонтитул 4">
            <a:extLst>
              <a:ext uri="{FF2B5EF4-FFF2-40B4-BE49-F238E27FC236}">
                <a16:creationId xmlns:a16="http://schemas.microsoft.com/office/drawing/2014/main" id="{AAF3676E-4371-44AD-B5CD-87ACEC9BD639}"/>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BBD48EB5-DBEE-472F-8553-EAF13A8C6E6D}"/>
              </a:ext>
            </a:extLst>
          </p:cNvPr>
          <p:cNvSpPr>
            <a:spLocks noGrp="1"/>
          </p:cNvSpPr>
          <p:nvPr>
            <p:ph type="sldNum" sz="quarter" idx="12"/>
          </p:nvPr>
        </p:nvSpPr>
        <p:spPr/>
        <p:txBody>
          <a:bodyPr/>
          <a:lstStyle/>
          <a:p>
            <a:fld id="{FAE086DD-C7CA-4911-AFEC-C2E029C93772}" type="slidenum">
              <a:rPr lang="uk-UA" smtClean="0"/>
              <a:t>‹#›</a:t>
            </a:fld>
            <a:endParaRPr lang="uk-UA"/>
          </a:p>
        </p:txBody>
      </p:sp>
    </p:spTree>
    <p:extLst>
      <p:ext uri="{BB962C8B-B14F-4D97-AF65-F5344CB8AC3E}">
        <p14:creationId xmlns:p14="http://schemas.microsoft.com/office/powerpoint/2010/main" val="958831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8373FD-B707-461B-BF46-5C51668A8411}"/>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89669BCE-ABF6-47E3-BF48-C048AF7EB98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a:extLst>
              <a:ext uri="{FF2B5EF4-FFF2-40B4-BE49-F238E27FC236}">
                <a16:creationId xmlns:a16="http://schemas.microsoft.com/office/drawing/2014/main" id="{4F2B795F-044F-485A-88F1-6DEE07E378D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a:extLst>
              <a:ext uri="{FF2B5EF4-FFF2-40B4-BE49-F238E27FC236}">
                <a16:creationId xmlns:a16="http://schemas.microsoft.com/office/drawing/2014/main" id="{318FCB1C-E865-42AB-ABB2-07007F2253B3}"/>
              </a:ext>
            </a:extLst>
          </p:cNvPr>
          <p:cNvSpPr>
            <a:spLocks noGrp="1"/>
          </p:cNvSpPr>
          <p:nvPr>
            <p:ph type="dt" sz="half" idx="10"/>
          </p:nvPr>
        </p:nvSpPr>
        <p:spPr/>
        <p:txBody>
          <a:bodyPr/>
          <a:lstStyle/>
          <a:p>
            <a:fld id="{914034A4-F3F8-4BEF-90FB-02C6B80834D9}" type="datetimeFigureOut">
              <a:rPr lang="uk-UA" smtClean="0"/>
              <a:t>14.04.2024</a:t>
            </a:fld>
            <a:endParaRPr lang="uk-UA"/>
          </a:p>
        </p:txBody>
      </p:sp>
      <p:sp>
        <p:nvSpPr>
          <p:cNvPr id="6" name="Нижний колонтитул 5">
            <a:extLst>
              <a:ext uri="{FF2B5EF4-FFF2-40B4-BE49-F238E27FC236}">
                <a16:creationId xmlns:a16="http://schemas.microsoft.com/office/drawing/2014/main" id="{04189C6F-7B3B-4EAC-90C6-B7A088A6AE95}"/>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286E5B36-0FE7-4E89-AA12-04C769028F3C}"/>
              </a:ext>
            </a:extLst>
          </p:cNvPr>
          <p:cNvSpPr>
            <a:spLocks noGrp="1"/>
          </p:cNvSpPr>
          <p:nvPr>
            <p:ph type="sldNum" sz="quarter" idx="12"/>
          </p:nvPr>
        </p:nvSpPr>
        <p:spPr/>
        <p:txBody>
          <a:bodyPr/>
          <a:lstStyle/>
          <a:p>
            <a:fld id="{FAE086DD-C7CA-4911-AFEC-C2E029C93772}" type="slidenum">
              <a:rPr lang="uk-UA" smtClean="0"/>
              <a:t>‹#›</a:t>
            </a:fld>
            <a:endParaRPr lang="uk-UA"/>
          </a:p>
        </p:txBody>
      </p:sp>
    </p:spTree>
    <p:extLst>
      <p:ext uri="{BB962C8B-B14F-4D97-AF65-F5344CB8AC3E}">
        <p14:creationId xmlns:p14="http://schemas.microsoft.com/office/powerpoint/2010/main" val="1573789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E9BDF6-D4E9-44E8-82A7-536ECBB50311}"/>
              </a:ext>
            </a:extLst>
          </p:cNvPr>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a:extLst>
              <a:ext uri="{FF2B5EF4-FFF2-40B4-BE49-F238E27FC236}">
                <a16:creationId xmlns:a16="http://schemas.microsoft.com/office/drawing/2014/main" id="{CB0D5311-DBE5-4A6B-86D0-99D44C008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17B666F-22CF-4D59-BD0F-229AC3C9742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a:extLst>
              <a:ext uri="{FF2B5EF4-FFF2-40B4-BE49-F238E27FC236}">
                <a16:creationId xmlns:a16="http://schemas.microsoft.com/office/drawing/2014/main" id="{24501FA0-F655-4526-80ED-C073E2D079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B2586C3-1AEB-4389-94D4-926E27BCDD4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a:extLst>
              <a:ext uri="{FF2B5EF4-FFF2-40B4-BE49-F238E27FC236}">
                <a16:creationId xmlns:a16="http://schemas.microsoft.com/office/drawing/2014/main" id="{0D747DE1-9145-4E41-933A-CCE5D0F93BB5}"/>
              </a:ext>
            </a:extLst>
          </p:cNvPr>
          <p:cNvSpPr>
            <a:spLocks noGrp="1"/>
          </p:cNvSpPr>
          <p:nvPr>
            <p:ph type="dt" sz="half" idx="10"/>
          </p:nvPr>
        </p:nvSpPr>
        <p:spPr/>
        <p:txBody>
          <a:bodyPr/>
          <a:lstStyle/>
          <a:p>
            <a:fld id="{914034A4-F3F8-4BEF-90FB-02C6B80834D9}" type="datetimeFigureOut">
              <a:rPr lang="uk-UA" smtClean="0"/>
              <a:t>14.04.2024</a:t>
            </a:fld>
            <a:endParaRPr lang="uk-UA"/>
          </a:p>
        </p:txBody>
      </p:sp>
      <p:sp>
        <p:nvSpPr>
          <p:cNvPr id="8" name="Нижний колонтитул 7">
            <a:extLst>
              <a:ext uri="{FF2B5EF4-FFF2-40B4-BE49-F238E27FC236}">
                <a16:creationId xmlns:a16="http://schemas.microsoft.com/office/drawing/2014/main" id="{25B8E89C-6231-43CC-B756-E450B57F0844}"/>
              </a:ext>
            </a:extLst>
          </p:cNvPr>
          <p:cNvSpPr>
            <a:spLocks noGrp="1"/>
          </p:cNvSpPr>
          <p:nvPr>
            <p:ph type="ftr" sz="quarter" idx="11"/>
          </p:nvPr>
        </p:nvSpPr>
        <p:spPr/>
        <p:txBody>
          <a:bodyPr/>
          <a:lstStyle/>
          <a:p>
            <a:endParaRPr lang="uk-UA"/>
          </a:p>
        </p:txBody>
      </p:sp>
      <p:sp>
        <p:nvSpPr>
          <p:cNvPr id="9" name="Номер слайда 8">
            <a:extLst>
              <a:ext uri="{FF2B5EF4-FFF2-40B4-BE49-F238E27FC236}">
                <a16:creationId xmlns:a16="http://schemas.microsoft.com/office/drawing/2014/main" id="{97D9DE08-D626-43C1-B42B-4BAAC99B44ED}"/>
              </a:ext>
            </a:extLst>
          </p:cNvPr>
          <p:cNvSpPr>
            <a:spLocks noGrp="1"/>
          </p:cNvSpPr>
          <p:nvPr>
            <p:ph type="sldNum" sz="quarter" idx="12"/>
          </p:nvPr>
        </p:nvSpPr>
        <p:spPr/>
        <p:txBody>
          <a:bodyPr/>
          <a:lstStyle/>
          <a:p>
            <a:fld id="{FAE086DD-C7CA-4911-AFEC-C2E029C93772}" type="slidenum">
              <a:rPr lang="uk-UA" smtClean="0"/>
              <a:t>‹#›</a:t>
            </a:fld>
            <a:endParaRPr lang="uk-UA"/>
          </a:p>
        </p:txBody>
      </p:sp>
    </p:spTree>
    <p:extLst>
      <p:ext uri="{BB962C8B-B14F-4D97-AF65-F5344CB8AC3E}">
        <p14:creationId xmlns:p14="http://schemas.microsoft.com/office/powerpoint/2010/main" val="566243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B268DA-6316-458F-89FD-1B9FB8DC2054}"/>
              </a:ext>
            </a:extLst>
          </p:cNvPr>
          <p:cNvSpPr>
            <a:spLocks noGrp="1"/>
          </p:cNvSpPr>
          <p:nvPr>
            <p:ph type="title"/>
          </p:nvPr>
        </p:nvSpPr>
        <p:spPr/>
        <p:txBody>
          <a:bodyPr/>
          <a:lstStyle/>
          <a:p>
            <a:r>
              <a:rPr lang="ru-RU"/>
              <a:t>Образец заголовка</a:t>
            </a:r>
            <a:endParaRPr lang="uk-UA"/>
          </a:p>
        </p:txBody>
      </p:sp>
      <p:sp>
        <p:nvSpPr>
          <p:cNvPr id="3" name="Дата 2">
            <a:extLst>
              <a:ext uri="{FF2B5EF4-FFF2-40B4-BE49-F238E27FC236}">
                <a16:creationId xmlns:a16="http://schemas.microsoft.com/office/drawing/2014/main" id="{CB162311-5426-4798-B599-72ECCE2C8167}"/>
              </a:ext>
            </a:extLst>
          </p:cNvPr>
          <p:cNvSpPr>
            <a:spLocks noGrp="1"/>
          </p:cNvSpPr>
          <p:nvPr>
            <p:ph type="dt" sz="half" idx="10"/>
          </p:nvPr>
        </p:nvSpPr>
        <p:spPr/>
        <p:txBody>
          <a:bodyPr/>
          <a:lstStyle/>
          <a:p>
            <a:fld id="{914034A4-F3F8-4BEF-90FB-02C6B80834D9}" type="datetimeFigureOut">
              <a:rPr lang="uk-UA" smtClean="0"/>
              <a:t>14.04.2024</a:t>
            </a:fld>
            <a:endParaRPr lang="uk-UA"/>
          </a:p>
        </p:txBody>
      </p:sp>
      <p:sp>
        <p:nvSpPr>
          <p:cNvPr id="4" name="Нижний колонтитул 3">
            <a:extLst>
              <a:ext uri="{FF2B5EF4-FFF2-40B4-BE49-F238E27FC236}">
                <a16:creationId xmlns:a16="http://schemas.microsoft.com/office/drawing/2014/main" id="{0D0DD978-7D71-4A4D-B347-CABCDCD0D776}"/>
              </a:ext>
            </a:extLst>
          </p:cNvPr>
          <p:cNvSpPr>
            <a:spLocks noGrp="1"/>
          </p:cNvSpPr>
          <p:nvPr>
            <p:ph type="ftr" sz="quarter" idx="11"/>
          </p:nvPr>
        </p:nvSpPr>
        <p:spPr/>
        <p:txBody>
          <a:bodyPr/>
          <a:lstStyle/>
          <a:p>
            <a:endParaRPr lang="uk-UA"/>
          </a:p>
        </p:txBody>
      </p:sp>
      <p:sp>
        <p:nvSpPr>
          <p:cNvPr id="5" name="Номер слайда 4">
            <a:extLst>
              <a:ext uri="{FF2B5EF4-FFF2-40B4-BE49-F238E27FC236}">
                <a16:creationId xmlns:a16="http://schemas.microsoft.com/office/drawing/2014/main" id="{86BDC352-927A-4D8A-A7D6-196F37E01989}"/>
              </a:ext>
            </a:extLst>
          </p:cNvPr>
          <p:cNvSpPr>
            <a:spLocks noGrp="1"/>
          </p:cNvSpPr>
          <p:nvPr>
            <p:ph type="sldNum" sz="quarter" idx="12"/>
          </p:nvPr>
        </p:nvSpPr>
        <p:spPr/>
        <p:txBody>
          <a:bodyPr/>
          <a:lstStyle/>
          <a:p>
            <a:fld id="{FAE086DD-C7CA-4911-AFEC-C2E029C93772}" type="slidenum">
              <a:rPr lang="uk-UA" smtClean="0"/>
              <a:t>‹#›</a:t>
            </a:fld>
            <a:endParaRPr lang="uk-UA"/>
          </a:p>
        </p:txBody>
      </p:sp>
    </p:spTree>
    <p:extLst>
      <p:ext uri="{BB962C8B-B14F-4D97-AF65-F5344CB8AC3E}">
        <p14:creationId xmlns:p14="http://schemas.microsoft.com/office/powerpoint/2010/main" val="160268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D533CD0-7633-4FC6-9924-CD94DBF99E72}"/>
              </a:ext>
            </a:extLst>
          </p:cNvPr>
          <p:cNvSpPr>
            <a:spLocks noGrp="1"/>
          </p:cNvSpPr>
          <p:nvPr>
            <p:ph type="dt" sz="half" idx="10"/>
          </p:nvPr>
        </p:nvSpPr>
        <p:spPr/>
        <p:txBody>
          <a:bodyPr/>
          <a:lstStyle/>
          <a:p>
            <a:fld id="{914034A4-F3F8-4BEF-90FB-02C6B80834D9}" type="datetimeFigureOut">
              <a:rPr lang="uk-UA" smtClean="0"/>
              <a:t>14.04.2024</a:t>
            </a:fld>
            <a:endParaRPr lang="uk-UA"/>
          </a:p>
        </p:txBody>
      </p:sp>
      <p:sp>
        <p:nvSpPr>
          <p:cNvPr id="3" name="Нижний колонтитул 2">
            <a:extLst>
              <a:ext uri="{FF2B5EF4-FFF2-40B4-BE49-F238E27FC236}">
                <a16:creationId xmlns:a16="http://schemas.microsoft.com/office/drawing/2014/main" id="{0E1995E3-116D-4E11-A3C3-0E88989099F6}"/>
              </a:ext>
            </a:extLst>
          </p:cNvPr>
          <p:cNvSpPr>
            <a:spLocks noGrp="1"/>
          </p:cNvSpPr>
          <p:nvPr>
            <p:ph type="ftr" sz="quarter" idx="11"/>
          </p:nvPr>
        </p:nvSpPr>
        <p:spPr/>
        <p:txBody>
          <a:bodyPr/>
          <a:lstStyle/>
          <a:p>
            <a:endParaRPr lang="uk-UA"/>
          </a:p>
        </p:txBody>
      </p:sp>
      <p:sp>
        <p:nvSpPr>
          <p:cNvPr id="4" name="Номер слайда 3">
            <a:extLst>
              <a:ext uri="{FF2B5EF4-FFF2-40B4-BE49-F238E27FC236}">
                <a16:creationId xmlns:a16="http://schemas.microsoft.com/office/drawing/2014/main" id="{01D32AAB-1E89-41E6-A28F-4166810AD560}"/>
              </a:ext>
            </a:extLst>
          </p:cNvPr>
          <p:cNvSpPr>
            <a:spLocks noGrp="1"/>
          </p:cNvSpPr>
          <p:nvPr>
            <p:ph type="sldNum" sz="quarter" idx="12"/>
          </p:nvPr>
        </p:nvSpPr>
        <p:spPr/>
        <p:txBody>
          <a:bodyPr/>
          <a:lstStyle/>
          <a:p>
            <a:fld id="{FAE086DD-C7CA-4911-AFEC-C2E029C93772}" type="slidenum">
              <a:rPr lang="uk-UA" smtClean="0"/>
              <a:t>‹#›</a:t>
            </a:fld>
            <a:endParaRPr lang="uk-UA"/>
          </a:p>
        </p:txBody>
      </p:sp>
    </p:spTree>
    <p:extLst>
      <p:ext uri="{BB962C8B-B14F-4D97-AF65-F5344CB8AC3E}">
        <p14:creationId xmlns:p14="http://schemas.microsoft.com/office/powerpoint/2010/main" val="1999139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B48616-04E9-48B8-9721-D640E497F61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a:extLst>
              <a:ext uri="{FF2B5EF4-FFF2-40B4-BE49-F238E27FC236}">
                <a16:creationId xmlns:a16="http://schemas.microsoft.com/office/drawing/2014/main" id="{809A7504-7B57-470D-8726-DDA4093931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a:extLst>
              <a:ext uri="{FF2B5EF4-FFF2-40B4-BE49-F238E27FC236}">
                <a16:creationId xmlns:a16="http://schemas.microsoft.com/office/drawing/2014/main" id="{3B4B23B0-CE3A-4079-A04C-1EDFA9C44D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81F9096-E94B-4D87-A942-1A93A7174B43}"/>
              </a:ext>
            </a:extLst>
          </p:cNvPr>
          <p:cNvSpPr>
            <a:spLocks noGrp="1"/>
          </p:cNvSpPr>
          <p:nvPr>
            <p:ph type="dt" sz="half" idx="10"/>
          </p:nvPr>
        </p:nvSpPr>
        <p:spPr/>
        <p:txBody>
          <a:bodyPr/>
          <a:lstStyle/>
          <a:p>
            <a:fld id="{914034A4-F3F8-4BEF-90FB-02C6B80834D9}" type="datetimeFigureOut">
              <a:rPr lang="uk-UA" smtClean="0"/>
              <a:t>14.04.2024</a:t>
            </a:fld>
            <a:endParaRPr lang="uk-UA"/>
          </a:p>
        </p:txBody>
      </p:sp>
      <p:sp>
        <p:nvSpPr>
          <p:cNvPr id="6" name="Нижний колонтитул 5">
            <a:extLst>
              <a:ext uri="{FF2B5EF4-FFF2-40B4-BE49-F238E27FC236}">
                <a16:creationId xmlns:a16="http://schemas.microsoft.com/office/drawing/2014/main" id="{6E138498-E095-48AA-A1A3-96DEBCA2C2AB}"/>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635E7153-B5B3-49A1-AED5-C8DF8E4C4748}"/>
              </a:ext>
            </a:extLst>
          </p:cNvPr>
          <p:cNvSpPr>
            <a:spLocks noGrp="1"/>
          </p:cNvSpPr>
          <p:nvPr>
            <p:ph type="sldNum" sz="quarter" idx="12"/>
          </p:nvPr>
        </p:nvSpPr>
        <p:spPr/>
        <p:txBody>
          <a:bodyPr/>
          <a:lstStyle/>
          <a:p>
            <a:fld id="{FAE086DD-C7CA-4911-AFEC-C2E029C93772}" type="slidenum">
              <a:rPr lang="uk-UA" smtClean="0"/>
              <a:t>‹#›</a:t>
            </a:fld>
            <a:endParaRPr lang="uk-UA"/>
          </a:p>
        </p:txBody>
      </p:sp>
    </p:spTree>
    <p:extLst>
      <p:ext uri="{BB962C8B-B14F-4D97-AF65-F5344CB8AC3E}">
        <p14:creationId xmlns:p14="http://schemas.microsoft.com/office/powerpoint/2010/main" val="642244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93A5E3-E39D-496C-B71D-BE613F6500F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a:extLst>
              <a:ext uri="{FF2B5EF4-FFF2-40B4-BE49-F238E27FC236}">
                <a16:creationId xmlns:a16="http://schemas.microsoft.com/office/drawing/2014/main" id="{704FF408-D0C8-4305-8565-6EAEE3AC5F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a:extLst>
              <a:ext uri="{FF2B5EF4-FFF2-40B4-BE49-F238E27FC236}">
                <a16:creationId xmlns:a16="http://schemas.microsoft.com/office/drawing/2014/main" id="{264840AB-8027-426F-B113-7E1AC6F75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8FDD41B-18BD-402F-BF7D-0A246592A312}"/>
              </a:ext>
            </a:extLst>
          </p:cNvPr>
          <p:cNvSpPr>
            <a:spLocks noGrp="1"/>
          </p:cNvSpPr>
          <p:nvPr>
            <p:ph type="dt" sz="half" idx="10"/>
          </p:nvPr>
        </p:nvSpPr>
        <p:spPr/>
        <p:txBody>
          <a:bodyPr/>
          <a:lstStyle/>
          <a:p>
            <a:fld id="{914034A4-F3F8-4BEF-90FB-02C6B80834D9}" type="datetimeFigureOut">
              <a:rPr lang="uk-UA" smtClean="0"/>
              <a:t>14.04.2024</a:t>
            </a:fld>
            <a:endParaRPr lang="uk-UA"/>
          </a:p>
        </p:txBody>
      </p:sp>
      <p:sp>
        <p:nvSpPr>
          <p:cNvPr id="6" name="Нижний колонтитул 5">
            <a:extLst>
              <a:ext uri="{FF2B5EF4-FFF2-40B4-BE49-F238E27FC236}">
                <a16:creationId xmlns:a16="http://schemas.microsoft.com/office/drawing/2014/main" id="{DDDFD0CF-56DB-4753-9D20-2E0F5D03E2E1}"/>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DACA3721-18CE-46CE-BC93-1C9C42C1A002}"/>
              </a:ext>
            </a:extLst>
          </p:cNvPr>
          <p:cNvSpPr>
            <a:spLocks noGrp="1"/>
          </p:cNvSpPr>
          <p:nvPr>
            <p:ph type="sldNum" sz="quarter" idx="12"/>
          </p:nvPr>
        </p:nvSpPr>
        <p:spPr/>
        <p:txBody>
          <a:bodyPr/>
          <a:lstStyle/>
          <a:p>
            <a:fld id="{FAE086DD-C7CA-4911-AFEC-C2E029C93772}" type="slidenum">
              <a:rPr lang="uk-UA" smtClean="0"/>
              <a:t>‹#›</a:t>
            </a:fld>
            <a:endParaRPr lang="uk-UA"/>
          </a:p>
        </p:txBody>
      </p:sp>
    </p:spTree>
    <p:extLst>
      <p:ext uri="{BB962C8B-B14F-4D97-AF65-F5344CB8AC3E}">
        <p14:creationId xmlns:p14="http://schemas.microsoft.com/office/powerpoint/2010/main" val="128259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C19FE9-7625-442F-BDC1-10C23FA0E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a:extLst>
              <a:ext uri="{FF2B5EF4-FFF2-40B4-BE49-F238E27FC236}">
                <a16:creationId xmlns:a16="http://schemas.microsoft.com/office/drawing/2014/main" id="{3DDA3882-B7A7-4290-AC57-DA375A2B51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5D1C4793-2E41-4712-99D3-D46700DBA6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034A4-F3F8-4BEF-90FB-02C6B80834D9}" type="datetimeFigureOut">
              <a:rPr lang="uk-UA" smtClean="0"/>
              <a:t>14.04.2024</a:t>
            </a:fld>
            <a:endParaRPr lang="uk-UA"/>
          </a:p>
        </p:txBody>
      </p:sp>
      <p:sp>
        <p:nvSpPr>
          <p:cNvPr id="5" name="Нижний колонтитул 4">
            <a:extLst>
              <a:ext uri="{FF2B5EF4-FFF2-40B4-BE49-F238E27FC236}">
                <a16:creationId xmlns:a16="http://schemas.microsoft.com/office/drawing/2014/main" id="{CB11D952-1968-4393-8C29-FB92B7A1C8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a:extLst>
              <a:ext uri="{FF2B5EF4-FFF2-40B4-BE49-F238E27FC236}">
                <a16:creationId xmlns:a16="http://schemas.microsoft.com/office/drawing/2014/main" id="{7D5ECC9F-8A4F-4A98-9EE2-69E1792C4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086DD-C7CA-4911-AFEC-C2E029C93772}" type="slidenum">
              <a:rPr lang="uk-UA" smtClean="0"/>
              <a:t>‹#›</a:t>
            </a:fld>
            <a:endParaRPr lang="uk-UA"/>
          </a:p>
        </p:txBody>
      </p:sp>
    </p:spTree>
    <p:extLst>
      <p:ext uri="{BB962C8B-B14F-4D97-AF65-F5344CB8AC3E}">
        <p14:creationId xmlns:p14="http://schemas.microsoft.com/office/powerpoint/2010/main" val="3638599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6hwZvQyStt4" TargetMode="External"/><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hyperlink" Target="https://uk.wikipedia.org/wiki/%D0%92%D1%83%D0%BB%D0%B8%D1%86%D1%8F_%D0%A1%D1%82%D0%B5%D0%BF%D0%B0%D0%BD%D0%B0_%D0%91%D0%B0%D0%BD%D0%B4%D0%B5%D1%80%D0%B8_(%D0%A0%D1%96%D0%B2%D0%BD%D0%B5)" TargetMode="External"/><Relationship Id="rId7" Type="http://schemas.openxmlformats.org/officeDocument/2006/relationships/image" Target="../media/image32.png"/><Relationship Id="rId12" Type="http://schemas.openxmlformats.org/officeDocument/2006/relationships/image" Target="../media/image37.jpeg"/><Relationship Id="rId2" Type="http://schemas.openxmlformats.org/officeDocument/2006/relationships/hyperlink" Target="https://uk.wikipedia.org/w/index.php?title=%D0%92%D1%83%D0%BB%D0%B8%D1%86%D1%8F_%D0%94%D1%80%D0%B0%D0%B3%D0%BE%D0%BC%D0%B0%D0%BD%D0%BE%D0%B2%D0%B0_(%D0%A0%D1%96%D0%B2%D0%BD%D0%B5)&amp;action=edit&amp;redlink=1" TargetMode="Externa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hyperlink" Target="https://uk.wikipedia.org/wiki/%D0%A0%D1%96%D0%B2%D0%BD%D0%B5%D0%BD%D1%81%D1%8C%D0%BA%D0%B5_%D0%BC%D1%83%D0%B7%D0%B8%D1%87%D0%BD%D0%B5_%D1%83%D1%87%D0%B8%D0%BB%D0%B8%D1%89%D0%B5" TargetMode="External"/><Relationship Id="rId9" Type="http://schemas.openxmlformats.org/officeDocument/2006/relationships/image" Target="../media/image34.jpeg"/><Relationship Id="rId14" Type="http://schemas.openxmlformats.org/officeDocument/2006/relationships/image" Target="../media/image39.jpeg"/></Relationships>
</file>

<file path=ppt/slides/_rels/slide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jpeg"/><Relationship Id="rId7" Type="http://schemas.openxmlformats.org/officeDocument/2006/relationships/image" Target="../media/image44.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hyperlink" Target="http://rocnt.com.ua/" TargetMode="External"/><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ТО МОЄ РІВНЕ">
            <a:extLst>
              <a:ext uri="{FF2B5EF4-FFF2-40B4-BE49-F238E27FC236}">
                <a16:creationId xmlns:a16="http://schemas.microsoft.com/office/drawing/2014/main" id="{AD051F70-53D6-45F5-88CB-276F1206C6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4" b="22341"/>
          <a:stretch/>
        </p:blipFill>
        <p:spPr bwMode="auto">
          <a:xfrm>
            <a:off x="1594337" y="-554181"/>
            <a:ext cx="10597663" cy="48213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E9011C-F543-461B-B139-B609B590DC41}"/>
              </a:ext>
            </a:extLst>
          </p:cNvPr>
          <p:cNvSpPr txBox="1"/>
          <p:nvPr/>
        </p:nvSpPr>
        <p:spPr>
          <a:xfrm>
            <a:off x="2752217" y="4528521"/>
            <a:ext cx="8103351" cy="584775"/>
          </a:xfrm>
          <a:prstGeom prst="rect">
            <a:avLst/>
          </a:prstGeom>
          <a:noFill/>
        </p:spPr>
        <p:txBody>
          <a:bodyPr wrap="square" rtlCol="0">
            <a:spAutoFit/>
          </a:bodyPr>
          <a:lstStyle/>
          <a:p>
            <a:r>
              <a:rPr lang="uk-UA"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Е</a:t>
            </a:r>
            <a:r>
              <a:rPr lang="uk-UA"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КСКУРСІЙНИЙ МАРШРУТ МІС</a:t>
            </a:r>
            <a:r>
              <a:rPr lang="ru-RU"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ТО</a:t>
            </a:r>
            <a:r>
              <a:rPr lang="uk-UA"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М РІВНЕ</a:t>
            </a:r>
            <a:endParaRPr lang="uk-UA" sz="3200" b="1" dirty="0">
              <a:solidFill>
                <a:srgbClr val="002060"/>
              </a:solidFill>
            </a:endParaRPr>
          </a:p>
        </p:txBody>
      </p:sp>
      <p:sp>
        <p:nvSpPr>
          <p:cNvPr id="9" name="TextBox 8">
            <a:extLst>
              <a:ext uri="{FF2B5EF4-FFF2-40B4-BE49-F238E27FC236}">
                <a16:creationId xmlns:a16="http://schemas.microsoft.com/office/drawing/2014/main" id="{89EF566D-61DC-43C2-814A-D2CE930CBB8C}"/>
              </a:ext>
            </a:extLst>
          </p:cNvPr>
          <p:cNvSpPr txBox="1"/>
          <p:nvPr/>
        </p:nvSpPr>
        <p:spPr>
          <a:xfrm>
            <a:off x="304799" y="5374617"/>
            <a:ext cx="11208327" cy="1200329"/>
          </a:xfrm>
          <a:prstGeom prst="rect">
            <a:avLst/>
          </a:prstGeom>
          <a:noFill/>
        </p:spPr>
        <p:txBody>
          <a:bodyPr wrap="square">
            <a:spAutoFit/>
          </a:bodyPr>
          <a:lstStyle/>
          <a:p>
            <a:pPr algn="l"/>
            <a:r>
              <a:rPr lang="uk-UA" sz="1800" b="1" dirty="0">
                <a:ln w="1905"/>
                <a:solidFill>
                  <a:schemeClr val="accent4">
                    <a:lumMod val="75000"/>
                  </a:schemeClr>
                </a:solidFill>
                <a:effectLst>
                  <a:innerShdw blurRad="69850" dist="43180" dir="5400000">
                    <a:srgbClr val="000000">
                      <a:alpha val="65000"/>
                    </a:srgbClr>
                  </a:innerShdw>
                </a:effectLst>
                <a:latin typeface="Times New Roman" pitchFamily="18" charset="0"/>
                <a:cs typeface="Times New Roman" pitchFamily="18" charset="0"/>
              </a:rPr>
              <a:t>Роботу виконали : Скороход Єгор Віталійович, Скороход Олексій Віталійович</a:t>
            </a:r>
          </a:p>
          <a:p>
            <a:pPr algn="l"/>
            <a:r>
              <a:rPr lang="uk-UA" b="1" dirty="0">
                <a:ln w="1905"/>
                <a:solidFill>
                  <a:schemeClr val="accent4">
                    <a:lumMod val="75000"/>
                  </a:schemeClr>
                </a:solidFill>
                <a:effectLst>
                  <a:innerShdw blurRad="69850" dist="43180" dir="5400000">
                    <a:srgbClr val="000000">
                      <a:alpha val="65000"/>
                    </a:srgbClr>
                  </a:innerShdw>
                </a:effectLst>
                <a:latin typeface="Times New Roman" pitchFamily="18" charset="0"/>
                <a:cs typeface="Times New Roman" pitchFamily="18" charset="0"/>
              </a:rPr>
              <a:t>у</a:t>
            </a:r>
            <a:r>
              <a:rPr lang="uk-UA" sz="1800" b="1" dirty="0">
                <a:ln w="1905"/>
                <a:solidFill>
                  <a:schemeClr val="accent4">
                    <a:lumMod val="75000"/>
                  </a:schemeClr>
                </a:solidFill>
                <a:effectLst>
                  <a:innerShdw blurRad="69850" dist="43180" dir="5400000">
                    <a:srgbClr val="000000">
                      <a:alpha val="65000"/>
                    </a:srgbClr>
                  </a:innerShdw>
                </a:effectLst>
                <a:latin typeface="Times New Roman" pitchFamily="18" charset="0"/>
                <a:cs typeface="Times New Roman" pitchFamily="18" charset="0"/>
              </a:rPr>
              <a:t>чні 9 класу біолого-хімічного профілю Рівненського ліцею «Елітар» Рівненської міської ради</a:t>
            </a:r>
          </a:p>
          <a:p>
            <a:pPr algn="l"/>
            <a:r>
              <a:rPr lang="uk-UA" sz="1800" b="1" dirty="0">
                <a:ln w="1905"/>
                <a:solidFill>
                  <a:schemeClr val="accent4">
                    <a:lumMod val="75000"/>
                  </a:schemeClr>
                </a:solidFill>
                <a:effectLst>
                  <a:innerShdw blurRad="69850" dist="43180" dir="5400000">
                    <a:srgbClr val="000000">
                      <a:alpha val="65000"/>
                    </a:srgbClr>
                  </a:innerShdw>
                </a:effectLst>
                <a:latin typeface="Times New Roman" pitchFamily="18" charset="0"/>
                <a:cs typeface="Times New Roman" pitchFamily="18" charset="0"/>
              </a:rPr>
              <a:t>Науковий керівник: Левчунець Ольга Вікторівна</a:t>
            </a:r>
          </a:p>
          <a:p>
            <a:r>
              <a:rPr lang="uk-UA" b="1" dirty="0">
                <a:ln w="1905"/>
                <a:solidFill>
                  <a:schemeClr val="accent4">
                    <a:lumMod val="75000"/>
                  </a:schemeClr>
                </a:solidFill>
                <a:effectLst>
                  <a:innerShdw blurRad="69850" dist="43180" dir="5400000">
                    <a:srgbClr val="000000">
                      <a:alpha val="65000"/>
                    </a:srgbClr>
                  </a:innerShdw>
                </a:effectLst>
                <a:latin typeface="Times New Roman" pitchFamily="18" charset="0"/>
                <a:cs typeface="Times New Roman" pitchFamily="18" charset="0"/>
              </a:rPr>
              <a:t>в</a:t>
            </a:r>
            <a:r>
              <a:rPr lang="uk-UA" sz="1800" b="1" dirty="0">
                <a:ln w="1905"/>
                <a:solidFill>
                  <a:schemeClr val="accent4">
                    <a:lumMod val="75000"/>
                  </a:schemeClr>
                </a:solidFill>
                <a:effectLst>
                  <a:innerShdw blurRad="69850" dist="43180" dir="5400000">
                    <a:srgbClr val="000000">
                      <a:alpha val="65000"/>
                    </a:srgbClr>
                  </a:innerShdw>
                </a:effectLst>
                <a:latin typeface="Times New Roman" pitchFamily="18" charset="0"/>
                <a:cs typeface="Times New Roman" pitchFamily="18" charset="0"/>
              </a:rPr>
              <a:t>читель історії Рівненського ліцею «Елітар» Рівненської міської ради</a:t>
            </a:r>
          </a:p>
        </p:txBody>
      </p:sp>
    </p:spTree>
    <p:extLst>
      <p:ext uri="{BB962C8B-B14F-4D97-AF65-F5344CB8AC3E}">
        <p14:creationId xmlns:p14="http://schemas.microsoft.com/office/powerpoint/2010/main" val="4272622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Объект 2">
            <a:extLst>
              <a:ext uri="{FF2B5EF4-FFF2-40B4-BE49-F238E27FC236}">
                <a16:creationId xmlns:a16="http://schemas.microsoft.com/office/drawing/2014/main" id="{FE969270-440F-4317-8A9A-9DCD6DADD100}"/>
              </a:ext>
            </a:extLst>
          </p:cNvPr>
          <p:cNvSpPr txBox="1">
            <a:spLocks/>
          </p:cNvSpPr>
          <p:nvPr/>
        </p:nvSpPr>
        <p:spPr>
          <a:xfrm>
            <a:off x="101423" y="101514"/>
            <a:ext cx="9992231" cy="696190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60000" algn="just">
              <a:lnSpc>
                <a:spcPct val="80000"/>
              </a:lnSpc>
              <a:spcBef>
                <a:spcPts val="0"/>
              </a:spcBef>
              <a:buFont typeface="Arial" panose="020B0604020202020204" pitchFamily="34" charset="0"/>
              <a:buNone/>
            </a:pPr>
            <a:r>
              <a:rPr lang="uk-UA" sz="1800" dirty="0">
                <a:latin typeface="Times New Roman" panose="02020603050405020304" pitchFamily="18" charset="0"/>
                <a:cs typeface="Times New Roman" panose="02020603050405020304" pitchFamily="18" charset="0"/>
              </a:rPr>
              <a:t>Окрасою вулиці Драгоманова є Рівненський обласний краєзнавчий музей. Саме ця споруда у ХІХ ст. стала магнітом для тогочасної інтелігенції. Адже з відкриттям у 1839 р. Рівненської чоловічої гімназії до міста приїжджає чимало університетських викладачів, а також чиновників, комерсантів, які хотіли, аби тут навчалися їхні діти. Фундатором Рівненської гімназії став князь Любомирський – власник Рівного. Будинок збудований у стилі провінційного класицизму. Ця одна з найцікавіших пам’яток архітектури ХІХ століття по праву розмістила у своїх залах історичної та природної набутки Рівненщини. </a:t>
            </a:r>
            <a:r>
              <a:rPr lang="ru-RU" sz="1800" dirty="0">
                <a:latin typeface="Times New Roman" panose="02020603050405020304" pitchFamily="18" charset="0"/>
                <a:cs typeface="Times New Roman" panose="02020603050405020304" pitchFamily="18" charset="0"/>
              </a:rPr>
              <a:t>У </a:t>
            </a:r>
            <a:r>
              <a:rPr lang="ru-RU" sz="1800" dirty="0" err="1">
                <a:latin typeface="Times New Roman" panose="02020603050405020304" pitchFamily="18" charset="0"/>
                <a:cs typeface="Times New Roman" panose="02020603050405020304" pitchFamily="18" charset="0"/>
              </a:rPr>
              <a:t>музеї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близько</a:t>
            </a:r>
            <a:r>
              <a:rPr lang="ru-RU" sz="1800" dirty="0">
                <a:latin typeface="Times New Roman" panose="02020603050405020304" pitchFamily="18" charset="0"/>
                <a:cs typeface="Times New Roman" panose="02020603050405020304" pitchFamily="18" charset="0"/>
              </a:rPr>
              <a:t> 140 </a:t>
            </a:r>
            <a:r>
              <a:rPr lang="ru-RU" sz="1800" dirty="0" err="1">
                <a:latin typeface="Times New Roman" panose="02020603050405020304" pitchFamily="18" charset="0"/>
                <a:cs typeface="Times New Roman" panose="02020603050405020304" pitchFamily="18" charset="0"/>
              </a:rPr>
              <a:t>тисяч</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експонатів</a:t>
            </a:r>
            <a:r>
              <a:rPr lang="ru-RU" sz="1800" dirty="0">
                <a:latin typeface="Times New Roman" panose="02020603050405020304" pitchFamily="18" charset="0"/>
                <a:cs typeface="Times New Roman" panose="02020603050405020304" pitchFamily="18" charset="0"/>
              </a:rPr>
              <a:t>: це </a:t>
            </a:r>
            <a:r>
              <a:rPr lang="ru-RU" sz="1800" dirty="0" err="1">
                <a:latin typeface="Times New Roman" panose="02020603050405020304" pitchFamily="18" charset="0"/>
                <a:cs typeface="Times New Roman" panose="02020603050405020304" pitchFamily="18" charset="0"/>
              </a:rPr>
              <a:t>етнографічна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виставка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археологічні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знахідки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предмети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козацької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епохи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ікони</a:t>
            </a:r>
            <a:r>
              <a:rPr lang="ru-RU" sz="1800" dirty="0">
                <a:latin typeface="Times New Roman" panose="02020603050405020304" pitchFamily="18" charset="0"/>
                <a:cs typeface="Times New Roman" panose="02020603050405020304" pitchFamily="18" charset="0"/>
              </a:rPr>
              <a:t>.</a:t>
            </a:r>
            <a:r>
              <a:rPr lang="uk-UA" sz="1800" dirty="0">
                <a:latin typeface="Times New Roman" panose="02020603050405020304" pitchFamily="18" charset="0"/>
                <a:cs typeface="Times New Roman" panose="02020603050405020304" pitchFamily="18" charset="0"/>
              </a:rPr>
              <a:t>.</a:t>
            </a:r>
          </a:p>
          <a:p>
            <a:pPr marL="0" indent="360000" algn="just">
              <a:lnSpc>
                <a:spcPct val="80000"/>
              </a:lnSpc>
              <a:spcBef>
                <a:spcPts val="0"/>
              </a:spcBef>
              <a:buNone/>
            </a:pPr>
            <a:r>
              <a:rPr lang="uk-UA" sz="1800" dirty="0">
                <a:latin typeface="Times New Roman" panose="02020603050405020304" pitchFamily="18" charset="0"/>
                <a:cs typeface="Times New Roman" panose="02020603050405020304" pitchFamily="18" charset="0"/>
              </a:rPr>
              <a:t>Також в Рівному можна відвідати інші музею. </a:t>
            </a:r>
            <a:r>
              <a:rPr lang="uk-UA" sz="1800" b="1" dirty="0">
                <a:latin typeface="Times New Roman" panose="02020603050405020304" pitchFamily="18" charset="0"/>
                <a:cs typeface="Times New Roman" panose="02020603050405020304" pitchFamily="18" charset="0"/>
              </a:rPr>
              <a:t>Рівненський музей бурштину </a:t>
            </a:r>
            <a:r>
              <a:rPr lang="uk-UA" sz="1800" dirty="0">
                <a:latin typeface="Times New Roman" panose="02020603050405020304" pitchFamily="18" charset="0"/>
                <a:cs typeface="Times New Roman" panose="02020603050405020304" pitchFamily="18" charset="0"/>
              </a:rPr>
              <a:t>розташований у старовинному будинку вчених, який збудований у 1903 р. Сам ж музей відкрили у 2010 р. на базі рівненської бурштинової фабрики. Серед експонатів – шматки бурштину віком до 40 млн. років, знайдені у різний час на території Рівненщини, а також виготовлені з нього ювелірні вироби.</a:t>
            </a:r>
          </a:p>
          <a:p>
            <a:pPr marL="0" indent="360000" algn="just">
              <a:lnSpc>
                <a:spcPct val="80000"/>
              </a:lnSpc>
              <a:spcBef>
                <a:spcPts val="0"/>
              </a:spcBef>
              <a:buNone/>
            </a:pPr>
            <a:r>
              <a:rPr lang="uk-UA" sz="1800" dirty="0">
                <a:latin typeface="Times New Roman" panose="02020603050405020304" pitchFamily="18" charset="0"/>
                <a:cs typeface="Times New Roman" panose="02020603050405020304" pitchFamily="18" charset="0"/>
              </a:rPr>
              <a:t>Рівненський фотохудожник Олександр </a:t>
            </a:r>
            <a:r>
              <a:rPr lang="uk-UA" sz="1800" dirty="0" err="1">
                <a:latin typeface="Times New Roman" panose="02020603050405020304" pitchFamily="18" charset="0"/>
                <a:cs typeface="Times New Roman" panose="02020603050405020304" pitchFamily="18" charset="0"/>
              </a:rPr>
              <a:t>Харват</a:t>
            </a:r>
            <a:r>
              <a:rPr lang="uk-UA" sz="1800" dirty="0">
                <a:latin typeface="Times New Roman" panose="02020603050405020304" pitchFamily="18" charset="0"/>
                <a:cs typeface="Times New Roman" panose="02020603050405020304" pitchFamily="18" charset="0"/>
              </a:rPr>
              <a:t> влаштував </a:t>
            </a:r>
            <a:r>
              <a:rPr lang="uk-UA" sz="1800" b="1" dirty="0">
                <a:latin typeface="Times New Roman" panose="02020603050405020304" pitchFamily="18" charset="0"/>
                <a:cs typeface="Times New Roman" panose="02020603050405020304" pitchFamily="18" charset="0"/>
              </a:rPr>
              <a:t>Музей фотографії</a:t>
            </a:r>
            <a:r>
              <a:rPr lang="uk-UA" sz="1800" dirty="0">
                <a:latin typeface="Times New Roman" panose="02020603050405020304" pitchFamily="18" charset="0"/>
                <a:cs typeface="Times New Roman" panose="02020603050405020304" pitchFamily="18" charset="0"/>
              </a:rPr>
              <a:t>. Колекція налічує близько 1000 експонатів, починаючи від фотокамер, різноманітного технічного обладнання для створення фото і закінчуючи раритетними світлинами міста Рівне та афішами зробленими у різний період. </a:t>
            </a:r>
          </a:p>
          <a:p>
            <a:pPr marL="0" indent="360000" algn="just">
              <a:lnSpc>
                <a:spcPct val="80000"/>
              </a:lnSpc>
              <a:spcBef>
                <a:spcPts val="0"/>
              </a:spcBef>
              <a:buNone/>
            </a:pPr>
            <a:r>
              <a:rPr lang="uk-UA" sz="1800" dirty="0">
                <a:latin typeface="Times New Roman" panose="02020603050405020304" pitchFamily="18" charset="0"/>
                <a:cs typeface="Times New Roman" panose="02020603050405020304" pitchFamily="18" charset="0"/>
              </a:rPr>
              <a:t>Першу в Рівному </a:t>
            </a:r>
            <a:r>
              <a:rPr lang="uk-UA" sz="1800" b="1" dirty="0">
                <a:latin typeface="Times New Roman" panose="02020603050405020304" pitchFamily="18" charset="0"/>
                <a:cs typeface="Times New Roman" panose="02020603050405020304" pitchFamily="18" charset="0"/>
              </a:rPr>
              <a:t>аптеку-музей</a:t>
            </a:r>
            <a:r>
              <a:rPr lang="uk-UA" sz="1800" dirty="0">
                <a:latin typeface="Times New Roman" panose="02020603050405020304" pitchFamily="18" charset="0"/>
                <a:cs typeface="Times New Roman" panose="02020603050405020304" pitchFamily="18" charset="0"/>
              </a:rPr>
              <a:t>, розмістили в одній з кімнат аптеки №3 “</a:t>
            </a:r>
            <a:r>
              <a:rPr lang="uk-UA" sz="1800" dirty="0" err="1">
                <a:latin typeface="Times New Roman" panose="02020603050405020304" pitchFamily="18" charset="0"/>
                <a:cs typeface="Times New Roman" panose="02020603050405020304" pitchFamily="18" charset="0"/>
              </a:rPr>
              <a:t>Рівнефармації</a:t>
            </a:r>
            <a:r>
              <a:rPr lang="uk-UA" sz="1800" dirty="0">
                <a:latin typeface="Times New Roman" panose="02020603050405020304" pitchFamily="18" charset="0"/>
                <a:cs typeface="Times New Roman" panose="02020603050405020304" pitchFamily="18" charset="0"/>
              </a:rPr>
              <a:t>”, яка є найстарішою у місті і функціонує ще від початку ХХ ст. У ній можна не лише дізнатися про історію фармацевтичної справи на Рівненщині, але й безпосередньо спробувати себе у ролі </a:t>
            </a:r>
            <a:r>
              <a:rPr lang="uk-UA" sz="1800" dirty="0" err="1">
                <a:latin typeface="Times New Roman" panose="02020603050405020304" pitchFamily="18" charset="0"/>
                <a:cs typeface="Times New Roman" panose="02020603050405020304" pitchFamily="18" charset="0"/>
              </a:rPr>
              <a:t>фармацевта</a:t>
            </a:r>
            <a:r>
              <a:rPr lang="uk-UA" sz="1800" dirty="0">
                <a:latin typeface="Times New Roman" panose="02020603050405020304" pitchFamily="18" charset="0"/>
                <a:cs typeface="Times New Roman" panose="02020603050405020304" pitchFamily="18" charset="0"/>
              </a:rPr>
              <a:t> та під наглядом професіоналів власноруч виготовити ліки, вітамінізовані мазі та порошки.</a:t>
            </a:r>
          </a:p>
          <a:p>
            <a:pPr marL="0" indent="360000" algn="just">
              <a:lnSpc>
                <a:spcPct val="80000"/>
              </a:lnSpc>
              <a:spcBef>
                <a:spcPts val="0"/>
              </a:spcBef>
              <a:buNone/>
            </a:pPr>
            <a:r>
              <a:rPr lang="uk-UA" sz="1800" b="1" dirty="0">
                <a:latin typeface="Times New Roman" panose="02020603050405020304" pitchFamily="18" charset="0"/>
                <a:cs typeface="Times New Roman" panose="02020603050405020304" pitchFamily="18" charset="0"/>
              </a:rPr>
              <a:t>Літературний музей Уласа </a:t>
            </a:r>
            <a:r>
              <a:rPr lang="uk-UA" sz="1800" b="1" dirty="0" err="1">
                <a:latin typeface="Times New Roman" panose="02020603050405020304" pitchFamily="18" charset="0"/>
                <a:cs typeface="Times New Roman" panose="02020603050405020304" pitchFamily="18" charset="0"/>
              </a:rPr>
              <a:t>Самчука</a:t>
            </a:r>
            <a:r>
              <a:rPr lang="uk-UA" sz="1800" b="1" dirty="0">
                <a:latin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cs typeface="Times New Roman" panose="02020603050405020304" pitchFamily="18" charset="0"/>
              </a:rPr>
              <a:t>був відкритий у 2007 р.- на 102 річницю від дня народження письменника. Експозиція розповідає про життєвий та творчий шлях письменника, показує літературних діячів, з якими перетинався та співпрацював Улас </a:t>
            </a:r>
            <a:r>
              <a:rPr lang="uk-UA" sz="1800" dirty="0" err="1">
                <a:latin typeface="Times New Roman" panose="02020603050405020304" pitchFamily="18" charset="0"/>
                <a:cs typeface="Times New Roman" panose="02020603050405020304" pitchFamily="18" charset="0"/>
              </a:rPr>
              <a:t>Самчук</a:t>
            </a:r>
            <a:r>
              <a:rPr lang="uk-UA" sz="1800" dirty="0">
                <a:latin typeface="Times New Roman" panose="02020603050405020304" pitchFamily="18" charset="0"/>
                <a:cs typeface="Times New Roman" panose="02020603050405020304" pitchFamily="18" charset="0"/>
              </a:rPr>
              <a:t>.</a:t>
            </a:r>
          </a:p>
          <a:p>
            <a:pPr marL="0" indent="360000" algn="just">
              <a:lnSpc>
                <a:spcPct val="80000"/>
              </a:lnSpc>
              <a:spcBef>
                <a:spcPts val="0"/>
              </a:spcBef>
              <a:buNone/>
            </a:pPr>
            <a:r>
              <a:rPr lang="uk-UA" sz="1800" dirty="0">
                <a:latin typeface="Times New Roman" panose="02020603050405020304" pitchFamily="18" charset="0"/>
                <a:cs typeface="Times New Roman" panose="02020603050405020304" pitchFamily="18" charset="0"/>
              </a:rPr>
              <a:t>Єдиний в Україні приватний </a:t>
            </a:r>
            <a:r>
              <a:rPr lang="uk-UA" sz="1800" b="1" dirty="0">
                <a:latin typeface="Times New Roman" panose="02020603050405020304" pitchFamily="18" charset="0"/>
                <a:cs typeface="Times New Roman" panose="02020603050405020304" pitchFamily="18" charset="0"/>
              </a:rPr>
              <a:t>музей ковальського мистецтва</a:t>
            </a:r>
            <a:r>
              <a:rPr lang="uk-UA" sz="1800" dirty="0">
                <a:latin typeface="Times New Roman" panose="02020603050405020304" pitchFamily="18" charset="0"/>
                <a:cs typeface="Times New Roman" panose="02020603050405020304" pitchFamily="18" charset="0"/>
              </a:rPr>
              <a:t>, знаходиться у Рівному та налічує понад 100 експонатів, унікальних творчих доробків видатних українських та іноземних ковалів. Засновницею музею та керівником </a:t>
            </a:r>
            <a:r>
              <a:rPr lang="uk-UA" sz="1800" dirty="0" err="1">
                <a:latin typeface="Times New Roman" panose="02020603050405020304" pitchFamily="18" charset="0"/>
                <a:cs typeface="Times New Roman" panose="02020603050405020304" pitchFamily="18" charset="0"/>
              </a:rPr>
              <a:t>підприємстава</a:t>
            </a:r>
            <a:r>
              <a:rPr lang="uk-UA" sz="1800" dirty="0">
                <a:latin typeface="Times New Roman" panose="02020603050405020304" pitchFamily="18" charset="0"/>
                <a:cs typeface="Times New Roman" panose="02020603050405020304" pitchFamily="18" charset="0"/>
              </a:rPr>
              <a:t> є Ніна </a:t>
            </a:r>
            <a:r>
              <a:rPr lang="uk-UA" sz="1800" dirty="0" err="1">
                <a:latin typeface="Times New Roman" panose="02020603050405020304" pitchFamily="18" charset="0"/>
                <a:cs typeface="Times New Roman" panose="02020603050405020304" pitchFamily="18" charset="0"/>
              </a:rPr>
              <a:t>Крока</a:t>
            </a:r>
            <a:r>
              <a:rPr lang="uk-UA" sz="1800" dirty="0">
                <a:latin typeface="Times New Roman" panose="02020603050405020304" pitchFamily="18" charset="0"/>
                <a:cs typeface="Times New Roman" panose="02020603050405020304" pitchFamily="18" charset="0"/>
              </a:rPr>
              <a:t>, вона і організовує фестиваль “Металеве серце України”. На одному з фестивалів вона придбала кований металевий черевичок, що започаткував приватну колекцію, яка згодом утворилася до розмірів музею сучасного ковальського мистецтва. Також деякими унікальними виробами можна насолодитися на славнозвісній “Алеї кованих фігур”, що розташована в парку Молоді  ("Лебединка"). </a:t>
            </a:r>
          </a:p>
          <a:p>
            <a:pPr marL="0" indent="360000" algn="just">
              <a:lnSpc>
                <a:spcPct val="80000"/>
              </a:lnSpc>
              <a:spcBef>
                <a:spcPts val="0"/>
              </a:spcBef>
              <a:buNone/>
            </a:pPr>
            <a:endParaRPr lang="uk-UA" sz="1800" dirty="0">
              <a:latin typeface="Times New Roman" panose="02020603050405020304" pitchFamily="18" charset="0"/>
              <a:cs typeface="Times New Roman" panose="02020603050405020304" pitchFamily="18" charset="0"/>
            </a:endParaRPr>
          </a:p>
        </p:txBody>
      </p:sp>
      <p:sp>
        <p:nvSpPr>
          <p:cNvPr id="6" name="AutoShape 16" descr="Рівне до Великодня прикрасили писанками">
            <a:extLst>
              <a:ext uri="{FF2B5EF4-FFF2-40B4-BE49-F238E27FC236}">
                <a16:creationId xmlns:a16="http://schemas.microsoft.com/office/drawing/2014/main" id="{B0E7D6D6-1A0A-432A-BA79-DBF71C20CDC1}"/>
              </a:ext>
            </a:extLst>
          </p:cNvPr>
          <p:cNvSpPr>
            <a:spLocks noChangeAspect="1" noChangeArrowheads="1"/>
          </p:cNvSpPr>
          <p:nvPr/>
        </p:nvSpPr>
        <p:spPr bwMode="auto">
          <a:xfrm>
            <a:off x="5450115"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just">
              <a:lnSpc>
                <a:spcPct val="80000"/>
              </a:lnSpc>
            </a:pPr>
            <a:endParaRPr lang="uk-UA">
              <a:latin typeface="Times New Roman" panose="02020603050405020304" pitchFamily="18" charset="0"/>
              <a:cs typeface="Times New Roman" panose="02020603050405020304" pitchFamily="18" charset="0"/>
            </a:endParaRPr>
          </a:p>
        </p:txBody>
      </p:sp>
      <p:pic>
        <p:nvPicPr>
          <p:cNvPr id="12302" name="Picture 14">
            <a:extLst>
              <a:ext uri="{FF2B5EF4-FFF2-40B4-BE49-F238E27FC236}">
                <a16:creationId xmlns:a16="http://schemas.microsoft.com/office/drawing/2014/main" id="{69D78EFE-3A0A-4C66-B7F0-0BE2AA3C3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3655" y="101514"/>
            <a:ext cx="1945945"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Музей бурштину">
            <a:extLst>
              <a:ext uri="{FF2B5EF4-FFF2-40B4-BE49-F238E27FC236}">
                <a16:creationId xmlns:a16="http://schemas.microsoft.com/office/drawing/2014/main" id="{970DA99A-CE75-4D9E-83F6-E72B942024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383"/>
          <a:stretch/>
        </p:blipFill>
        <p:spPr bwMode="auto">
          <a:xfrm>
            <a:off x="10093654" y="1489812"/>
            <a:ext cx="1945945"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a:extLst>
              <a:ext uri="{FF2B5EF4-FFF2-40B4-BE49-F238E27FC236}">
                <a16:creationId xmlns:a16="http://schemas.microsoft.com/office/drawing/2014/main" id="{B493312B-14EE-4F6F-BCBF-9D32C21D9B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1074" y="2878404"/>
            <a:ext cx="1888525"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2308" name="Picture 20">
            <a:extLst>
              <a:ext uri="{FF2B5EF4-FFF2-40B4-BE49-F238E27FC236}">
                <a16:creationId xmlns:a16="http://schemas.microsoft.com/office/drawing/2014/main" id="{46ECE027-EC3B-47A8-90B0-29188E7CE1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9599" y="4224459"/>
            <a:ext cx="168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a:extLst>
              <a:ext uri="{FF2B5EF4-FFF2-40B4-BE49-F238E27FC236}">
                <a16:creationId xmlns:a16="http://schemas.microsoft.com/office/drawing/2014/main" id="{16C52AA6-DBD9-4546-9AEE-1DD3B06907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45523" y="5598000"/>
            <a:ext cx="1899625" cy="12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525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Объект 2">
            <a:extLst>
              <a:ext uri="{FF2B5EF4-FFF2-40B4-BE49-F238E27FC236}">
                <a16:creationId xmlns:a16="http://schemas.microsoft.com/office/drawing/2014/main" id="{FE969270-440F-4317-8A9A-9DCD6DADD100}"/>
              </a:ext>
            </a:extLst>
          </p:cNvPr>
          <p:cNvSpPr txBox="1">
            <a:spLocks/>
          </p:cNvSpPr>
          <p:nvPr/>
        </p:nvSpPr>
        <p:spPr>
          <a:xfrm>
            <a:off x="280086" y="290285"/>
            <a:ext cx="9575113" cy="707270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63538" algn="just">
              <a:spcBef>
                <a:spcPts val="0"/>
              </a:spcBef>
              <a:buNone/>
            </a:pPr>
            <a:r>
              <a:rPr lang="ru-RU" sz="1800" dirty="0">
                <a:latin typeface="Times New Roman" panose="02020603050405020304" pitchFamily="18" charset="0"/>
                <a:cs typeface="Times New Roman" panose="02020603050405020304" pitchFamily="18" charset="0"/>
              </a:rPr>
              <a:t>Одне з </a:t>
            </a:r>
            <a:r>
              <a:rPr lang="ru-RU" sz="1800" dirty="0" err="1">
                <a:latin typeface="Times New Roman" panose="02020603050405020304" pitchFamily="18" charset="0"/>
                <a:cs typeface="Times New Roman" panose="02020603050405020304" pitchFamily="18" charset="0"/>
              </a:rPr>
              <a:t>найбільш</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романтичних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місць</a:t>
            </a:r>
            <a:r>
              <a:rPr lang="ru-RU" sz="1800" dirty="0">
                <a:latin typeface="Times New Roman" panose="02020603050405020304" pitchFamily="18" charset="0"/>
                <a:cs typeface="Times New Roman" panose="02020603050405020304" pitchFamily="18" charset="0"/>
              </a:rPr>
              <a:t> у </a:t>
            </a:r>
            <a:r>
              <a:rPr lang="ru-RU" sz="1800" dirty="0" err="1">
                <a:latin typeface="Times New Roman" panose="02020603050405020304" pitchFamily="18" charset="0"/>
                <a:cs typeface="Times New Roman" panose="02020603050405020304" pitchFamily="18" charset="0"/>
              </a:rPr>
              <a:t>Рівному</a:t>
            </a:r>
            <a:r>
              <a:rPr lang="ru-RU" sz="1800" dirty="0">
                <a:latin typeface="Times New Roman" panose="02020603050405020304" pitchFamily="18" charset="0"/>
                <a:cs typeface="Times New Roman" panose="02020603050405020304" pitchFamily="18" charset="0"/>
              </a:rPr>
              <a:t> сьогодні — парк </a:t>
            </a:r>
            <a:r>
              <a:rPr lang="ru-RU" sz="1800" dirty="0" err="1">
                <a:latin typeface="Times New Roman" panose="02020603050405020304" pitchFamily="18" charset="0"/>
                <a:cs typeface="Times New Roman" panose="02020603050405020304" pitchFamily="18" charset="0"/>
              </a:rPr>
              <a:t>Молоді</a:t>
            </a:r>
            <a:r>
              <a:rPr lang="ru-RU" sz="1800" dirty="0">
                <a:latin typeface="Times New Roman" panose="02020603050405020304" pitchFamily="18" charset="0"/>
                <a:cs typeface="Times New Roman" panose="02020603050405020304" pitchFamily="18" charset="0"/>
              </a:rPr>
              <a:t>. У різні </a:t>
            </a:r>
            <a:r>
              <a:rPr lang="ru-RU" sz="1800" dirty="0" err="1">
                <a:latin typeface="Times New Roman" panose="02020603050405020304" pitchFamily="18" charset="0"/>
                <a:cs typeface="Times New Roman" panose="02020603050405020304" pitchFamily="18" charset="0"/>
              </a:rPr>
              <a:t>часи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цей</a:t>
            </a:r>
            <a:r>
              <a:rPr lang="ru-RU" sz="1800" dirty="0">
                <a:latin typeface="Times New Roman" panose="02020603050405020304" pitchFamily="18" charset="0"/>
                <a:cs typeface="Times New Roman" panose="02020603050405020304" pitchFamily="18" charset="0"/>
              </a:rPr>
              <a:t> парк </a:t>
            </a:r>
            <a:r>
              <a:rPr lang="ru-RU" sz="1800" dirty="0" err="1">
                <a:latin typeface="Times New Roman" panose="02020603050405020304" pitchFamily="18" charset="0"/>
                <a:cs typeface="Times New Roman" panose="02020603050405020304" pitchFamily="18" charset="0"/>
              </a:rPr>
              <a:t>називався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Молодіжний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Комсомольський</a:t>
            </a:r>
            <a:r>
              <a:rPr lang="ru-RU" sz="1800" dirty="0">
                <a:latin typeface="Times New Roman" panose="02020603050405020304" pitchFamily="18" charset="0"/>
                <a:cs typeface="Times New Roman" panose="02020603050405020304" pitchFamily="18" charset="0"/>
              </a:rPr>
              <a:t>, парк </a:t>
            </a:r>
            <a:r>
              <a:rPr lang="ru-RU" sz="1800" dirty="0" err="1">
                <a:latin typeface="Times New Roman" panose="02020603050405020304" pitchFamily="18" charset="0"/>
                <a:cs typeface="Times New Roman" panose="02020603050405020304" pitchFamily="18" charset="0"/>
              </a:rPr>
              <a:t>Молоді</a:t>
            </a:r>
            <a:r>
              <a:rPr lang="ru-RU" sz="1800" dirty="0">
                <a:latin typeface="Times New Roman" panose="02020603050405020304" pitchFamily="18" charset="0"/>
                <a:cs typeface="Times New Roman" panose="02020603050405020304" pitchFamily="18" charset="0"/>
              </a:rPr>
              <a:t>. Але завжди </a:t>
            </a:r>
            <a:r>
              <a:rPr lang="ru-RU" sz="1800" dirty="0" err="1">
                <a:latin typeface="Times New Roman" panose="02020603050405020304" pitchFamily="18" charset="0"/>
                <a:cs typeface="Times New Roman" panose="02020603050405020304" pitchFamily="18" charset="0"/>
              </a:rPr>
              <a:t>паралельно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існувала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неофіційна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назва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Лебединка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З’явилась</a:t>
            </a:r>
            <a:r>
              <a:rPr lang="ru-RU" sz="1800" dirty="0">
                <a:latin typeface="Times New Roman" panose="02020603050405020304" pitchFamily="18" charset="0"/>
                <a:cs typeface="Times New Roman" panose="02020603050405020304" pitchFamily="18" charset="0"/>
              </a:rPr>
              <a:t> вона тому, що на </a:t>
            </a:r>
            <a:r>
              <a:rPr lang="ru-RU" sz="1800" dirty="0" err="1">
                <a:latin typeface="Times New Roman" panose="02020603050405020304" pitchFamily="18" charset="0"/>
                <a:cs typeface="Times New Roman" panose="02020603050405020304" pitchFamily="18" charset="0"/>
              </a:rPr>
              <a:t>озері</a:t>
            </a:r>
            <a:r>
              <a:rPr lang="ru-RU" sz="1800" dirty="0">
                <a:latin typeface="Times New Roman" panose="02020603050405020304" pitchFamily="18" charset="0"/>
                <a:cs typeface="Times New Roman" panose="02020603050405020304" pitchFamily="18" charset="0"/>
              </a:rPr>
              <a:t> у теплу пору року </a:t>
            </a:r>
            <a:r>
              <a:rPr lang="ru-RU" sz="1800" dirty="0" err="1">
                <a:latin typeface="Times New Roman" panose="02020603050405020304" pitchFamily="18" charset="0"/>
                <a:cs typeface="Times New Roman" panose="02020603050405020304" pitchFamily="18" charset="0"/>
              </a:rPr>
              <a:t>живуть</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лебеді</a:t>
            </a:r>
            <a:r>
              <a:rPr lang="ru-RU" sz="1800" dirty="0">
                <a:latin typeface="Times New Roman" panose="02020603050405020304" pitchFamily="18" charset="0"/>
                <a:cs typeface="Times New Roman" panose="02020603050405020304" pitchFamily="18" charset="0"/>
              </a:rPr>
              <a:t>.</a:t>
            </a:r>
          </a:p>
          <a:p>
            <a:pPr marL="0" indent="363538" algn="just">
              <a:spcBef>
                <a:spcPts val="0"/>
              </a:spcBef>
              <a:buNone/>
            </a:pPr>
            <a:r>
              <a:rPr lang="ru-RU" sz="1800" dirty="0">
                <a:latin typeface="Times New Roman" panose="02020603050405020304" pitchFamily="18" charset="0"/>
                <a:cs typeface="Times New Roman" panose="02020603050405020304" pitchFamily="18" charset="0"/>
              </a:rPr>
              <a:t>Початок центрального </a:t>
            </a:r>
            <a:r>
              <a:rPr lang="ru-RU" sz="1800" dirty="0" err="1">
                <a:latin typeface="Times New Roman" panose="02020603050405020304" pitchFamily="18" charset="0"/>
                <a:cs typeface="Times New Roman" panose="02020603050405020304" pitchFamily="18" charset="0"/>
              </a:rPr>
              <a:t>надозер‘я</a:t>
            </a:r>
            <a:r>
              <a:rPr lang="ru-RU" sz="1800" dirty="0">
                <a:latin typeface="Times New Roman" panose="02020603050405020304" pitchFamily="18" charset="0"/>
                <a:cs typeface="Times New Roman" panose="02020603050405020304" pitchFamily="18" charset="0"/>
              </a:rPr>
              <a:t> міста, місце </a:t>
            </a:r>
            <a:r>
              <a:rPr lang="ru-RU" sz="1800" dirty="0" err="1">
                <a:latin typeface="Times New Roman" panose="02020603050405020304" pitchFamily="18" charset="0"/>
                <a:cs typeface="Times New Roman" panose="02020603050405020304" pitchFamily="18" charset="0"/>
              </a:rPr>
              <a:t>романтиків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лебедів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весільних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закоханих</a:t>
            </a:r>
            <a:r>
              <a:rPr lang="ru-RU" sz="1800" dirty="0">
                <a:latin typeface="Times New Roman" panose="02020603050405020304" pitchFamily="18" charset="0"/>
                <a:cs typeface="Times New Roman" panose="02020603050405020304" pitchFamily="18" charset="0"/>
              </a:rPr>
              <a:t> пар. А </a:t>
            </a:r>
            <a:r>
              <a:rPr lang="ru-RU" sz="1800" dirty="0" err="1">
                <a:latin typeface="Times New Roman" panose="02020603050405020304" pitchFamily="18" charset="0"/>
                <a:cs typeface="Times New Roman" panose="02020603050405020304" pitchFamily="18" charset="0"/>
              </a:rPr>
              <a:t>ще</a:t>
            </a:r>
            <a:r>
              <a:rPr lang="ru-RU" sz="1800" dirty="0">
                <a:latin typeface="Times New Roman" panose="02020603050405020304" pitchFamily="18" charset="0"/>
                <a:cs typeface="Times New Roman" panose="02020603050405020304" pitchFamily="18" charset="0"/>
              </a:rPr>
              <a:t> — </a:t>
            </a:r>
            <a:r>
              <a:rPr lang="ru-RU" sz="1800" dirty="0" err="1">
                <a:latin typeface="Times New Roman" panose="02020603050405020304" pitchFamily="18" charset="0"/>
                <a:cs typeface="Times New Roman" panose="02020603050405020304" pitchFamily="18" charset="0"/>
              </a:rPr>
              <a:t>прекрасний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центральний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майданчик</a:t>
            </a:r>
            <a:r>
              <a:rPr lang="ru-RU" sz="1800" dirty="0">
                <a:latin typeface="Times New Roman" panose="02020603050405020304" pitchFamily="18" charset="0"/>
                <a:cs typeface="Times New Roman" panose="02020603050405020304" pitchFamily="18" charset="0"/>
              </a:rPr>
              <a:t> для </a:t>
            </a:r>
            <a:r>
              <a:rPr lang="ru-RU" sz="1800" dirty="0" err="1">
                <a:latin typeface="Times New Roman" panose="02020603050405020304" pitchFamily="18" charset="0"/>
                <a:cs typeface="Times New Roman" panose="02020603050405020304" pitchFamily="18" charset="0"/>
              </a:rPr>
              <a:t>вистав</a:t>
            </a:r>
            <a:r>
              <a:rPr lang="ru-RU" sz="1800" dirty="0">
                <a:latin typeface="Times New Roman" panose="02020603050405020304" pitchFamily="18" charset="0"/>
                <a:cs typeface="Times New Roman" panose="02020603050405020304" pitchFamily="18" charset="0"/>
              </a:rPr>
              <a:t> під </a:t>
            </a:r>
            <a:r>
              <a:rPr lang="ru-RU" sz="1800" dirty="0" err="1">
                <a:latin typeface="Times New Roman" panose="02020603050405020304" pitchFamily="18" charset="0"/>
                <a:cs typeface="Times New Roman" panose="02020603050405020304" pitchFamily="18" charset="0"/>
              </a:rPr>
              <a:t>відкритим</a:t>
            </a:r>
            <a:r>
              <a:rPr lang="ru-RU" sz="1800" dirty="0">
                <a:latin typeface="Times New Roman" panose="02020603050405020304" pitchFamily="18" charset="0"/>
                <a:cs typeface="Times New Roman" panose="02020603050405020304" pitchFamily="18" charset="0"/>
              </a:rPr>
              <a:t> небом, </a:t>
            </a:r>
            <a:r>
              <a:rPr lang="ru-RU" sz="1800" dirty="0" err="1">
                <a:latin typeface="Times New Roman" panose="02020603050405020304" pitchFamily="18" charset="0"/>
                <a:cs typeface="Times New Roman" panose="02020603050405020304" pitchFamily="18" charset="0"/>
              </a:rPr>
              <a:t>концертів</a:t>
            </a:r>
            <a:r>
              <a:rPr lang="ru-RU" sz="1800" dirty="0">
                <a:latin typeface="Times New Roman" panose="02020603050405020304" pitchFamily="18" charset="0"/>
                <a:cs typeface="Times New Roman" panose="02020603050405020304" pitchFamily="18" charset="0"/>
              </a:rPr>
              <a:t> та </a:t>
            </a:r>
            <a:r>
              <a:rPr lang="ru-RU" sz="1800" dirty="0" err="1">
                <a:latin typeface="Times New Roman" panose="02020603050405020304" pitchFamily="18" charset="0"/>
                <a:cs typeface="Times New Roman" panose="02020603050405020304" pitchFamily="18" charset="0"/>
              </a:rPr>
              <a:t>звичайних</a:t>
            </a:r>
            <a:r>
              <a:rPr lang="ru-RU" sz="1800" dirty="0">
                <a:latin typeface="Times New Roman" panose="02020603050405020304" pitchFamily="18" charset="0"/>
                <a:cs typeface="Times New Roman" panose="02020603050405020304" pitchFamily="18" charset="0"/>
              </a:rPr>
              <a:t> арт-заходів, одним з яких є </a:t>
            </a:r>
            <a:r>
              <a:rPr lang="ru-RU" sz="1800" dirty="0" err="1">
                <a:latin typeface="Times New Roman" panose="02020603050405020304" pitchFamily="18" charset="0"/>
                <a:cs typeface="Times New Roman" panose="02020603050405020304" pitchFamily="18" charset="0"/>
              </a:rPr>
              <a:t>етнографічне</a:t>
            </a:r>
            <a:r>
              <a:rPr lang="ru-RU" sz="1800" dirty="0">
                <a:latin typeface="Times New Roman" panose="02020603050405020304" pitchFamily="18" charset="0"/>
                <a:cs typeface="Times New Roman" panose="02020603050405020304" pitchFamily="18" charset="0"/>
              </a:rPr>
              <a:t> свято «</a:t>
            </a:r>
            <a:r>
              <a:rPr lang="ru-RU" sz="1800" dirty="0" err="1">
                <a:latin typeface="Times New Roman" panose="02020603050405020304" pitchFamily="18" charset="0"/>
                <a:cs typeface="Times New Roman" panose="02020603050405020304" pitchFamily="18" charset="0"/>
              </a:rPr>
              <a:t>Музейні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гостини</a:t>
            </a:r>
            <a:r>
              <a:rPr lang="ru-RU" sz="1800" dirty="0">
                <a:latin typeface="Times New Roman" panose="02020603050405020304" pitchFamily="18" charset="0"/>
                <a:cs typeface="Times New Roman" panose="02020603050405020304" pitchFamily="18" charset="0"/>
              </a:rPr>
              <a:t>».</a:t>
            </a:r>
          </a:p>
          <a:p>
            <a:pPr marL="0" indent="363538" algn="just">
              <a:spcBef>
                <a:spcPts val="0"/>
              </a:spcBef>
              <a:buNone/>
            </a:pPr>
            <a:r>
              <a:rPr lang="ru-RU" sz="1800" dirty="0">
                <a:latin typeface="Times New Roman" panose="02020603050405020304" pitchFamily="18" charset="0"/>
                <a:cs typeface="Times New Roman" panose="02020603050405020304" pitchFamily="18" charset="0"/>
              </a:rPr>
              <a:t>У XVIII ст. На місці парку </a:t>
            </a:r>
            <a:r>
              <a:rPr lang="ru-RU" sz="1800" dirty="0" err="1">
                <a:latin typeface="Times New Roman" panose="02020603050405020304" pitchFamily="18" charset="0"/>
                <a:cs typeface="Times New Roman" panose="02020603050405020304" pitchFamily="18" charset="0"/>
              </a:rPr>
              <a:t>був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вишуканий</a:t>
            </a:r>
            <a:r>
              <a:rPr lang="ru-RU" sz="1800" dirty="0">
                <a:latin typeface="Times New Roman" panose="02020603050405020304" pitchFamily="18" charset="0"/>
                <a:cs typeface="Times New Roman" panose="02020603050405020304" pitchFamily="18" charset="0"/>
              </a:rPr>
              <a:t> палац князів </a:t>
            </a:r>
            <a:r>
              <a:rPr lang="ru-RU" sz="1800" dirty="0" err="1">
                <a:latin typeface="Times New Roman" panose="02020603050405020304" pitchFamily="18" charset="0"/>
                <a:cs typeface="Times New Roman" panose="02020603050405020304" pitchFamily="18" charset="0"/>
              </a:rPr>
              <a:t>Любомирських</a:t>
            </a:r>
            <a:r>
              <a:rPr lang="ru-RU" sz="1800" dirty="0">
                <a:latin typeface="Times New Roman" panose="02020603050405020304" pitchFamily="18" charset="0"/>
                <a:cs typeface="Times New Roman" panose="02020603050405020304" pitchFamily="18" charset="0"/>
              </a:rPr>
              <a:t>, над </a:t>
            </a:r>
            <a:r>
              <a:rPr lang="ru-RU" sz="1800" dirty="0" err="1">
                <a:latin typeface="Times New Roman" panose="02020603050405020304" pitchFamily="18" charset="0"/>
                <a:cs typeface="Times New Roman" panose="02020603050405020304" pitchFamily="18" charset="0"/>
              </a:rPr>
              <a:t>проектуванням</a:t>
            </a:r>
            <a:r>
              <a:rPr lang="ru-RU" sz="1800" dirty="0">
                <a:latin typeface="Times New Roman" panose="02020603050405020304" pitchFamily="18" charset="0"/>
                <a:cs typeface="Times New Roman" panose="02020603050405020304" pitchFamily="18" charset="0"/>
              </a:rPr>
              <a:t> якого </a:t>
            </a:r>
            <a:r>
              <a:rPr lang="ru-RU" sz="1800" dirty="0" err="1">
                <a:latin typeface="Times New Roman" panose="02020603050405020304" pitchFamily="18" charset="0"/>
                <a:cs typeface="Times New Roman" panose="02020603050405020304" pitchFamily="18" charset="0"/>
              </a:rPr>
              <a:t>працювали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відомі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архітектори</a:t>
            </a:r>
            <a:r>
              <a:rPr lang="ru-RU" sz="1800" dirty="0">
                <a:latin typeface="Times New Roman" panose="02020603050405020304" pitchFamily="18" charset="0"/>
                <a:cs typeface="Times New Roman" panose="02020603050405020304" pitchFamily="18" charset="0"/>
              </a:rPr>
              <a:t> та </a:t>
            </a:r>
            <a:r>
              <a:rPr lang="ru-RU" sz="1800" dirty="0" err="1">
                <a:latin typeface="Times New Roman" panose="02020603050405020304" pitchFamily="18" charset="0"/>
                <a:cs typeface="Times New Roman" panose="02020603050405020304" pitchFamily="18" charset="0"/>
              </a:rPr>
              <a:t>майстри</a:t>
            </a:r>
            <a:r>
              <a:rPr lang="ru-RU" sz="1800" dirty="0">
                <a:latin typeface="Times New Roman" panose="02020603050405020304" pitchFamily="18" charset="0"/>
                <a:cs typeface="Times New Roman" panose="02020603050405020304" pitchFamily="18" charset="0"/>
              </a:rPr>
              <a:t> садово-паркового </a:t>
            </a:r>
            <a:r>
              <a:rPr lang="ru-RU" sz="1800" dirty="0" err="1">
                <a:latin typeface="Times New Roman" panose="02020603050405020304" pitchFamily="18" charset="0"/>
                <a:cs typeface="Times New Roman" panose="02020603050405020304" pitchFamily="18" charset="0"/>
              </a:rPr>
              <a:t>мистецтва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Поряд</a:t>
            </a:r>
            <a:r>
              <a:rPr lang="ru-RU" sz="1800" dirty="0">
                <a:latin typeface="Times New Roman" panose="02020603050405020304" pitchFamily="18" charset="0"/>
                <a:cs typeface="Times New Roman" panose="02020603050405020304" pitchFamily="18" charset="0"/>
              </a:rPr>
              <a:t> з </a:t>
            </a:r>
            <a:r>
              <a:rPr lang="ru-RU" sz="1800" dirty="0" err="1">
                <a:latin typeface="Times New Roman" panose="02020603050405020304" pitchFamily="18" charset="0"/>
                <a:cs typeface="Times New Roman" panose="02020603050405020304" pitchFamily="18" charset="0"/>
              </a:rPr>
              <a:t>палацом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був</a:t>
            </a:r>
            <a:r>
              <a:rPr lang="ru-RU" sz="1800" dirty="0">
                <a:latin typeface="Times New Roman" panose="02020603050405020304" pitchFamily="18" charset="0"/>
                <a:cs typeface="Times New Roman" panose="02020603050405020304" pitchFamily="18" charset="0"/>
              </a:rPr>
              <a:t> ставок, </a:t>
            </a:r>
            <a:r>
              <a:rPr lang="ru-RU" sz="1800" dirty="0" err="1">
                <a:latin typeface="Times New Roman" panose="02020603050405020304" pitchFamily="18" charset="0"/>
                <a:cs typeface="Times New Roman" panose="02020603050405020304" pitchFamily="18" charset="0"/>
              </a:rPr>
              <a:t>який</a:t>
            </a:r>
            <a:r>
              <a:rPr lang="ru-RU" sz="1800" dirty="0">
                <a:latin typeface="Times New Roman" panose="02020603050405020304" pitchFamily="18" charset="0"/>
                <a:cs typeface="Times New Roman" panose="02020603050405020304" pitchFamily="18" charset="0"/>
              </a:rPr>
              <a:t> з часом </a:t>
            </a:r>
            <a:r>
              <a:rPr lang="ru-RU" sz="1800" dirty="0" err="1">
                <a:latin typeface="Times New Roman" panose="02020603050405020304" pitchFamily="18" charset="0"/>
                <a:cs typeface="Times New Roman" panose="02020603050405020304" pitchFamily="18" charset="0"/>
              </a:rPr>
              <a:t>замулився</a:t>
            </a:r>
            <a:r>
              <a:rPr lang="ru-RU" sz="1800" dirty="0">
                <a:latin typeface="Times New Roman" panose="02020603050405020304" pitchFamily="18" charset="0"/>
                <a:cs typeface="Times New Roman" panose="02020603050405020304" pitchFamily="18" charset="0"/>
              </a:rPr>
              <a:t> і </a:t>
            </a:r>
            <a:r>
              <a:rPr lang="ru-RU" sz="1800" dirty="0" err="1">
                <a:latin typeface="Times New Roman" panose="02020603050405020304" pitchFamily="18" charset="0"/>
                <a:cs typeface="Times New Roman" panose="02020603050405020304" pitchFamily="18" charset="0"/>
              </a:rPr>
              <a:t>перетворився</a:t>
            </a:r>
            <a:r>
              <a:rPr lang="ru-RU" sz="1800" dirty="0">
                <a:latin typeface="Times New Roman" panose="02020603050405020304" pitchFamily="18" charset="0"/>
                <a:cs typeface="Times New Roman" panose="02020603050405020304" pitchFamily="18" charset="0"/>
              </a:rPr>
              <a:t> на болото.</a:t>
            </a:r>
          </a:p>
          <a:p>
            <a:pPr marL="0" indent="363538" algn="just">
              <a:spcBef>
                <a:spcPts val="0"/>
              </a:spcBef>
              <a:buNone/>
            </a:pPr>
            <a:r>
              <a:rPr lang="ru-RU" sz="1800" dirty="0">
                <a:latin typeface="Times New Roman" panose="02020603050405020304" pitchFamily="18" charset="0"/>
                <a:cs typeface="Times New Roman" panose="02020603050405020304" pitchFamily="18" charset="0"/>
              </a:rPr>
              <a:t>У 1970-х роках болото осушили, тут </a:t>
            </a:r>
            <a:r>
              <a:rPr lang="ru-RU" sz="1800" dirty="0" err="1">
                <a:latin typeface="Times New Roman" panose="02020603050405020304" pitchFamily="18" charset="0"/>
                <a:cs typeface="Times New Roman" panose="02020603050405020304" pitchFamily="18" charset="0"/>
              </a:rPr>
              <a:t>висадили</a:t>
            </a:r>
            <a:r>
              <a:rPr lang="ru-RU" sz="1800" dirty="0">
                <a:latin typeface="Times New Roman" panose="02020603050405020304" pitchFamily="18" charset="0"/>
                <a:cs typeface="Times New Roman" panose="02020603050405020304" pitchFamily="18" charset="0"/>
              </a:rPr>
              <a:t> дерева, створили озеро і </a:t>
            </a:r>
            <a:r>
              <a:rPr lang="ru-RU" sz="1800" dirty="0" err="1">
                <a:latin typeface="Times New Roman" panose="02020603050405020304" pitchFamily="18" charset="0"/>
                <a:cs typeface="Times New Roman" panose="02020603050405020304" pitchFamily="18" charset="0"/>
              </a:rPr>
              <a:t>новий</a:t>
            </a:r>
            <a:r>
              <a:rPr lang="ru-RU" sz="1800" dirty="0">
                <a:latin typeface="Times New Roman" panose="02020603050405020304" pitchFamily="18" charset="0"/>
                <a:cs typeface="Times New Roman" panose="02020603050405020304" pitchFamily="18" charset="0"/>
              </a:rPr>
              <a:t> парк, на </a:t>
            </a:r>
            <a:r>
              <a:rPr lang="ru-RU" sz="1800" dirty="0" err="1">
                <a:latin typeface="Times New Roman" panose="02020603050405020304" pitchFamily="18" charset="0"/>
                <a:cs typeface="Times New Roman" panose="02020603050405020304" pitchFamily="18" charset="0"/>
              </a:rPr>
              <a:t>якому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рівняни</a:t>
            </a:r>
            <a:r>
              <a:rPr lang="ru-RU" sz="1800" dirty="0">
                <a:latin typeface="Times New Roman" panose="02020603050405020304" pitchFamily="18" charset="0"/>
                <a:cs typeface="Times New Roman" panose="02020603050405020304" pitchFamily="18" charset="0"/>
              </a:rPr>
              <a:t> поселили </a:t>
            </a:r>
            <a:r>
              <a:rPr lang="ru-RU" sz="1800" dirty="0" err="1">
                <a:latin typeface="Times New Roman" panose="02020603050405020304" pitchFamily="18" charset="0"/>
                <a:cs typeface="Times New Roman" panose="02020603050405020304" pitchFamily="18" charset="0"/>
              </a:rPr>
              <a:t>красенів-лебедів</a:t>
            </a:r>
            <a:r>
              <a:rPr lang="ru-RU" sz="1800" dirty="0">
                <a:latin typeface="Times New Roman" panose="02020603050405020304" pitchFamily="18" charset="0"/>
                <a:cs typeface="Times New Roman" panose="02020603050405020304" pitchFamily="18" charset="0"/>
              </a:rPr>
              <a:t> і </a:t>
            </a:r>
            <a:r>
              <a:rPr lang="ru-RU" sz="1800" dirty="0" err="1">
                <a:latin typeface="Times New Roman" panose="02020603050405020304" pitchFamily="18" charset="0"/>
                <a:cs typeface="Times New Roman" panose="02020603050405020304" pitchFamily="18" charset="0"/>
              </a:rPr>
              <a:t>відтоді</a:t>
            </a:r>
            <a:r>
              <a:rPr lang="ru-RU" sz="1800" dirty="0">
                <a:latin typeface="Times New Roman" panose="02020603050405020304" pitchFamily="18" charset="0"/>
                <a:cs typeface="Times New Roman" panose="02020603050405020304" pitchFamily="18" charset="0"/>
              </a:rPr>
              <a:t> прозвали парк </a:t>
            </a:r>
            <a:r>
              <a:rPr lang="ru-RU" sz="1800" dirty="0" err="1">
                <a:latin typeface="Times New Roman" panose="02020603050405020304" pitchFamily="18" charset="0"/>
                <a:cs typeface="Times New Roman" panose="02020603050405020304" pitchFamily="18" charset="0"/>
              </a:rPr>
              <a:t>Лебединкою</a:t>
            </a:r>
            <a:r>
              <a:rPr lang="ru-RU" sz="1800" dirty="0">
                <a:latin typeface="Times New Roman" panose="02020603050405020304" pitchFamily="18" charset="0"/>
                <a:cs typeface="Times New Roman" panose="02020603050405020304" pitchFamily="18" charset="0"/>
              </a:rPr>
              <a:t>. З великим </a:t>
            </a:r>
            <a:r>
              <a:rPr lang="ru-RU" sz="1800" dirty="0" err="1">
                <a:latin typeface="Times New Roman" panose="02020603050405020304" pitchFamily="18" charset="0"/>
                <a:cs typeface="Times New Roman" panose="02020603050405020304" pitchFamily="18" charset="0"/>
              </a:rPr>
              <a:t>задоволенням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цілі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родини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містян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проводять</a:t>
            </a:r>
            <a:r>
              <a:rPr lang="ru-RU" sz="1800" dirty="0">
                <a:latin typeface="Times New Roman" panose="02020603050405020304" pitchFamily="18" charset="0"/>
                <a:cs typeface="Times New Roman" panose="02020603050405020304" pitchFamily="18" charset="0"/>
              </a:rPr>
              <a:t> час біля води, </a:t>
            </a:r>
            <a:r>
              <a:rPr lang="ru-RU" sz="1800" dirty="0" err="1">
                <a:latin typeface="Times New Roman" panose="02020603050405020304" pitchFamily="18" charset="0"/>
                <a:cs typeface="Times New Roman" panose="02020603050405020304" pitchFamily="18" charset="0"/>
              </a:rPr>
              <a:t>насолоджуються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прохолодою</a:t>
            </a:r>
            <a:r>
              <a:rPr lang="ru-RU" sz="1800" dirty="0">
                <a:latin typeface="Times New Roman" panose="02020603050405020304" pitchFamily="18" charset="0"/>
                <a:cs typeface="Times New Roman" panose="02020603050405020304" pitchFamily="18" charset="0"/>
              </a:rPr>
              <a:t> під </a:t>
            </a:r>
            <a:r>
              <a:rPr lang="ru-RU" sz="1800" dirty="0" err="1">
                <a:latin typeface="Times New Roman" panose="02020603050405020304" pitchFamily="18" charset="0"/>
                <a:cs typeface="Times New Roman" panose="02020603050405020304" pitchFamily="18" charset="0"/>
              </a:rPr>
              <a:t>розлогими</a:t>
            </a:r>
            <a:r>
              <a:rPr lang="ru-RU" sz="1800" dirty="0">
                <a:latin typeface="Times New Roman" panose="02020603050405020304" pitchFamily="18" charset="0"/>
                <a:cs typeface="Times New Roman" panose="02020603050405020304" pitchFamily="18" charset="0"/>
              </a:rPr>
              <a:t> вербами, </a:t>
            </a:r>
            <a:r>
              <a:rPr lang="ru-RU" sz="1800" dirty="0" err="1">
                <a:latin typeface="Times New Roman" panose="02020603050405020304" pitchFamily="18" charset="0"/>
                <a:cs typeface="Times New Roman" panose="02020603050405020304" pitchFamily="18" charset="0"/>
              </a:rPr>
              <a:t>милуються</a:t>
            </a:r>
            <a:r>
              <a:rPr lang="ru-RU" sz="1800" dirty="0">
                <a:latin typeface="Times New Roman" panose="02020603050405020304" pitchFamily="18" charset="0"/>
                <a:cs typeface="Times New Roman" panose="02020603050405020304" pitchFamily="18" charset="0"/>
              </a:rPr>
              <a:t> лебедями.</a:t>
            </a:r>
          </a:p>
          <a:p>
            <a:pPr marL="0" indent="363538" algn="just">
              <a:spcBef>
                <a:spcPts val="0"/>
              </a:spcBef>
              <a:buNone/>
            </a:pPr>
            <a:r>
              <a:rPr lang="ru-RU" sz="1800" dirty="0">
                <a:latin typeface="Times New Roman" panose="02020603050405020304" pitchFamily="18" charset="0"/>
                <a:cs typeface="Times New Roman" panose="02020603050405020304" pitchFamily="18" charset="0"/>
              </a:rPr>
              <a:t>У </a:t>
            </a:r>
            <a:r>
              <a:rPr lang="ru-RU" sz="1800" dirty="0" err="1">
                <a:latin typeface="Times New Roman" panose="02020603050405020304" pitchFamily="18" charset="0"/>
                <a:cs typeface="Times New Roman" panose="02020603050405020304" pitchFamily="18" charset="0"/>
              </a:rPr>
              <a:t>травні</a:t>
            </a:r>
            <a:r>
              <a:rPr lang="ru-RU" sz="1800" dirty="0">
                <a:latin typeface="Times New Roman" panose="02020603050405020304" pitchFamily="18" charset="0"/>
                <a:cs typeface="Times New Roman" panose="02020603050405020304" pitchFamily="18" charset="0"/>
              </a:rPr>
              <a:t> 2014 року на День </a:t>
            </a:r>
            <a:r>
              <a:rPr lang="ru-RU" sz="1800" dirty="0" err="1">
                <a:latin typeface="Times New Roman" panose="02020603050405020304" pitchFamily="18" charset="0"/>
                <a:cs typeface="Times New Roman" panose="02020603050405020304" pitchFamily="18" charset="0"/>
              </a:rPr>
              <a:t>матері</a:t>
            </a:r>
            <a:r>
              <a:rPr lang="ru-RU" sz="1800" dirty="0">
                <a:latin typeface="Times New Roman" panose="02020603050405020304" pitchFamily="18" charset="0"/>
                <a:cs typeface="Times New Roman" panose="02020603050405020304" pitchFamily="18" charset="0"/>
              </a:rPr>
              <a:t> з </a:t>
            </a:r>
            <a:r>
              <a:rPr lang="ru-RU" sz="1800" dirty="0" err="1">
                <a:latin typeface="Times New Roman" panose="02020603050405020304" pitchFamily="18" charset="0"/>
                <a:cs typeface="Times New Roman" panose="02020603050405020304" pitchFamily="18" charset="0"/>
              </a:rPr>
              <a:t>появою</a:t>
            </a:r>
            <a:r>
              <a:rPr lang="ru-RU" sz="1800" dirty="0">
                <a:latin typeface="Times New Roman" panose="02020603050405020304" pitchFamily="18" charset="0"/>
                <a:cs typeface="Times New Roman" panose="02020603050405020304" pitchFamily="18" charset="0"/>
              </a:rPr>
              <a:t> в парку “Диво–Даринки” </a:t>
            </a:r>
            <a:r>
              <a:rPr lang="ru-RU" sz="1800" dirty="0" err="1">
                <a:latin typeface="Times New Roman" panose="02020603050405020304" pitchFamily="18" charset="0"/>
                <a:cs typeface="Times New Roman" panose="02020603050405020304" pitchFamily="18" charset="0"/>
              </a:rPr>
              <a:t>започатковано</a:t>
            </a:r>
            <a:r>
              <a:rPr lang="ru-RU" sz="1800" dirty="0">
                <a:latin typeface="Times New Roman" panose="02020603050405020304" pitchFamily="18" charset="0"/>
                <a:cs typeface="Times New Roman" panose="02020603050405020304" pitchFamily="18" charset="0"/>
              </a:rPr>
              <a:t> створення </a:t>
            </a:r>
            <a:r>
              <a:rPr lang="ru-RU" sz="1800" dirty="0" err="1">
                <a:latin typeface="Times New Roman" panose="02020603050405020304" pitchFamily="18" charset="0"/>
                <a:cs typeface="Times New Roman" panose="02020603050405020304" pitchFamily="18" charset="0"/>
              </a:rPr>
              <a:t>Алеї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кованих</a:t>
            </a:r>
            <a:r>
              <a:rPr lang="ru-RU" sz="1800" dirty="0">
                <a:latin typeface="Times New Roman" panose="02020603050405020304" pitchFamily="18" charset="0"/>
                <a:cs typeface="Times New Roman" panose="02020603050405020304" pitchFamily="18" charset="0"/>
              </a:rPr>
              <a:t> скульптур. </a:t>
            </a:r>
          </a:p>
          <a:p>
            <a:pPr marL="0" indent="363538" algn="just">
              <a:spcBef>
                <a:spcPts val="0"/>
              </a:spcBef>
              <a:buNone/>
            </a:pPr>
            <a:r>
              <a:rPr lang="uk-UA" sz="1800" dirty="0">
                <a:latin typeface="Times New Roman" panose="02020603050405020304" pitchFamily="18" charset="0"/>
                <a:cs typeface="Times New Roman" panose="02020603050405020304" pitchFamily="18" charset="0"/>
              </a:rPr>
              <a:t>Площа перед ТРЦ «ЗЛАТА ПЛАЗА» – це вже улюблене місце для прогулянок та відпочинку не тільки </a:t>
            </a:r>
            <a:r>
              <a:rPr lang="uk-UA" sz="1800" dirty="0" err="1">
                <a:latin typeface="Times New Roman" panose="02020603050405020304" pitchFamily="18" charset="0"/>
                <a:cs typeface="Times New Roman" panose="02020603050405020304" pitchFamily="18" charset="0"/>
              </a:rPr>
              <a:t>рівнян</a:t>
            </a:r>
            <a:r>
              <a:rPr lang="uk-UA" sz="1800" dirty="0">
                <a:latin typeface="Times New Roman" panose="02020603050405020304" pitchFamily="18" charset="0"/>
                <a:cs typeface="Times New Roman" panose="02020603050405020304" pitchFamily="18" charset="0"/>
              </a:rPr>
              <a:t>, а й туристів даного міста. Тут кожного дня кипить життя, проходять тисячі людей, біля закладу багато ресторанів та вуличної їжі, красива зелена зона, зручні місця для сидіння. Нині площа носить назву Європейська, і її не потрібно плутати з Європейським пивним кварталом. "Майдан </a:t>
            </a:r>
            <a:r>
              <a:rPr lang="uk-UA" sz="1800" dirty="0" err="1">
                <a:latin typeface="Times New Roman" panose="02020603050405020304" pitchFamily="18" charset="0"/>
                <a:cs typeface="Times New Roman" panose="02020603050405020304" pitchFamily="18" charset="0"/>
              </a:rPr>
              <a:t>Бергшлосс</a:t>
            </a:r>
            <a:r>
              <a:rPr lang="uk-UA" sz="1800" dirty="0">
                <a:latin typeface="Times New Roman" panose="02020603050405020304" pitchFamily="18" charset="0"/>
                <a:cs typeface="Times New Roman" panose="02020603050405020304" pitchFamily="18" charset="0"/>
              </a:rPr>
              <a:t>" відкрився у 2020 році як частина оновленого архітектурного комплексу Рівненського пивоварного заводу з ініціативи директора підприємства Мар'яна Годи. Невелика брукована площа оточена триповерховими будівлями, що нагадують забудову старого європейського міста. Різнобарвні та різностильові </a:t>
            </a:r>
            <a:r>
              <a:rPr lang="uk-UA" sz="1800" dirty="0" err="1">
                <a:latin typeface="Times New Roman" panose="02020603050405020304" pitchFamily="18" charset="0"/>
                <a:cs typeface="Times New Roman" panose="02020603050405020304" pitchFamily="18" charset="0"/>
              </a:rPr>
              <a:t>фальшфасади</a:t>
            </a:r>
            <a:r>
              <a:rPr lang="uk-UA" sz="1800" dirty="0">
                <a:latin typeface="Times New Roman" panose="02020603050405020304" pitchFamily="18" charset="0"/>
                <a:cs typeface="Times New Roman" panose="02020603050405020304" pitchFamily="18" charset="0"/>
              </a:rPr>
              <a:t> мають польські, німецькі та скандинавські риси. Європейський дворик "</a:t>
            </a:r>
            <a:r>
              <a:rPr lang="uk-UA" sz="1800" dirty="0" err="1">
                <a:latin typeface="Times New Roman" panose="02020603050405020304" pitchFamily="18" charset="0"/>
                <a:cs typeface="Times New Roman" panose="02020603050405020304" pitchFamily="18" charset="0"/>
              </a:rPr>
              <a:t>Бергшлосс</a:t>
            </a:r>
            <a:r>
              <a:rPr lang="uk-UA" sz="1800" dirty="0">
                <a:latin typeface="Times New Roman" panose="02020603050405020304" pitchFamily="18" charset="0"/>
                <a:cs typeface="Times New Roman" panose="02020603050405020304" pitchFamily="18" charset="0"/>
              </a:rPr>
              <a:t>" періодично використовується як фестивальний майданчик та культурно-виставковий простір.</a:t>
            </a:r>
          </a:p>
          <a:p>
            <a:pPr marL="0" indent="363538" algn="just">
              <a:spcBef>
                <a:spcPts val="0"/>
              </a:spcBef>
              <a:buNone/>
            </a:pPr>
            <a:endParaRPr lang="uk-UA" sz="1800" dirty="0">
              <a:latin typeface="Times New Roman" panose="02020603050405020304" pitchFamily="18" charset="0"/>
              <a:cs typeface="Times New Roman" panose="02020603050405020304" pitchFamily="18" charset="0"/>
            </a:endParaRPr>
          </a:p>
          <a:p>
            <a:pPr marL="0" indent="363538" algn="just">
              <a:spcBef>
                <a:spcPts val="0"/>
              </a:spcBef>
              <a:buNone/>
            </a:pPr>
            <a:br>
              <a:rPr lang="ru-RU" sz="1800" dirty="0">
                <a:latin typeface="Times New Roman" panose="02020603050405020304" pitchFamily="18" charset="0"/>
                <a:cs typeface="Times New Roman" panose="02020603050405020304" pitchFamily="18" charset="0"/>
              </a:rPr>
            </a:br>
            <a:endParaRPr lang="uk-UA" sz="1800" dirty="0">
              <a:latin typeface="Times New Roman" panose="02020603050405020304" pitchFamily="18" charset="0"/>
              <a:cs typeface="Times New Roman" panose="02020603050405020304" pitchFamily="18" charset="0"/>
            </a:endParaRPr>
          </a:p>
        </p:txBody>
      </p:sp>
      <p:sp>
        <p:nvSpPr>
          <p:cNvPr id="6" name="AutoShape 16" descr="Рівне до Великодня прикрасили писанками">
            <a:extLst>
              <a:ext uri="{FF2B5EF4-FFF2-40B4-BE49-F238E27FC236}">
                <a16:creationId xmlns:a16="http://schemas.microsoft.com/office/drawing/2014/main" id="{B0E7D6D6-1A0A-432A-BA79-DBF71C20CDC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3314" name="Picture 2">
            <a:extLst>
              <a:ext uri="{FF2B5EF4-FFF2-40B4-BE49-F238E27FC236}">
                <a16:creationId xmlns:a16="http://schemas.microsoft.com/office/drawing/2014/main" id="{CCFEA33A-D7D4-4FAF-A79C-4FC4C7EC2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1913" y="145390"/>
            <a:ext cx="1800000" cy="120371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37DDDD9D-E083-4155-A3C3-CBCB59F30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1913" y="2693739"/>
            <a:ext cx="1800000" cy="134906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1F5C3DC2-6279-43C8-9C0B-D87F7087C6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1913" y="1515172"/>
            <a:ext cx="1800000" cy="101250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Як нині виглядає оновлена площа біля “Злата Плази” - Рівняни">
            <a:extLst>
              <a:ext uri="{FF2B5EF4-FFF2-40B4-BE49-F238E27FC236}">
                <a16:creationId xmlns:a16="http://schemas.microsoft.com/office/drawing/2014/main" id="{67DD6F8B-5962-4E7D-8729-3003083041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1913" y="4208869"/>
            <a:ext cx="1800000" cy="1082392"/>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Майдан Бергшлосс, Рівне: інформація, фото, відгуки">
            <a:extLst>
              <a:ext uri="{FF2B5EF4-FFF2-40B4-BE49-F238E27FC236}">
                <a16:creationId xmlns:a16="http://schemas.microsoft.com/office/drawing/2014/main" id="{F6FDA85B-CC00-4958-BC35-29A038785A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1913" y="5457328"/>
            <a:ext cx="1800000" cy="120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717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Объект 2">
            <a:extLst>
              <a:ext uri="{FF2B5EF4-FFF2-40B4-BE49-F238E27FC236}">
                <a16:creationId xmlns:a16="http://schemas.microsoft.com/office/drawing/2014/main" id="{FE969270-440F-4317-8A9A-9DCD6DADD100}"/>
              </a:ext>
            </a:extLst>
          </p:cNvPr>
          <p:cNvSpPr txBox="1">
            <a:spLocks/>
          </p:cNvSpPr>
          <p:nvPr/>
        </p:nvSpPr>
        <p:spPr>
          <a:xfrm>
            <a:off x="280086" y="290285"/>
            <a:ext cx="11694200" cy="158812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60000" algn="just">
              <a:spcBef>
                <a:spcPts val="0"/>
              </a:spcBef>
              <a:buNone/>
            </a:pPr>
            <a:r>
              <a:rPr lang="ru-RU" sz="1800" dirty="0" err="1">
                <a:latin typeface="Times New Roman" panose="02020603050405020304" pitchFamily="18" charset="0"/>
                <a:cs typeface="Times New Roman" panose="02020603050405020304" pitchFamily="18" charset="0"/>
              </a:rPr>
              <a:t>Місто</a:t>
            </a:r>
            <a:r>
              <a:rPr lang="ru-RU" sz="1800" dirty="0">
                <a:latin typeface="Times New Roman" panose="02020603050405020304" pitchFamily="18" charset="0"/>
                <a:cs typeface="Times New Roman" panose="02020603050405020304" pitchFamily="18" charset="0"/>
              </a:rPr>
              <a:t> Рівне не входить до </a:t>
            </a:r>
            <a:r>
              <a:rPr lang="ru-RU" sz="1800" dirty="0" err="1">
                <a:latin typeface="Times New Roman" panose="02020603050405020304" pitchFamily="18" charset="0"/>
                <a:cs typeface="Times New Roman" panose="02020603050405020304" pitchFamily="18" charset="0"/>
              </a:rPr>
              <a:t>переліку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головних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туристичних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міст</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країни</a:t>
            </a:r>
            <a:r>
              <a:rPr lang="ru-RU" sz="1800" dirty="0">
                <a:latin typeface="Times New Roman" panose="02020603050405020304" pitchFamily="18" charset="0"/>
                <a:cs typeface="Times New Roman" panose="02020603050405020304" pitchFamily="18" charset="0"/>
              </a:rPr>
              <a:t>. Тут немає </a:t>
            </a:r>
            <a:r>
              <a:rPr lang="ru-RU" sz="1800" dirty="0" err="1">
                <a:latin typeface="Times New Roman" panose="02020603050405020304" pitchFamily="18" charset="0"/>
                <a:cs typeface="Times New Roman" panose="02020603050405020304" pitchFamily="18" charset="0"/>
              </a:rPr>
              <a:t>значної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кількості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історичних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пам’яток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визначних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місць</a:t>
            </a:r>
            <a:r>
              <a:rPr lang="ru-RU" sz="1800" dirty="0">
                <a:latin typeface="Times New Roman" panose="02020603050405020304" pitchFamily="18" charset="0"/>
                <a:cs typeface="Times New Roman" panose="02020603050405020304" pitchFamily="18" charset="0"/>
              </a:rPr>
              <a:t>, а </a:t>
            </a:r>
            <a:r>
              <a:rPr lang="ru-RU" sz="1800" dirty="0" err="1">
                <a:latin typeface="Times New Roman" panose="02020603050405020304" pitchFamily="18" charset="0"/>
                <a:cs typeface="Times New Roman" panose="02020603050405020304" pitchFamily="18" charset="0"/>
              </a:rPr>
              <a:t>чимало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мандрівників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обирають</a:t>
            </a:r>
            <a:r>
              <a:rPr lang="ru-RU" sz="1800" dirty="0">
                <a:latin typeface="Times New Roman" panose="02020603050405020304" pitchFamily="18" charset="0"/>
                <a:cs typeface="Times New Roman" panose="02020603050405020304" pitchFamily="18" charset="0"/>
              </a:rPr>
              <a:t> для </a:t>
            </a:r>
            <a:r>
              <a:rPr lang="ru-RU" sz="1800" dirty="0" err="1">
                <a:latin typeface="Times New Roman" panose="02020603050405020304" pitchFamily="18" charset="0"/>
                <a:cs typeface="Times New Roman" panose="02020603050405020304" pitchFamily="18" charset="0"/>
              </a:rPr>
              <a:t>проведення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вікенду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локації</a:t>
            </a:r>
            <a:r>
              <a:rPr lang="ru-RU" sz="1800" dirty="0">
                <a:latin typeface="Times New Roman" panose="02020603050405020304" pitchFamily="18" charset="0"/>
                <a:cs typeface="Times New Roman" panose="02020603050405020304" pitchFamily="18" charset="0"/>
              </a:rPr>
              <a:t> не в самому </a:t>
            </a:r>
            <a:r>
              <a:rPr lang="ru-RU" sz="1800" dirty="0" err="1">
                <a:latin typeface="Times New Roman" panose="02020603050405020304" pitchFamily="18" charset="0"/>
                <a:cs typeface="Times New Roman" panose="02020603050405020304" pitchFamily="18" charset="0"/>
              </a:rPr>
              <a:t>обласному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центрі</a:t>
            </a:r>
            <a:r>
              <a:rPr lang="ru-RU" sz="1800" dirty="0">
                <a:latin typeface="Times New Roman" panose="02020603050405020304" pitchFamily="18" charset="0"/>
                <a:cs typeface="Times New Roman" panose="02020603050405020304" pitchFamily="18" charset="0"/>
              </a:rPr>
              <a:t>, а </a:t>
            </a:r>
            <a:r>
              <a:rPr lang="ru-RU" sz="1800" dirty="0" err="1">
                <a:latin typeface="Times New Roman" panose="02020603050405020304" pitchFamily="18" charset="0"/>
                <a:cs typeface="Times New Roman" panose="02020603050405020304" pitchFamily="18" charset="0"/>
              </a:rPr>
              <a:t>околицях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Однак</a:t>
            </a:r>
            <a:r>
              <a:rPr lang="ru-RU" sz="1800" dirty="0">
                <a:latin typeface="Times New Roman" panose="02020603050405020304" pitchFamily="18" charset="0"/>
                <a:cs typeface="Times New Roman" panose="02020603050405020304" pitchFamily="18" charset="0"/>
              </a:rPr>
              <a:t> Рівне має </a:t>
            </a:r>
            <a:r>
              <a:rPr lang="ru-RU" sz="1800" dirty="0" err="1">
                <a:latin typeface="Times New Roman" panose="02020603050405020304" pitchFamily="18" charset="0"/>
                <a:cs typeface="Times New Roman" panose="02020603050405020304" pitchFamily="18" charset="0"/>
              </a:rPr>
              <a:t>свій</a:t>
            </a:r>
            <a:r>
              <a:rPr lang="ru-RU" sz="1800" dirty="0">
                <a:latin typeface="Times New Roman" panose="02020603050405020304" pitchFamily="18" charset="0"/>
                <a:cs typeface="Times New Roman" panose="02020603050405020304" pitchFamily="18" charset="0"/>
              </a:rPr>
              <a:t> колорит та атмосферу, які можна і треба </a:t>
            </a:r>
            <a:r>
              <a:rPr lang="ru-RU" sz="1800" dirty="0" err="1">
                <a:latin typeface="Times New Roman" panose="02020603050405020304" pitchFamily="18" charset="0"/>
                <a:cs typeface="Times New Roman" panose="02020603050405020304" pitchFamily="18" charset="0"/>
              </a:rPr>
              <a:t>відчути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налаштувавши</a:t>
            </a:r>
            <a:r>
              <a:rPr lang="ru-RU" sz="1800" dirty="0">
                <a:latin typeface="Times New Roman" panose="02020603050405020304" pitchFamily="18" charset="0"/>
                <a:cs typeface="Times New Roman" panose="02020603050405020304" pitchFamily="18" charset="0"/>
              </a:rPr>
              <a:t> себе на ритм міста. Нами наведений </a:t>
            </a:r>
            <a:r>
              <a:rPr lang="ru-RU" sz="1800" dirty="0" err="1">
                <a:latin typeface="Times New Roman" panose="02020603050405020304" pitchFamily="18" charset="0"/>
                <a:cs typeface="Times New Roman" panose="02020603050405020304" pitchFamily="18" charset="0"/>
              </a:rPr>
              <a:t>незначний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перелік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пам’яток</a:t>
            </a:r>
            <a:r>
              <a:rPr lang="ru-RU" sz="1800" dirty="0">
                <a:latin typeface="Times New Roman" panose="02020603050405020304" pitchFamily="18" charset="0"/>
                <a:cs typeface="Times New Roman" panose="02020603050405020304" pitchFamily="18" charset="0"/>
              </a:rPr>
              <a:t> та </a:t>
            </a:r>
            <a:r>
              <a:rPr lang="ru-RU" sz="1800" dirty="0" err="1">
                <a:latin typeface="Times New Roman" panose="02020603050405020304" pitchFamily="18" charset="0"/>
                <a:cs typeface="Times New Roman" panose="02020603050405020304" pitchFamily="18" charset="0"/>
              </a:rPr>
              <a:t>вулиць</a:t>
            </a:r>
            <a:r>
              <a:rPr lang="ru-RU" sz="1800" dirty="0">
                <a:latin typeface="Times New Roman" panose="02020603050405020304" pitchFamily="18" charset="0"/>
                <a:cs typeface="Times New Roman" panose="02020603050405020304" pitchFamily="18" charset="0"/>
              </a:rPr>
              <a:t>, які </a:t>
            </a:r>
            <a:r>
              <a:rPr lang="ru-RU" sz="1800" dirty="0" err="1">
                <a:latin typeface="Times New Roman" panose="02020603050405020304" pitchFamily="18" charset="0"/>
                <a:cs typeface="Times New Roman" panose="02020603050405020304" pitchFamily="18" charset="0"/>
              </a:rPr>
              <a:t>варто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відвідати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Кожна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локація</a:t>
            </a:r>
            <a:r>
              <a:rPr lang="ru-RU" sz="1800" dirty="0">
                <a:latin typeface="Times New Roman" panose="02020603050405020304" pitchFamily="18" charset="0"/>
                <a:cs typeface="Times New Roman" panose="02020603050405020304" pitchFamily="18" charset="0"/>
              </a:rPr>
              <a:t> вона </a:t>
            </a:r>
            <a:r>
              <a:rPr lang="ru-RU" sz="1800" dirty="0" err="1">
                <a:latin typeface="Times New Roman" panose="02020603050405020304" pitchFamily="18" charset="0"/>
                <a:cs typeface="Times New Roman" panose="02020603050405020304" pitchFamily="18" charset="0"/>
              </a:rPr>
              <a:t>цікава</a:t>
            </a:r>
            <a:r>
              <a:rPr lang="ru-RU" sz="1800" dirty="0">
                <a:latin typeface="Times New Roman" panose="02020603050405020304" pitchFamily="18" charset="0"/>
                <a:cs typeface="Times New Roman" panose="02020603050405020304" pitchFamily="18" charset="0"/>
              </a:rPr>
              <a:t> своєю </a:t>
            </a:r>
            <a:r>
              <a:rPr lang="ru-RU" sz="1800" dirty="0" err="1">
                <a:latin typeface="Times New Roman" panose="02020603050405020304" pitchFamily="18" charset="0"/>
                <a:cs typeface="Times New Roman" panose="02020603050405020304" pitchFamily="18" charset="0"/>
              </a:rPr>
              <a:t>самобутністю</a:t>
            </a:r>
            <a:r>
              <a:rPr lang="ru-RU" sz="1800" dirty="0">
                <a:latin typeface="Times New Roman" panose="02020603050405020304" pitchFamily="18" charset="0"/>
                <a:cs typeface="Times New Roman" panose="02020603050405020304" pitchFamily="18" charset="0"/>
              </a:rPr>
              <a:t>, вона </a:t>
            </a:r>
            <a:r>
              <a:rPr lang="ru-RU" sz="1800" dirty="0" err="1">
                <a:latin typeface="Times New Roman" panose="02020603050405020304" pitchFamily="18" charset="0"/>
                <a:cs typeface="Times New Roman" panose="02020603050405020304" pitchFamily="18" charset="0"/>
              </a:rPr>
              <a:t>неповторна</a:t>
            </a:r>
            <a:r>
              <a:rPr lang="ru-RU" sz="1800" dirty="0">
                <a:latin typeface="Times New Roman" panose="02020603050405020304" pitchFamily="18" charset="0"/>
                <a:cs typeface="Times New Roman" panose="02020603050405020304" pitchFamily="18" charset="0"/>
              </a:rPr>
              <a:t> в різні пори року.</a:t>
            </a:r>
          </a:p>
          <a:p>
            <a:pPr marL="0" indent="363538" algn="just">
              <a:spcBef>
                <a:spcPts val="0"/>
              </a:spcBef>
              <a:buNone/>
            </a:pPr>
            <a:endParaRPr lang="uk-UA" sz="1800" dirty="0">
              <a:latin typeface="Times New Roman" panose="02020603050405020304" pitchFamily="18" charset="0"/>
              <a:cs typeface="Times New Roman" panose="02020603050405020304" pitchFamily="18" charset="0"/>
            </a:endParaRPr>
          </a:p>
        </p:txBody>
      </p:sp>
      <p:sp>
        <p:nvSpPr>
          <p:cNvPr id="6" name="AutoShape 16" descr="Рівне до Великодня прикрасили писанками">
            <a:extLst>
              <a:ext uri="{FF2B5EF4-FFF2-40B4-BE49-F238E27FC236}">
                <a16:creationId xmlns:a16="http://schemas.microsoft.com/office/drawing/2014/main" id="{B0E7D6D6-1A0A-432A-BA79-DBF71C20CDC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4338" name="Picture 2">
            <a:extLst>
              <a:ext uri="{FF2B5EF4-FFF2-40B4-BE49-F238E27FC236}">
                <a16:creationId xmlns:a16="http://schemas.microsoft.com/office/drawing/2014/main" id="{28D484D3-18BA-4D3B-B1D2-0E70B788F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86" y="1629000"/>
            <a:ext cx="240333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a:extLst>
              <a:ext uri="{FF2B5EF4-FFF2-40B4-BE49-F238E27FC236}">
                <a16:creationId xmlns:a16="http://schemas.microsoft.com/office/drawing/2014/main" id="{4C7637C8-20AC-47E5-AED1-69853DF5E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7048" y="1629000"/>
            <a:ext cx="2403624"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a:extLst>
              <a:ext uri="{FF2B5EF4-FFF2-40B4-BE49-F238E27FC236}">
                <a16:creationId xmlns:a16="http://schemas.microsoft.com/office/drawing/2014/main" id="{2416E7E0-95D4-4EC9-A4AE-3447A78655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4301" y="1629000"/>
            <a:ext cx="143625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a:extLst>
              <a:ext uri="{FF2B5EF4-FFF2-40B4-BE49-F238E27FC236}">
                <a16:creationId xmlns:a16="http://schemas.microsoft.com/office/drawing/2014/main" id="{A2AA112C-6055-4006-8356-660861FBB5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4180" y="1629000"/>
            <a:ext cx="2372083" cy="180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0941BFB-A365-4CA6-94FD-80AE11750066}"/>
              </a:ext>
            </a:extLst>
          </p:cNvPr>
          <p:cNvSpPr txBox="1"/>
          <p:nvPr/>
        </p:nvSpPr>
        <p:spPr>
          <a:xfrm>
            <a:off x="217714" y="3429000"/>
            <a:ext cx="11694199" cy="2585323"/>
          </a:xfrm>
          <a:prstGeom prst="rect">
            <a:avLst/>
          </a:prstGeom>
          <a:noFill/>
        </p:spPr>
        <p:txBody>
          <a:bodyPr wrap="square">
            <a:spAutoFit/>
          </a:bodyPr>
          <a:lstStyle/>
          <a:p>
            <a:pPr marL="0" indent="360000" algn="just">
              <a:spcBef>
                <a:spcPts val="0"/>
              </a:spcBef>
              <a:buNone/>
            </a:pPr>
            <a:r>
              <a:rPr lang="uk-UA" sz="1800" dirty="0">
                <a:latin typeface="Times New Roman" panose="02020603050405020304" pitchFamily="18" charset="0"/>
                <a:cs typeface="Times New Roman" panose="02020603050405020304" pitchFamily="18" charset="0"/>
              </a:rPr>
              <a:t>Екскурсійні маршрути по містам завжди залишаються актуальними та популярними серед туристів та місцевих мешканців. Щодо маршруту містом Рівне, він також має великий потенціал і актуальність оскільки Рівне має багату історію та культурну спадщину, яка привертає увагу туристів. Екскурсійний маршрут дозволить їм краще ознайомитися з історичними пам'ятками та архітектурними перлинами міста. Розвиток туризму в Україні стає все більш активним, і місто Рівне може привернути більше туристів, надаючи їм цікаві та пізнавальні екскурсії. Навіть для місцевих жителів екскурсійні маршрути можуть бути цікавими, оскільки вони дозволяють зануритися в історію та культуру свого міста, відкриваючи нові цікаві місця та факти. Отже, проект зі створення екскурсійного маршруту по місту Рівне має великий потенціал для успіху та може стати важливим елементом розвитку туризму та культурного життя міста.</a:t>
            </a:r>
          </a:p>
        </p:txBody>
      </p:sp>
      <p:pic>
        <p:nvPicPr>
          <p:cNvPr id="14346" name="Picture 10">
            <a:extLst>
              <a:ext uri="{FF2B5EF4-FFF2-40B4-BE49-F238E27FC236}">
                <a16:creationId xmlns:a16="http://schemas.microsoft.com/office/drawing/2014/main" id="{2C65E60A-DE08-46A1-A70B-47523A3E87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9703" y="1629000"/>
            <a:ext cx="2294583"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077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361C125-4BD5-4A88-98FB-465BFE7A5F79}"/>
              </a:ext>
            </a:extLst>
          </p:cNvPr>
          <p:cNvPicPr>
            <a:picLocks noChangeAspect="1"/>
          </p:cNvPicPr>
          <p:nvPr/>
        </p:nvPicPr>
        <p:blipFill rotWithShape="1">
          <a:blip r:embed="rId2"/>
          <a:srcRect l="63214" t="11198" r="9286" b="42430"/>
          <a:stretch/>
        </p:blipFill>
        <p:spPr>
          <a:xfrm>
            <a:off x="682172" y="3530600"/>
            <a:ext cx="3352800" cy="3178629"/>
          </a:xfrm>
          <a:prstGeom prst="rect">
            <a:avLst/>
          </a:prstGeom>
        </p:spPr>
      </p:pic>
      <p:sp>
        <p:nvSpPr>
          <p:cNvPr id="6" name="TextBox 5">
            <a:extLst>
              <a:ext uri="{FF2B5EF4-FFF2-40B4-BE49-F238E27FC236}">
                <a16:creationId xmlns:a16="http://schemas.microsoft.com/office/drawing/2014/main" id="{E7DD3F29-1669-4DA1-A62D-3C815F1DE1C6}"/>
              </a:ext>
            </a:extLst>
          </p:cNvPr>
          <p:cNvSpPr txBox="1"/>
          <p:nvPr/>
        </p:nvSpPr>
        <p:spPr>
          <a:xfrm>
            <a:off x="4229758" y="4818742"/>
            <a:ext cx="7280070" cy="1200329"/>
          </a:xfrm>
          <a:prstGeom prst="rect">
            <a:avLst/>
          </a:prstGeom>
          <a:noFill/>
        </p:spPr>
        <p:txBody>
          <a:bodyPr wrap="none" rtlCol="0">
            <a:spAutoFit/>
          </a:bodyPr>
          <a:lstStyle/>
          <a:p>
            <a:r>
              <a:rPr lang="ru-RU" dirty="0"/>
              <a:t>Ми створили в</a:t>
            </a:r>
            <a:r>
              <a:rPr lang="uk-UA" dirty="0" err="1"/>
              <a:t>ідео</a:t>
            </a:r>
            <a:r>
              <a:rPr lang="uk-UA" dirty="0"/>
              <a:t>-екскурсію міста Рівного, яке ви можете переглянути,</a:t>
            </a:r>
          </a:p>
          <a:p>
            <a:r>
              <a:rPr lang="uk-UA" dirty="0"/>
              <a:t> зчитавши </a:t>
            </a:r>
            <a:r>
              <a:rPr lang="en-US" dirty="0"/>
              <a:t>QR</a:t>
            </a:r>
            <a:r>
              <a:rPr lang="uk-UA" dirty="0"/>
              <a:t>-код або перейшовши за посиланням:</a:t>
            </a:r>
          </a:p>
          <a:p>
            <a:r>
              <a:rPr lang="en-US" dirty="0">
                <a:hlinkClick r:id="rId3"/>
              </a:rPr>
              <a:t>https://youtu.be/6hwZvQyStt4</a:t>
            </a:r>
            <a:endParaRPr lang="uk-UA" dirty="0"/>
          </a:p>
          <a:p>
            <a:r>
              <a:rPr lang="uk-UA" dirty="0"/>
              <a:t> </a:t>
            </a:r>
          </a:p>
        </p:txBody>
      </p:sp>
      <p:sp>
        <p:nvSpPr>
          <p:cNvPr id="7" name="TextBox 6">
            <a:extLst>
              <a:ext uri="{FF2B5EF4-FFF2-40B4-BE49-F238E27FC236}">
                <a16:creationId xmlns:a16="http://schemas.microsoft.com/office/drawing/2014/main" id="{F37AED86-5327-4C77-8A0E-39582B0B6B63}"/>
              </a:ext>
            </a:extLst>
          </p:cNvPr>
          <p:cNvSpPr txBox="1"/>
          <p:nvPr/>
        </p:nvSpPr>
        <p:spPr>
          <a:xfrm>
            <a:off x="4731657" y="6139543"/>
            <a:ext cx="1931170" cy="369332"/>
          </a:xfrm>
          <a:prstGeom prst="rect">
            <a:avLst/>
          </a:prstGeom>
          <a:noFill/>
        </p:spPr>
        <p:txBody>
          <a:bodyPr wrap="none" rtlCol="0">
            <a:spAutoFit/>
          </a:bodyPr>
          <a:lstStyle/>
          <a:p>
            <a:r>
              <a:rPr lang="uk-UA" dirty="0"/>
              <a:t>Дякуємо за увагу!</a:t>
            </a:r>
          </a:p>
        </p:txBody>
      </p:sp>
      <p:sp>
        <p:nvSpPr>
          <p:cNvPr id="9" name="TextBox 8">
            <a:extLst>
              <a:ext uri="{FF2B5EF4-FFF2-40B4-BE49-F238E27FC236}">
                <a16:creationId xmlns:a16="http://schemas.microsoft.com/office/drawing/2014/main" id="{833B9463-356F-4693-A397-27F88C59534A}"/>
              </a:ext>
            </a:extLst>
          </p:cNvPr>
          <p:cNvSpPr txBox="1"/>
          <p:nvPr/>
        </p:nvSpPr>
        <p:spPr>
          <a:xfrm>
            <a:off x="566827" y="148771"/>
            <a:ext cx="11480030" cy="3420360"/>
          </a:xfrm>
          <a:prstGeom prst="rect">
            <a:avLst/>
          </a:prstGeom>
          <a:noFill/>
        </p:spPr>
        <p:txBody>
          <a:bodyPr wrap="square">
            <a:spAutoFit/>
          </a:bodyPr>
          <a:lstStyle/>
          <a:p>
            <a:pPr algn="just">
              <a:lnSpc>
                <a:spcPct val="80000"/>
              </a:lnSpc>
            </a:pPr>
            <a:r>
              <a:rPr lang="ru-RU">
                <a:latin typeface="Times New Roman" panose="02020603050405020304" pitchFamily="18" charset="0"/>
                <a:ea typeface="Calibri" panose="020F0502020204030204" pitchFamily="34" charset="0"/>
                <a:cs typeface="Times New Roman" panose="02020603050405020304" pitchFamily="18" charset="0"/>
              </a:rPr>
              <a:t>        </a:t>
            </a:r>
            <a:r>
              <a:rPr lang="ru-RU" sz="1800">
                <a:effectLst/>
                <a:latin typeface="Times New Roman" panose="02020603050405020304" pitchFamily="18" charset="0"/>
                <a:ea typeface="Calibri" panose="020F0502020204030204" pitchFamily="34" charset="0"/>
                <a:cs typeface="Times New Roman" panose="02020603050405020304" pitchFamily="18" charset="0"/>
              </a:rPr>
              <a:t>Отже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проект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створення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екскурсійного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маршруту по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місту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Рівне має великий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потенціал</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успіху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може стати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важливим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елементом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розвитку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туризму та культурного життя міста. Створення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екскурсійного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маршруту міста Рівне - це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важливий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крок у напрямку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розвитку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туризму та просування міста.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Такий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проект не лише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сприятиме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популяризації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культурної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спадщини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історичних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об'єктів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міста, але й створить нові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можливості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економічного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зростання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розвитку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місцевої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громади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Важливо, що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п</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створенні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туристичних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маршрутів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містом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важливо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враховувати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декілька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ключових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аспектів</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Маршрути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повинні бути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різноманітними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цікавими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різних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типів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туристів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Вони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можуть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включати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історичні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пам'ятки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культурні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об'єкти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природні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ландшафти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місцеві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традиції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інше.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Важливо забезпечити доступність інформації про маршрути, включаючи карти, описи пам'яток, інформаційні дошки та інші засоби для орієнтування та навігації туристів.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Маршрути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повинні бути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безпечними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туристів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забезпечувати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їм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комфортні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умови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подорожей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Важливо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враховувати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наявність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необхідних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сервісів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таких як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туалети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місця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відпочинку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інше.  Важливо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забезпечити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сталість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маршрутів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їх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підтримку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боку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місцевих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влад</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туристичних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організацій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місцевих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громад, щоб вони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залишалися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актуальними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привабливими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часом.</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80000"/>
              </a:lnSpc>
            </a:pP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Загалом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успішні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туристичні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маршрути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 це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які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враховують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потреби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туристів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забезпечують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їм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цікаві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комфортні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подорожі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а також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сприяють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розвитку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збереженню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місцевої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культури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природи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919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069704-5677-4C93-946D-9DF3ABED22B0}"/>
              </a:ext>
            </a:extLst>
          </p:cNvPr>
          <p:cNvSpPr txBox="1"/>
          <p:nvPr/>
        </p:nvSpPr>
        <p:spPr>
          <a:xfrm>
            <a:off x="479016" y="270164"/>
            <a:ext cx="5968279" cy="6524222"/>
          </a:xfrm>
          <a:prstGeom prst="rect">
            <a:avLst/>
          </a:prstGeom>
          <a:noFill/>
        </p:spPr>
        <p:txBody>
          <a:bodyPr wrap="square" rtlCol="0">
            <a:spAutoFit/>
          </a:bodyPr>
          <a:lstStyle/>
          <a:p>
            <a:pPr marL="0" indent="360000" algn="just">
              <a:lnSpc>
                <a:spcPct val="80000"/>
              </a:lnSpc>
              <a:spcBef>
                <a:spcPts val="0"/>
              </a:spcBef>
            </a:pPr>
            <a:r>
              <a:rPr lang="uk-UA" dirty="0">
                <a:latin typeface="Times New Roman" panose="02020603050405020304" pitchFamily="18" charset="0"/>
                <a:cs typeface="Times New Roman" panose="02020603050405020304" pitchFamily="18" charset="0"/>
              </a:rPr>
              <a:t>Екскурсійні маршрути по містам завжди залишаються актуальними та популярними серед туристів та місцевих мешканців. Щодо маршруту містом Рівне, він також має великий потенціал і актуальність з декількох причин:</a:t>
            </a:r>
          </a:p>
          <a:p>
            <a:pPr algn="just">
              <a:lnSpc>
                <a:spcPct val="80000"/>
              </a:lnSpc>
              <a:spcBef>
                <a:spcPts val="0"/>
              </a:spcBef>
            </a:pPr>
            <a:r>
              <a:rPr lang="uk-UA" b="1" i="1" u="sng" dirty="0">
                <a:latin typeface="Times New Roman" panose="02020603050405020304" pitchFamily="18" charset="0"/>
                <a:cs typeface="Times New Roman" panose="02020603050405020304" pitchFamily="18" charset="0"/>
              </a:rPr>
              <a:t>Культурно-історичне значення: </a:t>
            </a:r>
            <a:r>
              <a:rPr lang="uk-UA" dirty="0">
                <a:latin typeface="Times New Roman" panose="02020603050405020304" pitchFamily="18" charset="0"/>
                <a:cs typeface="Times New Roman" panose="02020603050405020304" pitchFamily="18" charset="0"/>
              </a:rPr>
              <a:t>Рівне має багату історію та культурну спадщину, яка привертає увагу туристів. Екскурсійний маршрут дозволить їм краще ознайомитися з історичними пам'ятками та архітектурними перлинами міста.</a:t>
            </a:r>
          </a:p>
          <a:p>
            <a:pPr algn="just">
              <a:lnSpc>
                <a:spcPct val="80000"/>
              </a:lnSpc>
              <a:spcBef>
                <a:spcPts val="0"/>
              </a:spcBef>
            </a:pPr>
            <a:r>
              <a:rPr lang="uk-UA" b="1" i="1" u="sng" dirty="0">
                <a:latin typeface="Times New Roman" panose="02020603050405020304" pitchFamily="18" charset="0"/>
                <a:cs typeface="Times New Roman" panose="02020603050405020304" pitchFamily="18" charset="0"/>
              </a:rPr>
              <a:t>Туристичний потенціал: </a:t>
            </a:r>
            <a:r>
              <a:rPr lang="uk-UA" dirty="0">
                <a:latin typeface="Times New Roman" panose="02020603050405020304" pitchFamily="18" charset="0"/>
                <a:cs typeface="Times New Roman" panose="02020603050405020304" pitchFamily="18" charset="0"/>
              </a:rPr>
              <a:t>Розвиток туризму в Україні стає все більш активним, і місто Рівне може привернути більше туристів, надаючи їм цікаві та пізнавальні екскурсії.</a:t>
            </a:r>
          </a:p>
          <a:p>
            <a:pPr algn="just">
              <a:lnSpc>
                <a:spcPct val="80000"/>
              </a:lnSpc>
              <a:spcBef>
                <a:spcPts val="0"/>
              </a:spcBef>
            </a:pPr>
            <a:r>
              <a:rPr lang="uk-UA" b="1" i="1" u="sng" dirty="0">
                <a:latin typeface="Times New Roman" panose="02020603050405020304" pitchFamily="18" charset="0"/>
                <a:cs typeface="Times New Roman" panose="02020603050405020304" pitchFamily="18" charset="0"/>
              </a:rPr>
              <a:t>Локальний інтерес: </a:t>
            </a:r>
            <a:r>
              <a:rPr lang="uk-UA" dirty="0">
                <a:latin typeface="Times New Roman" panose="02020603050405020304" pitchFamily="18" charset="0"/>
                <a:cs typeface="Times New Roman" panose="02020603050405020304" pitchFamily="18" charset="0"/>
              </a:rPr>
              <a:t>Навіть для місцевих жителів екскурсійні маршрути можуть бути цікавими, оскільки вони дозволяють зануритися в історію та культуру свого міста, відкриваючи нові цікаві місця та факти.</a:t>
            </a:r>
          </a:p>
          <a:p>
            <a:pPr algn="just">
              <a:lnSpc>
                <a:spcPct val="80000"/>
              </a:lnSpc>
              <a:spcBef>
                <a:spcPts val="0"/>
              </a:spcBef>
            </a:pPr>
            <a:r>
              <a:rPr lang="uk-UA" b="1" i="1" u="sng" dirty="0">
                <a:latin typeface="Times New Roman" panose="02020603050405020304" pitchFamily="18" charset="0"/>
                <a:cs typeface="Times New Roman" panose="02020603050405020304" pitchFamily="18" charset="0"/>
              </a:rPr>
              <a:t>Розвиток інфраструктури: </a:t>
            </a:r>
            <a:r>
              <a:rPr lang="uk-UA" dirty="0">
                <a:latin typeface="Times New Roman" panose="02020603050405020304" pitchFamily="18" charset="0"/>
                <a:cs typeface="Times New Roman" panose="02020603050405020304" pitchFamily="18" charset="0"/>
              </a:rPr>
              <a:t>Створення екскурсійного маршруту стимулює розвиток туристичної інфраструктури, такої як готелі, ресторани, музеї та інші заклади, що покращує якість послуг для відвідувачів.</a:t>
            </a:r>
          </a:p>
          <a:p>
            <a:pPr algn="just">
              <a:lnSpc>
                <a:spcPct val="80000"/>
              </a:lnSpc>
              <a:spcBef>
                <a:spcPts val="0"/>
              </a:spcBef>
            </a:pPr>
            <a:r>
              <a:rPr lang="uk-UA" b="1" i="1" u="sng" dirty="0">
                <a:latin typeface="Times New Roman" panose="02020603050405020304" pitchFamily="18" charset="0"/>
                <a:cs typeface="Times New Roman" panose="02020603050405020304" pitchFamily="18" charset="0"/>
              </a:rPr>
              <a:t>Маркетинг та просування</a:t>
            </a:r>
            <a:r>
              <a:rPr lang="uk-UA" dirty="0">
                <a:latin typeface="Times New Roman" panose="02020603050405020304" pitchFamily="18" charset="0"/>
                <a:cs typeface="Times New Roman" panose="02020603050405020304" pitchFamily="18" charset="0"/>
              </a:rPr>
              <a:t>: Екскурсійні маршрути можуть бути важливим інструментом маркетингу для міста, просуваючи його як туристичний напрямок і залучаючи більше відвідувачів та інвестицій.</a:t>
            </a:r>
          </a:p>
          <a:p>
            <a:pPr marL="0" indent="360000" algn="just">
              <a:lnSpc>
                <a:spcPct val="80000"/>
              </a:lnSpc>
              <a:spcBef>
                <a:spcPts val="0"/>
              </a:spcBef>
            </a:pPr>
            <a:r>
              <a:rPr lang="uk-UA" dirty="0">
                <a:latin typeface="Times New Roman" panose="02020603050405020304" pitchFamily="18" charset="0"/>
                <a:cs typeface="Times New Roman" panose="02020603050405020304" pitchFamily="18" charset="0"/>
              </a:rPr>
              <a:t>Отже, проект зі створення екскурсійного маршруту по місту Рівне має великий потенціал для успіху та може стати важливим елементом розвитку туризму та культурного життя міста.</a:t>
            </a:r>
          </a:p>
          <a:p>
            <a:pPr algn="just">
              <a:lnSpc>
                <a:spcPct val="80000"/>
              </a:lnSpc>
            </a:pPr>
            <a:endParaRPr lang="uk-UA" dirty="0"/>
          </a:p>
        </p:txBody>
      </p:sp>
      <p:pic>
        <p:nvPicPr>
          <p:cNvPr id="4098" name="Picture 2" descr="РІВНЕ: КАРТА міста Рівного, онлайн мапа м. Рівне - Полісся: історія та карта,  природа, туризм, фото і культура Полісся">
            <a:extLst>
              <a:ext uri="{FF2B5EF4-FFF2-40B4-BE49-F238E27FC236}">
                <a16:creationId xmlns:a16="http://schemas.microsoft.com/office/drawing/2014/main" id="{D062F2C2-7C74-450D-BCCB-9CF7A58E9D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1" t="7684"/>
          <a:stretch/>
        </p:blipFill>
        <p:spPr bwMode="auto">
          <a:xfrm>
            <a:off x="6592781" y="1848243"/>
            <a:ext cx="5154880" cy="33908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Цікаві туристичні місця в місті Рівне та Рівненській області">
            <a:extLst>
              <a:ext uri="{FF2B5EF4-FFF2-40B4-BE49-F238E27FC236}">
                <a16:creationId xmlns:a16="http://schemas.microsoft.com/office/drawing/2014/main" id="{DFF159D6-79F8-4209-B691-75580CD26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677" y="270164"/>
            <a:ext cx="2144681"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Рівне куди піти туристу? Цікаві місця в Рівному - Укр-Day">
            <a:extLst>
              <a:ext uri="{FF2B5EF4-FFF2-40B4-BE49-F238E27FC236}">
                <a16:creationId xmlns:a16="http://schemas.microsoft.com/office/drawing/2014/main" id="{7B2D276F-1085-4114-9722-6BA5D20F42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0213" y="5239118"/>
            <a:ext cx="2215385"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Алея кованих скульптур Рівне куди піти">
            <a:extLst>
              <a:ext uri="{FF2B5EF4-FFF2-40B4-BE49-F238E27FC236}">
                <a16:creationId xmlns:a16="http://schemas.microsoft.com/office/drawing/2014/main" id="{033D4C9D-514E-4CA7-A8BB-9D88F5D9F8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8944" y="5326828"/>
            <a:ext cx="2172414"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5 місць, які варто відвідати у Рівному - Рівняни">
            <a:extLst>
              <a:ext uri="{FF2B5EF4-FFF2-40B4-BE49-F238E27FC236}">
                <a16:creationId xmlns:a16="http://schemas.microsoft.com/office/drawing/2014/main" id="{0D094957-A719-4FCC-8FC9-9D47FA53CF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49604" y="270164"/>
            <a:ext cx="216338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166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0C827F7-2DC3-4C3D-AD5A-E2C86238E04C}"/>
              </a:ext>
            </a:extLst>
          </p:cNvPr>
          <p:cNvSpPr>
            <a:spLocks noGrp="1"/>
          </p:cNvSpPr>
          <p:nvPr>
            <p:ph idx="1"/>
          </p:nvPr>
        </p:nvSpPr>
        <p:spPr>
          <a:xfrm>
            <a:off x="187037" y="315478"/>
            <a:ext cx="6353248" cy="6542522"/>
          </a:xfrm>
        </p:spPr>
        <p:txBody>
          <a:bodyPr>
            <a:noAutofit/>
          </a:bodyPr>
          <a:lstStyle/>
          <a:p>
            <a:pPr marL="0" indent="360000" algn="just">
              <a:lnSpc>
                <a:spcPct val="80000"/>
              </a:lnSpc>
              <a:spcBef>
                <a:spcPts val="0"/>
              </a:spcBef>
              <a:buNone/>
            </a:pPr>
            <a:r>
              <a:rPr lang="uk-UA" sz="1800" dirty="0">
                <a:latin typeface="Times New Roman" panose="02020603050405020304" pitchFamily="18" charset="0"/>
                <a:cs typeface="Times New Roman" panose="02020603050405020304" pitchFamily="18" charset="0"/>
              </a:rPr>
              <a:t>Рівненщина</a:t>
            </a:r>
            <a:r>
              <a:rPr lang="ru-RU" sz="1800" dirty="0">
                <a:latin typeface="Times New Roman" panose="02020603050405020304" pitchFamily="18" charset="0"/>
                <a:cs typeface="Times New Roman" panose="02020603050405020304" pitchFamily="18" charset="0"/>
              </a:rPr>
              <a:t> – </a:t>
            </a:r>
            <a:r>
              <a:rPr lang="ru-RU" sz="1800" dirty="0" err="1">
                <a:latin typeface="Times New Roman" panose="02020603050405020304" pitchFamily="18" charset="0"/>
                <a:cs typeface="Times New Roman" panose="02020603050405020304" pitchFamily="18" charset="0"/>
              </a:rPr>
              <a:t>глибоко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історична</a:t>
            </a:r>
            <a:r>
              <a:rPr lang="ru-RU" sz="1800" dirty="0">
                <a:latin typeface="Times New Roman" panose="02020603050405020304" pitchFamily="18" charset="0"/>
                <a:cs typeface="Times New Roman" panose="02020603050405020304" pitchFamily="18" charset="0"/>
              </a:rPr>
              <a:t> земля, що </a:t>
            </a:r>
            <a:r>
              <a:rPr lang="ru-RU" sz="1800" dirty="0" err="1">
                <a:latin typeface="Times New Roman" panose="02020603050405020304" pitchFamily="18" charset="0"/>
                <a:cs typeface="Times New Roman" panose="02020603050405020304" pitchFamily="18" charset="0"/>
              </a:rPr>
              <a:t>повниться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численними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пам’ятками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природи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архітектури</a:t>
            </a:r>
            <a:r>
              <a:rPr lang="ru-RU" sz="1800" dirty="0">
                <a:latin typeface="Times New Roman" panose="02020603050405020304" pitchFamily="18" charset="0"/>
                <a:cs typeface="Times New Roman" panose="02020603050405020304" pitchFamily="18" charset="0"/>
              </a:rPr>
              <a:t>, культури та </a:t>
            </a:r>
            <a:r>
              <a:rPr lang="ru-RU" sz="1800" dirty="0" err="1">
                <a:latin typeface="Times New Roman" panose="02020603050405020304" pitchFamily="18" charset="0"/>
                <a:cs typeface="Times New Roman" panose="02020603050405020304" pitchFamily="18" charset="0"/>
              </a:rPr>
              <a:t>унікальними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об’єктами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аналогів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яким</a:t>
            </a:r>
            <a:r>
              <a:rPr lang="ru-RU" sz="1800" dirty="0">
                <a:latin typeface="Times New Roman" panose="02020603050405020304" pitchFamily="18" charset="0"/>
                <a:cs typeface="Times New Roman" panose="02020603050405020304" pitchFamily="18" charset="0"/>
              </a:rPr>
              <a:t> нема у інших </a:t>
            </a:r>
            <a:r>
              <a:rPr lang="ru-RU" sz="1800" dirty="0" err="1">
                <a:latin typeface="Times New Roman" panose="02020603050405020304" pitchFamily="18" charset="0"/>
                <a:cs typeface="Times New Roman" panose="02020603050405020304" pitchFamily="18" charset="0"/>
              </a:rPr>
              <a:t>регіонах</a:t>
            </a:r>
            <a:r>
              <a:rPr lang="ru-RU" sz="1800" dirty="0">
                <a:latin typeface="Times New Roman" panose="02020603050405020304" pitchFamily="18" charset="0"/>
                <a:cs typeface="Times New Roman" panose="02020603050405020304" pitchFamily="18" charset="0"/>
              </a:rPr>
              <a:t>. </a:t>
            </a:r>
          </a:p>
          <a:p>
            <a:pPr marL="0" indent="360000" algn="just">
              <a:lnSpc>
                <a:spcPct val="80000"/>
              </a:lnSpc>
              <a:spcBef>
                <a:spcPts val="0"/>
              </a:spcBef>
              <a:buNone/>
            </a:pPr>
            <a:r>
              <a:rPr lang="uk-UA" sz="1800" dirty="0">
                <a:latin typeface="Times New Roman" panose="02020603050405020304" pitchFamily="18" charset="0"/>
                <a:cs typeface="Times New Roman" panose="02020603050405020304" pitchFamily="18" charset="0"/>
              </a:rPr>
              <a:t>Здавна Рівне називали містом трьох брам. Усе завдяки старовинному гербу, якому щонайменше 5 століть. На ньому й зображена срібна в’їзна брама із трьома арками. Вони, майже як у казці, символізували головні шляхи, які вели у місто. Сьогодні доріг значно більше. І всі вони – щасливі та мандрівні. </a:t>
            </a:r>
          </a:p>
          <a:p>
            <a:pPr marL="0" indent="360000" algn="just">
              <a:lnSpc>
                <a:spcPct val="80000"/>
              </a:lnSpc>
              <a:spcBef>
                <a:spcPts val="0"/>
              </a:spcBef>
              <a:buNone/>
            </a:pPr>
            <a:r>
              <a:rPr lang="ru-RU" sz="1800" dirty="0">
                <a:latin typeface="Times New Roman" panose="02020603050405020304" pitchFamily="18" charset="0"/>
                <a:cs typeface="Times New Roman" panose="02020603050405020304" pitchFamily="18" charset="0"/>
              </a:rPr>
              <a:t>У </a:t>
            </a:r>
            <a:r>
              <a:rPr lang="ru-RU" sz="1800" dirty="0" err="1">
                <a:latin typeface="Times New Roman" panose="02020603050405020304" pitchFamily="18" charset="0"/>
                <a:cs typeface="Times New Roman" panose="02020603050405020304" pitchFamily="18" charset="0"/>
              </a:rPr>
              <a:t>Рівному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відчувається</a:t>
            </a:r>
            <a:r>
              <a:rPr lang="ru-RU" sz="1800" dirty="0">
                <a:latin typeface="Times New Roman" panose="02020603050405020304" pitchFamily="18" charset="0"/>
                <a:cs typeface="Times New Roman" panose="02020603050405020304" pitchFamily="18" charset="0"/>
              </a:rPr>
              <a:t> дух старого міста – і у </a:t>
            </a:r>
            <a:r>
              <a:rPr lang="ru-RU" sz="1800" dirty="0" err="1">
                <a:latin typeface="Times New Roman" panose="02020603050405020304" pitchFamily="18" charset="0"/>
                <a:cs typeface="Times New Roman" panose="02020603050405020304" pitchFamily="18" charset="0"/>
              </a:rPr>
              <a:t>центрі</a:t>
            </a:r>
            <a:r>
              <a:rPr lang="ru-RU" sz="1800" dirty="0">
                <a:latin typeface="Times New Roman" panose="02020603050405020304" pitchFamily="18" charset="0"/>
                <a:cs typeface="Times New Roman" panose="02020603050405020304" pitchFamily="18" charset="0"/>
              </a:rPr>
              <a:t>, й у приватному </a:t>
            </a:r>
            <a:r>
              <a:rPr lang="ru-RU" sz="1800" dirty="0" err="1">
                <a:latin typeface="Times New Roman" panose="02020603050405020304" pitchFamily="18" charset="0"/>
                <a:cs typeface="Times New Roman" panose="02020603050405020304" pitchFamily="18" charset="0"/>
              </a:rPr>
              <a:t>секторі</a:t>
            </a:r>
            <a:r>
              <a:rPr lang="ru-RU" sz="1800" dirty="0">
                <a:latin typeface="Times New Roman" panose="02020603050405020304" pitchFamily="18" charset="0"/>
                <a:cs typeface="Times New Roman" panose="02020603050405020304" pitchFamily="18" charset="0"/>
              </a:rPr>
              <a:t> на </a:t>
            </a:r>
            <a:r>
              <a:rPr lang="ru-RU" sz="1800" dirty="0" err="1">
                <a:latin typeface="Times New Roman" panose="02020603050405020304" pitchFamily="18" charset="0"/>
                <a:cs typeface="Times New Roman" panose="02020603050405020304" pitchFamily="18" charset="0"/>
              </a:rPr>
              <a:t>околицях</a:t>
            </a:r>
            <a:r>
              <a:rPr lang="ru-RU" sz="1800" dirty="0">
                <a:latin typeface="Times New Roman" panose="02020603050405020304" pitchFamily="18" charset="0"/>
                <a:cs typeface="Times New Roman" panose="02020603050405020304" pitchFamily="18" charset="0"/>
              </a:rPr>
              <a:t>. </a:t>
            </a:r>
          </a:p>
          <a:p>
            <a:pPr marL="0" indent="360000" algn="just">
              <a:lnSpc>
                <a:spcPct val="80000"/>
              </a:lnSpc>
              <a:spcBef>
                <a:spcPts val="0"/>
              </a:spcBef>
              <a:buNone/>
            </a:pPr>
            <a:r>
              <a:rPr lang="ru-RU" sz="1800" dirty="0" err="1">
                <a:latin typeface="Times New Roman" panose="02020603050405020304" pitchFamily="18" charset="0"/>
                <a:cs typeface="Times New Roman" panose="02020603050405020304" pitchFamily="18" charset="0"/>
              </a:rPr>
              <a:t>Першi</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поселення</a:t>
            </a:r>
            <a:r>
              <a:rPr lang="ru-RU" sz="1800" dirty="0">
                <a:latin typeface="Times New Roman" panose="02020603050405020304" pitchFamily="18" charset="0"/>
                <a:cs typeface="Times New Roman" panose="02020603050405020304" pitchFamily="18" charset="0"/>
              </a:rPr>
              <a:t> на </a:t>
            </a:r>
            <a:r>
              <a:rPr lang="ru-RU" sz="1800" dirty="0" err="1">
                <a:latin typeface="Times New Roman" panose="02020603050405020304" pitchFamily="18" charset="0"/>
                <a:cs typeface="Times New Roman" panose="02020603050405020304" pitchFamily="18" charset="0"/>
              </a:rPr>
              <a:t>територiї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сучасного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мiста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з'явилися</a:t>
            </a:r>
            <a:r>
              <a:rPr lang="ru-RU" sz="1800" dirty="0">
                <a:latin typeface="Times New Roman" panose="02020603050405020304" pitchFamily="18" charset="0"/>
                <a:cs typeface="Times New Roman" panose="02020603050405020304" pitchFamily="18" charset="0"/>
              </a:rPr>
              <a:t> дуже давно. </a:t>
            </a:r>
            <a:r>
              <a:rPr lang="ru-RU" sz="1800" dirty="0" err="1">
                <a:latin typeface="Times New Roman" panose="02020603050405020304" pitchFamily="18" charset="0"/>
                <a:cs typeface="Times New Roman" panose="02020603050405020304" pitchFamily="18" charset="0"/>
              </a:rPr>
              <a:t>Зокрема</a:t>
            </a:r>
            <a:r>
              <a:rPr lang="ru-RU" sz="1800" dirty="0">
                <a:latin typeface="Times New Roman" panose="02020603050405020304" pitchFamily="18" charset="0"/>
                <a:cs typeface="Times New Roman" panose="02020603050405020304" pitchFamily="18" charset="0"/>
              </a:rPr>
              <a:t>, тут </a:t>
            </a:r>
            <a:r>
              <a:rPr lang="ru-RU" sz="1800" dirty="0" err="1">
                <a:latin typeface="Times New Roman" panose="02020603050405020304" pitchFamily="18" charset="0"/>
                <a:cs typeface="Times New Roman" panose="02020603050405020304" pitchFamily="18" charset="0"/>
              </a:rPr>
              <a:t>виявлено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залишки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поселень</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первiсної</a:t>
            </a:r>
            <a:r>
              <a:rPr lang="ru-RU" sz="1800" dirty="0">
                <a:latin typeface="Times New Roman" panose="02020603050405020304" pitchFamily="18" charset="0"/>
                <a:cs typeface="Times New Roman" panose="02020603050405020304" pitchFamily="18" charset="0"/>
              </a:rPr>
              <a:t> людини-</a:t>
            </a:r>
            <a:r>
              <a:rPr lang="ru-RU" sz="1800" dirty="0" err="1">
                <a:latin typeface="Times New Roman" panose="02020603050405020304" pitchFamily="18" charset="0"/>
                <a:cs typeface="Times New Roman" panose="02020603050405020304" pitchFamily="18" charset="0"/>
              </a:rPr>
              <a:t>кроманьйонця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заснованi</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понад</a:t>
            </a:r>
            <a:r>
              <a:rPr lang="ru-RU" sz="1800" dirty="0">
                <a:latin typeface="Times New Roman" panose="02020603050405020304" pitchFamily="18" charset="0"/>
                <a:cs typeface="Times New Roman" panose="02020603050405020304" pitchFamily="18" charset="0"/>
              </a:rPr>
              <a:t> 15 </a:t>
            </a:r>
            <a:r>
              <a:rPr lang="ru-RU" sz="1800" dirty="0" err="1">
                <a:latin typeface="Times New Roman" panose="02020603050405020304" pitchFamily="18" charset="0"/>
                <a:cs typeface="Times New Roman" panose="02020603050405020304" pitchFamily="18" charset="0"/>
              </a:rPr>
              <a:t>тисячолiть</a:t>
            </a:r>
            <a:r>
              <a:rPr lang="ru-RU" sz="1800" dirty="0">
                <a:latin typeface="Times New Roman" panose="02020603050405020304" pitchFamily="18" charset="0"/>
                <a:cs typeface="Times New Roman" panose="02020603050405020304" pitchFamily="18" charset="0"/>
              </a:rPr>
              <a:t> тому. </a:t>
            </a:r>
            <a:r>
              <a:rPr lang="ru-RU" sz="1800" dirty="0" err="1">
                <a:latin typeface="Times New Roman" panose="02020603050405020304" pitchFamily="18" charset="0"/>
                <a:cs typeface="Times New Roman" panose="02020603050405020304" pitchFamily="18" charset="0"/>
              </a:rPr>
              <a:t>Давнiшi</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поселення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зустрiчаються</a:t>
            </a:r>
            <a:r>
              <a:rPr lang="ru-RU" sz="1800" dirty="0">
                <a:latin typeface="Times New Roman" panose="02020603050405020304" pitchFamily="18" charset="0"/>
                <a:cs typeface="Times New Roman" panose="02020603050405020304" pitchFamily="18" charset="0"/>
              </a:rPr>
              <a:t> на </a:t>
            </a:r>
            <a:r>
              <a:rPr lang="ru-RU" sz="1800" dirty="0" err="1">
                <a:latin typeface="Times New Roman" panose="02020603050405020304" pitchFamily="18" charset="0"/>
                <a:cs typeface="Times New Roman" panose="02020603050405020304" pitchFamily="18" charset="0"/>
              </a:rPr>
              <a:t>околицях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мiста</a:t>
            </a:r>
            <a:r>
              <a:rPr lang="ru-RU" sz="1800" dirty="0">
                <a:latin typeface="Times New Roman" panose="02020603050405020304" pitchFamily="18" charset="0"/>
                <a:cs typeface="Times New Roman" panose="02020603050405020304" pitchFamily="18" charset="0"/>
              </a:rPr>
              <a:t>. Центральна ж </a:t>
            </a:r>
            <a:r>
              <a:rPr lang="ru-RU" sz="1800" dirty="0" err="1">
                <a:latin typeface="Times New Roman" panose="02020603050405020304" pitchFamily="18" charset="0"/>
                <a:cs typeface="Times New Roman" panose="02020603050405020304" pitchFamily="18" charset="0"/>
              </a:rPr>
              <a:t>частина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Рівного</a:t>
            </a:r>
            <a:r>
              <a:rPr lang="ru-RU" sz="1800" dirty="0">
                <a:latin typeface="Times New Roman" panose="02020603050405020304" pitchFamily="18" charset="0"/>
                <a:cs typeface="Times New Roman" panose="02020603050405020304" pitchFamily="18" charset="0"/>
              </a:rPr>
              <a:t> була заселена </a:t>
            </a:r>
            <a:r>
              <a:rPr lang="ru-RU" sz="1800" dirty="0" err="1">
                <a:latin typeface="Times New Roman" panose="02020603050405020304" pitchFamily="18" charset="0"/>
                <a:cs typeface="Times New Roman" panose="02020603050405020304" pitchFamily="18" charset="0"/>
              </a:rPr>
              <a:t>пiзнiше</a:t>
            </a:r>
            <a:r>
              <a:rPr lang="ru-RU" sz="1800" dirty="0">
                <a:latin typeface="Times New Roman" panose="02020603050405020304" pitchFamily="18" charset="0"/>
                <a:cs typeface="Times New Roman" panose="02020603050405020304" pitchFamily="18" charset="0"/>
              </a:rPr>
              <a:t>.</a:t>
            </a:r>
            <a:r>
              <a:rPr lang="uk-UA" sz="1800" dirty="0">
                <a:latin typeface="Times New Roman" panose="02020603050405020304" pitchFamily="18" charset="0"/>
                <a:cs typeface="Times New Roman" panose="02020603050405020304" pitchFamily="18" charset="0"/>
              </a:rPr>
              <a:t> </a:t>
            </a:r>
          </a:p>
          <a:p>
            <a:pPr marL="0" indent="360000" algn="just">
              <a:lnSpc>
                <a:spcPct val="80000"/>
              </a:lnSpc>
              <a:spcBef>
                <a:spcPts val="0"/>
              </a:spcBef>
              <a:buNone/>
            </a:pPr>
            <a:r>
              <a:rPr lang="ru-RU" sz="1800" dirty="0">
                <a:latin typeface="Times New Roman" panose="02020603050405020304" pitchFamily="18" charset="0"/>
                <a:cs typeface="Times New Roman" panose="02020603050405020304" pitchFamily="18" charset="0"/>
              </a:rPr>
              <a:t>Перша </a:t>
            </a:r>
            <a:r>
              <a:rPr lang="ru-RU" sz="1800" dirty="0" err="1">
                <a:latin typeface="Times New Roman" panose="02020603050405020304" pitchFamily="18" charset="0"/>
                <a:cs typeface="Times New Roman" panose="02020603050405020304" pitchFamily="18" charset="0"/>
              </a:rPr>
              <a:t>вiдома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писемна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згадка</a:t>
            </a:r>
            <a:r>
              <a:rPr lang="ru-RU" sz="1800" dirty="0">
                <a:latin typeface="Times New Roman" panose="02020603050405020304" pitchFamily="18" charset="0"/>
                <a:cs typeface="Times New Roman" panose="02020603050405020304" pitchFamily="18" charset="0"/>
              </a:rPr>
              <a:t> про </a:t>
            </a:r>
            <a:r>
              <a:rPr lang="ru-RU" sz="1800" dirty="0" err="1">
                <a:latin typeface="Times New Roman" panose="02020603050405020304" pitchFamily="18" charset="0"/>
                <a:cs typeface="Times New Roman" panose="02020603050405020304" pitchFamily="18" charset="0"/>
              </a:rPr>
              <a:t>Рiвне</a:t>
            </a:r>
            <a:r>
              <a:rPr lang="ru-RU" sz="1800" dirty="0">
                <a:latin typeface="Times New Roman" panose="02020603050405020304" pitchFamily="18" charset="0"/>
                <a:cs typeface="Times New Roman" panose="02020603050405020304" pitchFamily="18" charset="0"/>
              </a:rPr>
              <a:t> як один з </a:t>
            </a:r>
            <a:r>
              <a:rPr lang="ru-RU" sz="1800" dirty="0" err="1">
                <a:latin typeface="Times New Roman" panose="02020603050405020304" pitchFamily="18" charset="0"/>
                <a:cs typeface="Times New Roman" panose="02020603050405020304" pitchFamily="18" charset="0"/>
              </a:rPr>
              <a:t>населених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пунктiв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Галицько-Волинського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князiвства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датована</a:t>
            </a:r>
            <a:r>
              <a:rPr lang="ru-RU" sz="1800" dirty="0">
                <a:latin typeface="Times New Roman" panose="02020603050405020304" pitchFamily="18" charset="0"/>
                <a:cs typeface="Times New Roman" panose="02020603050405020304" pitchFamily="18" charset="0"/>
              </a:rPr>
              <a:t> 1283 роком. Це </a:t>
            </a:r>
            <a:r>
              <a:rPr lang="ru-RU" sz="1800" dirty="0" err="1">
                <a:latin typeface="Times New Roman" panose="02020603050405020304" pitchFamily="18" charset="0"/>
                <a:cs typeface="Times New Roman" panose="02020603050405020304" pitchFamily="18" charset="0"/>
              </a:rPr>
              <a:t>запис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латинською</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мовою</a:t>
            </a:r>
            <a:r>
              <a:rPr lang="ru-RU" sz="1800" dirty="0">
                <a:latin typeface="Times New Roman" panose="02020603050405020304" pitchFamily="18" charset="0"/>
                <a:cs typeface="Times New Roman" panose="02020603050405020304" pitchFamily="18" charset="0"/>
              </a:rPr>
              <a:t> у </a:t>
            </a:r>
            <a:r>
              <a:rPr lang="ru-RU" sz="1800" dirty="0" err="1">
                <a:latin typeface="Times New Roman" panose="02020603050405020304" pitchFamily="18" charset="0"/>
                <a:cs typeface="Times New Roman" panose="02020603050405020304" pitchFamily="18" charset="0"/>
              </a:rPr>
              <a:t>польськiй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хронiцi</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Рочнiк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капiтульний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краковскi</a:t>
            </a:r>
            <a:r>
              <a:rPr lang="ru-RU" sz="1800" dirty="0">
                <a:latin typeface="Times New Roman" panose="02020603050405020304" pitchFamily="18" charset="0"/>
                <a:cs typeface="Times New Roman" panose="02020603050405020304" pitchFamily="18" charset="0"/>
              </a:rPr>
              <a:t>". Але лише з ХV </a:t>
            </a:r>
            <a:r>
              <a:rPr lang="ru-RU" sz="1800" dirty="0" err="1">
                <a:latin typeface="Times New Roman" panose="02020603050405020304" pitchFamily="18" charset="0"/>
                <a:cs typeface="Times New Roman" panose="02020603050405020304" pitchFamily="18" charset="0"/>
              </a:rPr>
              <a:t>столiття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Рiвне</a:t>
            </a:r>
            <a:r>
              <a:rPr lang="ru-RU" sz="1800" dirty="0">
                <a:latin typeface="Times New Roman" panose="02020603050405020304" pitchFamily="18" charset="0"/>
                <a:cs typeface="Times New Roman" panose="02020603050405020304" pitchFamily="18" charset="0"/>
              </a:rPr>
              <a:t> регулярно </a:t>
            </a:r>
            <a:r>
              <a:rPr lang="ru-RU" sz="1800" dirty="0" err="1">
                <a:latin typeface="Times New Roman" panose="02020603050405020304" pitchFamily="18" charset="0"/>
                <a:cs typeface="Times New Roman" panose="02020603050405020304" pitchFamily="18" charset="0"/>
              </a:rPr>
              <a:t>фiгурує</a:t>
            </a:r>
            <a:r>
              <a:rPr lang="ru-RU" sz="1800" dirty="0">
                <a:latin typeface="Times New Roman" panose="02020603050405020304" pitchFamily="18" charset="0"/>
                <a:cs typeface="Times New Roman" panose="02020603050405020304" pitchFamily="18" charset="0"/>
              </a:rPr>
              <a:t> в </a:t>
            </a:r>
            <a:r>
              <a:rPr lang="ru-RU" sz="1800" dirty="0" err="1">
                <a:latin typeface="Times New Roman" panose="02020603050405020304" pitchFamily="18" charset="0"/>
                <a:cs typeface="Times New Roman" panose="02020603050405020304" pitchFamily="18" charset="0"/>
              </a:rPr>
              <a:t>iсторичних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джерелах</a:t>
            </a:r>
            <a:r>
              <a:rPr lang="ru-RU" sz="1800" dirty="0">
                <a:latin typeface="Times New Roman" panose="02020603050405020304" pitchFamily="18" charset="0"/>
                <a:cs typeface="Times New Roman" panose="02020603050405020304" pitchFamily="18" charset="0"/>
              </a:rPr>
              <a:t>. На перший </a:t>
            </a:r>
            <a:r>
              <a:rPr lang="ru-RU" sz="1800" dirty="0" err="1">
                <a:latin typeface="Times New Roman" panose="02020603050405020304" pitchFamily="18" charset="0"/>
                <a:cs typeface="Times New Roman" panose="02020603050405020304" pitchFamily="18" charset="0"/>
              </a:rPr>
              <a:t>погляд</a:t>
            </a:r>
            <a:r>
              <a:rPr lang="ru-RU" sz="1800" dirty="0">
                <a:latin typeface="Times New Roman" panose="02020603050405020304" pitchFamily="18" charset="0"/>
                <a:cs typeface="Times New Roman" panose="02020603050405020304" pitchFamily="18" charset="0"/>
              </a:rPr>
              <a:t>, Рівне — </a:t>
            </a:r>
            <a:r>
              <a:rPr lang="ru-RU" sz="1800" dirty="0" err="1">
                <a:latin typeface="Times New Roman" panose="02020603050405020304" pitchFamily="18" charset="0"/>
                <a:cs typeface="Times New Roman" panose="02020603050405020304" pitchFamily="18" charset="0"/>
              </a:rPr>
              <a:t>звичайне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провінційне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місто</a:t>
            </a:r>
            <a:r>
              <a:rPr lang="ru-RU" sz="1800" dirty="0">
                <a:latin typeface="Times New Roman" panose="02020603050405020304" pitchFamily="18" charset="0"/>
                <a:cs typeface="Times New Roman" panose="02020603050405020304" pitchFamily="18" charset="0"/>
              </a:rPr>
              <a:t>, яке волею </a:t>
            </a:r>
            <a:r>
              <a:rPr lang="ru-RU" sz="1800" dirty="0" err="1">
                <a:latin typeface="Times New Roman" panose="02020603050405020304" pitchFamily="18" charset="0"/>
                <a:cs typeface="Times New Roman" panose="02020603050405020304" pitchFamily="18" charset="0"/>
              </a:rPr>
              <a:t>долі</a:t>
            </a:r>
            <a:r>
              <a:rPr lang="ru-RU" sz="1800" dirty="0">
                <a:latin typeface="Times New Roman" panose="02020603050405020304" pitchFamily="18" charset="0"/>
                <a:cs typeface="Times New Roman" panose="02020603050405020304" pitchFamily="18" charset="0"/>
              </a:rPr>
              <a:t> стало “столицею” </a:t>
            </a:r>
            <a:r>
              <a:rPr lang="ru-RU" sz="1800" dirty="0" err="1">
                <a:latin typeface="Times New Roman" panose="02020603050405020304" pitchFamily="18" charset="0"/>
                <a:cs typeface="Times New Roman" panose="02020603050405020304" pitchFamily="18" charset="0"/>
              </a:rPr>
              <a:t>однієї</a:t>
            </a:r>
            <a:r>
              <a:rPr lang="ru-RU" sz="1800" dirty="0">
                <a:latin typeface="Times New Roman" panose="02020603050405020304" pitchFamily="18" charset="0"/>
                <a:cs typeface="Times New Roman" panose="02020603050405020304" pitchFamily="18" charset="0"/>
              </a:rPr>
              <a:t> з областей України. На перший </a:t>
            </a:r>
            <a:r>
              <a:rPr lang="ru-RU" sz="1800" dirty="0" err="1">
                <a:latin typeface="Times New Roman" panose="02020603050405020304" pitchFamily="18" charset="0"/>
                <a:cs typeface="Times New Roman" panose="02020603050405020304" pitchFamily="18" charset="0"/>
              </a:rPr>
              <a:t>погляд</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нічим</a:t>
            </a:r>
            <a:r>
              <a:rPr lang="ru-RU" sz="1800" dirty="0">
                <a:latin typeface="Times New Roman" panose="02020603050405020304" pitchFamily="18" charset="0"/>
                <a:cs typeface="Times New Roman" panose="02020603050405020304" pitchFamily="18" charset="0"/>
              </a:rPr>
              <a:t> не </a:t>
            </a:r>
            <a:r>
              <a:rPr lang="ru-RU" sz="1800" dirty="0" err="1">
                <a:latin typeface="Times New Roman" panose="02020603050405020304" pitchFamily="18" charset="0"/>
                <a:cs typeface="Times New Roman" panose="02020603050405020304" pitchFamily="18" charset="0"/>
              </a:rPr>
              <a:t>визначне</a:t>
            </a:r>
            <a:r>
              <a:rPr lang="ru-RU" sz="1800" dirty="0">
                <a:latin typeface="Times New Roman" panose="02020603050405020304" pitchFamily="18" charset="0"/>
                <a:cs typeface="Times New Roman" panose="02020603050405020304" pitchFamily="18" charset="0"/>
              </a:rPr>
              <a:t>, але це лише на перший </a:t>
            </a:r>
            <a:r>
              <a:rPr lang="ru-RU" sz="1800" dirty="0" err="1">
                <a:latin typeface="Times New Roman" panose="02020603050405020304" pitchFamily="18" charset="0"/>
                <a:cs typeface="Times New Roman" panose="02020603050405020304" pitchFamily="18" charset="0"/>
              </a:rPr>
              <a:t>погляд</a:t>
            </a:r>
            <a:r>
              <a:rPr lang="ru-RU" sz="1800" dirty="0">
                <a:latin typeface="Times New Roman" panose="02020603050405020304" pitchFamily="18" charset="0"/>
                <a:cs typeface="Times New Roman" panose="02020603050405020304" pitchFamily="18" charset="0"/>
              </a:rPr>
              <a:t>.</a:t>
            </a:r>
          </a:p>
          <a:p>
            <a:pPr marL="0" indent="360000" algn="just">
              <a:lnSpc>
                <a:spcPct val="80000"/>
              </a:lnSpc>
              <a:spcBef>
                <a:spcPts val="0"/>
              </a:spcBef>
              <a:buNone/>
            </a:pPr>
            <a:r>
              <a:rPr lang="ru-RU" sz="1800" dirty="0">
                <a:latin typeface="Times New Roman" panose="02020603050405020304" pitchFamily="18" charset="0"/>
                <a:cs typeface="Times New Roman" panose="02020603050405020304" pitchFamily="18" charset="0"/>
              </a:rPr>
              <a:t>Рівне має </a:t>
            </a:r>
            <a:r>
              <a:rPr lang="ru-RU" sz="1800" dirty="0" err="1">
                <a:latin typeface="Times New Roman" panose="02020603050405020304" pitchFamily="18" charset="0"/>
                <a:cs typeface="Times New Roman" panose="02020603050405020304" pitchFamily="18" charset="0"/>
              </a:rPr>
              <a:t>свій</a:t>
            </a:r>
            <a:r>
              <a:rPr lang="ru-RU" sz="1800" dirty="0">
                <a:latin typeface="Times New Roman" panose="02020603050405020304" pitchFamily="18" charset="0"/>
                <a:cs typeface="Times New Roman" panose="02020603050405020304" pitchFamily="18" charset="0"/>
              </a:rPr>
              <a:t> колорит і його </a:t>
            </a:r>
            <a:r>
              <a:rPr lang="ru-RU" sz="1800" dirty="0" err="1">
                <a:latin typeface="Times New Roman" panose="02020603050405020304" pitchFamily="18" charset="0"/>
                <a:cs typeface="Times New Roman" panose="02020603050405020304" pitchFamily="18" charset="0"/>
              </a:rPr>
              <a:t>потрібно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відчути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Туристичні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пам’ятки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Рівного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унікальні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по-своєму</a:t>
            </a:r>
            <a:r>
              <a:rPr lang="ru-RU" sz="1800" dirty="0">
                <a:latin typeface="Times New Roman" panose="02020603050405020304" pitchFamily="18" charset="0"/>
                <a:cs typeface="Times New Roman" panose="02020603050405020304" pitchFamily="18" charset="0"/>
              </a:rPr>
              <a:t> і </a:t>
            </a:r>
            <a:r>
              <a:rPr lang="ru-RU" sz="1800" dirty="0" err="1">
                <a:latin typeface="Times New Roman" panose="02020603050405020304" pitchFamily="18" charset="0"/>
                <a:cs typeface="Times New Roman" panose="02020603050405020304" pitchFamily="18" charset="0"/>
              </a:rPr>
              <a:t>можуть</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розповісти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історію</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нашого</a:t>
            </a:r>
            <a:r>
              <a:rPr lang="ru-RU" sz="1800" dirty="0">
                <a:latin typeface="Times New Roman" panose="02020603050405020304" pitchFamily="18" charset="0"/>
                <a:cs typeface="Times New Roman" panose="02020603050405020304" pitchFamily="18" charset="0"/>
              </a:rPr>
              <a:t> народу.</a:t>
            </a:r>
            <a:endParaRPr lang="uk-UA" sz="1800" dirty="0">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3BC0242C-96B9-4EDF-B572-88FAC64CD6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323" r="816"/>
          <a:stretch/>
        </p:blipFill>
        <p:spPr bwMode="auto">
          <a:xfrm>
            <a:off x="6757261" y="315478"/>
            <a:ext cx="5015227" cy="627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132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B710A7C-2109-4B6C-9D27-4BF81D6D1AF4}"/>
              </a:ext>
            </a:extLst>
          </p:cNvPr>
          <p:cNvSpPr>
            <a:spLocks noGrp="1"/>
          </p:cNvSpPr>
          <p:nvPr>
            <p:ph idx="1"/>
          </p:nvPr>
        </p:nvSpPr>
        <p:spPr>
          <a:xfrm>
            <a:off x="2386739" y="714629"/>
            <a:ext cx="7673011" cy="4652666"/>
          </a:xfrm>
        </p:spPr>
        <p:txBody>
          <a:bodyPr>
            <a:noAutofit/>
          </a:bodyPr>
          <a:lstStyle/>
          <a:p>
            <a:pPr marL="0" indent="360000" algn="just">
              <a:spcBef>
                <a:spcPts val="0"/>
              </a:spcBef>
              <a:buNone/>
            </a:pPr>
            <a:r>
              <a:rPr lang="ru-RU" sz="1600" dirty="0">
                <a:latin typeface="Times New Roman" panose="02020603050405020304" pitchFamily="18" charset="0"/>
                <a:cs typeface="Times New Roman" panose="02020603050405020304" pitchFamily="18" charset="0"/>
              </a:rPr>
              <a:t>Рівне – це </a:t>
            </a:r>
            <a:r>
              <a:rPr lang="ru-RU" sz="1600" dirty="0" err="1">
                <a:latin typeface="Times New Roman" panose="02020603050405020304" pitchFamily="18" charset="0"/>
                <a:cs typeface="Times New Roman" panose="02020603050405020304" pitchFamily="18" charset="0"/>
              </a:rPr>
              <a:t>зовсім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невелике</a:t>
            </a:r>
            <a:r>
              <a:rPr lang="ru-RU" sz="1600" dirty="0">
                <a:latin typeface="Times New Roman" panose="02020603050405020304" pitchFamily="18" charset="0"/>
                <a:cs typeface="Times New Roman" panose="02020603050405020304" pitchFamily="18" charset="0"/>
              </a:rPr>
              <a:t>, але дуже </a:t>
            </a:r>
            <a:r>
              <a:rPr lang="ru-RU" sz="1600" dirty="0" err="1">
                <a:latin typeface="Times New Roman" panose="02020603050405020304" pitchFamily="18" charset="0"/>
                <a:cs typeface="Times New Roman" panose="02020603050405020304" pitchFamily="18" charset="0"/>
              </a:rPr>
              <a:t>зелене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місто</a:t>
            </a:r>
            <a:r>
              <a:rPr lang="ru-RU" sz="1600" dirty="0">
                <a:latin typeface="Times New Roman" panose="02020603050405020304" pitchFamily="18" charset="0"/>
                <a:cs typeface="Times New Roman" panose="02020603050405020304" pitchFamily="18" charset="0"/>
              </a:rPr>
              <a:t>. Воно в 2,5 рази </a:t>
            </a:r>
            <a:r>
              <a:rPr lang="ru-RU" sz="1600" dirty="0" err="1">
                <a:latin typeface="Times New Roman" panose="02020603050405020304" pitchFamily="18" charset="0"/>
                <a:cs typeface="Times New Roman" panose="02020603050405020304" pitchFamily="18" charset="0"/>
              </a:rPr>
              <a:t>менше</a:t>
            </a:r>
            <a:r>
              <a:rPr lang="ru-RU" sz="1600" dirty="0">
                <a:latin typeface="Times New Roman" panose="02020603050405020304" pitchFamily="18" charset="0"/>
                <a:cs typeface="Times New Roman" panose="02020603050405020304" pitchFamily="18" charset="0"/>
              </a:rPr>
              <a:t> за </a:t>
            </a:r>
            <a:r>
              <a:rPr lang="ru-RU" sz="1600" dirty="0" err="1">
                <a:latin typeface="Times New Roman" panose="02020603050405020304" pitchFamily="18" charset="0"/>
                <a:cs typeface="Times New Roman" panose="02020603050405020304" pitchFamily="18" charset="0"/>
              </a:rPr>
              <a:t>Львів</a:t>
            </a:r>
            <a:r>
              <a:rPr lang="ru-RU" sz="1600" dirty="0">
                <a:latin typeface="Times New Roman" panose="02020603050405020304" pitchFamily="18" charset="0"/>
                <a:cs typeface="Times New Roman" panose="02020603050405020304" pitchFamily="18" charset="0"/>
              </a:rPr>
              <a:t> і в 13 </a:t>
            </a:r>
            <a:r>
              <a:rPr lang="ru-RU" sz="1600" dirty="0" err="1">
                <a:latin typeface="Times New Roman" panose="02020603050405020304" pitchFamily="18" charset="0"/>
                <a:cs typeface="Times New Roman" panose="02020603050405020304" pitchFamily="18" charset="0"/>
              </a:rPr>
              <a:t>разів</a:t>
            </a:r>
            <a:r>
              <a:rPr lang="ru-RU" sz="1600" dirty="0">
                <a:latin typeface="Times New Roman" panose="02020603050405020304" pitchFamily="18" charset="0"/>
                <a:cs typeface="Times New Roman" panose="02020603050405020304" pitchFamily="18" charset="0"/>
              </a:rPr>
              <a:t> – за </a:t>
            </a:r>
            <a:r>
              <a:rPr lang="ru-RU" sz="1600" dirty="0" err="1">
                <a:latin typeface="Times New Roman" panose="02020603050405020304" pitchFamily="18" charset="0"/>
                <a:cs typeface="Times New Roman" panose="02020603050405020304" pitchFamily="18" charset="0"/>
              </a:rPr>
              <a:t>Київ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Утім</a:t>
            </a:r>
            <a:r>
              <a:rPr lang="ru-RU" sz="1600" dirty="0">
                <a:latin typeface="Times New Roman" panose="02020603050405020304" pitchFamily="18" charset="0"/>
                <a:cs typeface="Times New Roman" panose="02020603050405020304" pitchFamily="18" charset="0"/>
              </a:rPr>
              <a:t> на лише 64 </a:t>
            </a:r>
            <a:r>
              <a:rPr lang="ru-RU" sz="1600" dirty="0" err="1">
                <a:latin typeface="Times New Roman" panose="02020603050405020304" pitchFamily="18" charset="0"/>
                <a:cs typeface="Times New Roman" panose="02020603050405020304" pitchFamily="18" charset="0"/>
              </a:rPr>
              <a:t>квадратних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кілометрах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розкинулися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більше</a:t>
            </a:r>
            <a:r>
              <a:rPr lang="ru-RU" sz="1600" dirty="0">
                <a:latin typeface="Times New Roman" panose="02020603050405020304" pitchFamily="18" charset="0"/>
                <a:cs typeface="Times New Roman" panose="02020603050405020304" pitchFamily="18" charset="0"/>
              </a:rPr>
              <a:t> десятка </a:t>
            </a:r>
            <a:r>
              <a:rPr lang="ru-RU" sz="1600" dirty="0" err="1">
                <a:latin typeface="Times New Roman" panose="02020603050405020304" pitchFamily="18" charset="0"/>
                <a:cs typeface="Times New Roman" panose="02020603050405020304" pitchFamily="18" charset="0"/>
              </a:rPr>
              <a:t>парків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гідропарки</a:t>
            </a:r>
            <a:r>
              <a:rPr lang="ru-RU" sz="1600" dirty="0">
                <a:latin typeface="Times New Roman" panose="02020603050405020304" pitchFamily="18" charset="0"/>
                <a:cs typeface="Times New Roman" panose="02020603050405020304" pitchFamily="18" charset="0"/>
              </a:rPr>
              <a:t> і озера, до того ж </a:t>
            </a:r>
            <a:r>
              <a:rPr lang="ru-RU" sz="1600" dirty="0" err="1">
                <a:latin typeface="Times New Roman" panose="02020603050405020304" pitchFamily="18" charset="0"/>
                <a:cs typeface="Times New Roman" panose="02020603050405020304" pitchFamily="18" charset="0"/>
              </a:rPr>
              <a:t>крізь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місто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тече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мальовнича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річка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Устя</a:t>
            </a:r>
            <a:r>
              <a:rPr lang="ru-RU" sz="1600" dirty="0">
                <a:latin typeface="Times New Roman" panose="02020603050405020304" pitchFamily="18" charset="0"/>
                <a:cs typeface="Times New Roman" panose="02020603050405020304" pitchFamily="18" charset="0"/>
              </a:rPr>
              <a:t>.</a:t>
            </a:r>
          </a:p>
          <a:p>
            <a:pPr marL="0" indent="360000" algn="just">
              <a:spcBef>
                <a:spcPts val="0"/>
              </a:spcBef>
              <a:buNone/>
            </a:pPr>
            <a:r>
              <a:rPr lang="uk-UA" sz="1600" dirty="0">
                <a:latin typeface="Times New Roman" panose="02020603050405020304" pitchFamily="18" charset="0"/>
                <a:cs typeface="Times New Roman" panose="02020603050405020304" pitchFamily="18" charset="0"/>
              </a:rPr>
              <a:t>Парк ім. Т.Г. Шевченка — найбільший міський парк, розташований у центральній частині міста, улюблене місце відпочинку й дозвілля (зі створеними відповідними умовами) містян і гостей Рівного. Пам’ятка садового паркового мистецтва, заснована у ХІХ столітті, й названа на честь Тараса Григоровича Шевченка у 1940 році. У парку, </a:t>
            </a:r>
            <a:r>
              <a:rPr lang="uk-UA" sz="1600" dirty="0" err="1">
                <a:latin typeface="Times New Roman" panose="02020603050405020304" pitchFamily="18" charset="0"/>
                <a:cs typeface="Times New Roman" panose="02020603050405020304" pitchFamily="18" charset="0"/>
              </a:rPr>
              <a:t>оскрім</a:t>
            </a:r>
            <a:r>
              <a:rPr lang="uk-UA" sz="1600" dirty="0">
                <a:latin typeface="Times New Roman" panose="02020603050405020304" pitchFamily="18" charset="0"/>
                <a:cs typeface="Times New Roman" panose="02020603050405020304" pitchFamily="18" charset="0"/>
              </a:rPr>
              <a:t> рідкісних дерев, є різні монументи, а також таємниче підземелля. Середмістям </a:t>
            </a:r>
            <a:r>
              <a:rPr lang="ru-RU" sz="1600" dirty="0" err="1">
                <a:latin typeface="Times New Roman" panose="02020603050405020304" pitchFamily="18" charset="0"/>
                <a:cs typeface="Times New Roman" panose="02020603050405020304" pitchFamily="18" charset="0"/>
              </a:rPr>
              <a:t>центральний</a:t>
            </a:r>
            <a:r>
              <a:rPr lang="ru-RU" sz="1600" dirty="0">
                <a:latin typeface="Times New Roman" panose="02020603050405020304" pitchFamily="18" charset="0"/>
                <a:cs typeface="Times New Roman" panose="02020603050405020304" pitchFamily="18" charset="0"/>
              </a:rPr>
              <a:t> парк </a:t>
            </a:r>
            <a:r>
              <a:rPr lang="ru-RU" sz="1600" dirty="0" err="1">
                <a:latin typeface="Times New Roman" panose="02020603050405020304" pitchFamily="18" charset="0"/>
                <a:cs typeface="Times New Roman" panose="02020603050405020304" pitchFamily="18" charset="0"/>
              </a:rPr>
              <a:t>фактично</a:t>
            </a:r>
            <a:r>
              <a:rPr lang="ru-RU" sz="1600" dirty="0">
                <a:latin typeface="Times New Roman" panose="02020603050405020304" pitchFamily="18" charset="0"/>
                <a:cs typeface="Times New Roman" panose="02020603050405020304" pitchFamily="18" charset="0"/>
              </a:rPr>
              <a:t> «переходить» у Парк </a:t>
            </a:r>
            <a:r>
              <a:rPr lang="ru-RU" sz="1600" dirty="0" err="1">
                <a:latin typeface="Times New Roman" panose="02020603050405020304" pitchFamily="18" charset="0"/>
                <a:cs typeface="Times New Roman" panose="02020603050405020304" pitchFamily="18" charset="0"/>
              </a:rPr>
              <a:t>Молоді</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якому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розташована</a:t>
            </a:r>
            <a:r>
              <a:rPr lang="ru-RU" sz="1600" dirty="0">
                <a:latin typeface="Times New Roman" panose="02020603050405020304" pitchFamily="18" charset="0"/>
                <a:cs typeface="Times New Roman" panose="02020603050405020304" pitchFamily="18" charset="0"/>
              </a:rPr>
              <a:t> зелена зона </a:t>
            </a:r>
            <a:r>
              <a:rPr lang="ru-RU" sz="1600" dirty="0" err="1">
                <a:latin typeface="Times New Roman" panose="02020603050405020304" pitchFamily="18" charset="0"/>
                <a:cs typeface="Times New Roman" panose="02020603050405020304" pitchFamily="18" charset="0"/>
              </a:rPr>
              <a:t>зі</a:t>
            </a:r>
            <a:r>
              <a:rPr lang="ru-RU" sz="1600" dirty="0">
                <a:latin typeface="Times New Roman" panose="02020603050405020304" pitchFamily="18" charset="0"/>
                <a:cs typeface="Times New Roman" panose="02020603050405020304" pitchFamily="18" charset="0"/>
              </a:rPr>
              <a:t> штучною </a:t>
            </a:r>
            <a:r>
              <a:rPr lang="ru-RU" sz="1600" dirty="0" err="1">
                <a:latin typeface="Times New Roman" panose="02020603050405020304" pitchFamily="18" charset="0"/>
                <a:cs typeface="Times New Roman" panose="02020603050405020304" pitchFamily="18" charset="0"/>
              </a:rPr>
              <a:t>водоймою</a:t>
            </a:r>
            <a:r>
              <a:rPr lang="ru-RU" sz="1600" dirty="0">
                <a:latin typeface="Times New Roman" panose="02020603050405020304" pitchFamily="18" charset="0"/>
                <a:cs typeface="Times New Roman" panose="02020603050405020304" pitchFamily="18" charset="0"/>
              </a:rPr>
              <a:t>. І </a:t>
            </a:r>
            <a:r>
              <a:rPr lang="ru-RU" sz="1600" dirty="0" err="1">
                <a:latin typeface="Times New Roman" panose="02020603050405020304" pitchFamily="18" charset="0"/>
                <a:cs typeface="Times New Roman" panose="02020603050405020304" pitchFamily="18" charset="0"/>
              </a:rPr>
              <a:t>завершує</a:t>
            </a:r>
            <a:r>
              <a:rPr lang="ru-RU" sz="1600" dirty="0">
                <a:latin typeface="Times New Roman" panose="02020603050405020304" pitchFamily="18" charset="0"/>
                <a:cs typeface="Times New Roman" panose="02020603050405020304" pitchFamily="18" charset="0"/>
              </a:rPr>
              <a:t> ансамбль дві </a:t>
            </a:r>
            <a:r>
              <a:rPr lang="ru-RU" sz="1600" dirty="0" err="1">
                <a:latin typeface="Times New Roman" panose="02020603050405020304" pitchFamily="18" charset="0"/>
                <a:cs typeface="Times New Roman" panose="02020603050405020304" pitchFamily="18" charset="0"/>
              </a:rPr>
              <a:t>черги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Гідропарку</a:t>
            </a:r>
            <a:r>
              <a:rPr lang="ru-RU" sz="1600" dirty="0">
                <a:latin typeface="Times New Roman" panose="02020603050405020304" pitchFamily="18" charset="0"/>
                <a:cs typeface="Times New Roman" panose="02020603050405020304" pitchFamily="18" charset="0"/>
              </a:rPr>
              <a:t>. Варто </a:t>
            </a:r>
            <a:r>
              <a:rPr lang="ru-RU" sz="1600" dirty="0" err="1">
                <a:latin typeface="Times New Roman" panose="02020603050405020304" pitchFamily="18" charset="0"/>
                <a:cs typeface="Times New Roman" panose="02020603050405020304" pitchFamily="18" charset="0"/>
              </a:rPr>
              <a:t>відмітити</a:t>
            </a:r>
            <a:r>
              <a:rPr lang="ru-RU" sz="1600" dirty="0">
                <a:latin typeface="Times New Roman" panose="02020603050405020304" pitchFamily="18" charset="0"/>
                <a:cs typeface="Times New Roman" panose="02020603050405020304" pitchFamily="18" charset="0"/>
              </a:rPr>
              <a:t> і парк </a:t>
            </a:r>
            <a:r>
              <a:rPr lang="ru-RU" sz="1600" dirty="0" err="1">
                <a:latin typeface="Times New Roman" panose="02020603050405020304" pitchFamily="18" charset="0"/>
                <a:cs typeface="Times New Roman" panose="02020603050405020304" pitchFamily="18" charset="0"/>
              </a:rPr>
              <a:t>історичної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реконстукції</a:t>
            </a:r>
            <a:r>
              <a:rPr lang="ru-RU" sz="1600" dirty="0">
                <a:latin typeface="Times New Roman" panose="02020603050405020304" pitchFamily="18" charset="0"/>
                <a:cs typeface="Times New Roman" panose="02020603050405020304" pitchFamily="18" charset="0"/>
              </a:rPr>
              <a:t> «Городище </a:t>
            </a:r>
            <a:r>
              <a:rPr lang="ru-RU" sz="1600" dirty="0" err="1">
                <a:latin typeface="Times New Roman" panose="02020603050405020304" pitchFamily="18" charset="0"/>
                <a:cs typeface="Times New Roman" panose="02020603050405020304" pitchFamily="18" charset="0"/>
              </a:rPr>
              <a:t>Оствиця</a:t>
            </a:r>
            <a:r>
              <a:rPr lang="ru-RU" sz="1600" dirty="0">
                <a:latin typeface="Times New Roman" panose="02020603050405020304" pitchFamily="18" charset="0"/>
                <a:cs typeface="Times New Roman" panose="02020603050405020304" pitchFamily="18" charset="0"/>
              </a:rPr>
              <a:t>», що </a:t>
            </a:r>
            <a:r>
              <a:rPr lang="ru-RU" sz="1600" dirty="0" err="1">
                <a:latin typeface="Times New Roman" panose="02020603050405020304" pitchFamily="18" charset="0"/>
                <a:cs typeface="Times New Roman" panose="02020603050405020304" pitchFamily="18" charset="0"/>
              </a:rPr>
              <a:t>відтворює</a:t>
            </a:r>
            <a:r>
              <a:rPr lang="ru-RU" sz="1600" dirty="0">
                <a:latin typeface="Times New Roman" panose="02020603050405020304" pitchFamily="18" charset="0"/>
                <a:cs typeface="Times New Roman" panose="02020603050405020304" pitchFamily="18" charset="0"/>
              </a:rPr>
              <a:t> атмосферу </a:t>
            </a:r>
            <a:r>
              <a:rPr lang="ru-RU" sz="1600" dirty="0" err="1">
                <a:latin typeface="Times New Roman" panose="02020603050405020304" pitchFamily="18" charset="0"/>
                <a:cs typeface="Times New Roman" panose="02020603050405020304" pitchFamily="18" charset="0"/>
              </a:rPr>
              <a:t>часів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Київської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Русі</a:t>
            </a:r>
            <a:r>
              <a:rPr lang="ru-RU" sz="1600" dirty="0">
                <a:latin typeface="Times New Roman" panose="02020603050405020304" pitchFamily="18" charset="0"/>
                <a:cs typeface="Times New Roman" panose="02020603050405020304" pitchFamily="18" charset="0"/>
              </a:rPr>
              <a:t>.</a:t>
            </a:r>
          </a:p>
          <a:p>
            <a:pPr marL="0" indent="360000" algn="just">
              <a:spcBef>
                <a:spcPts val="0"/>
              </a:spcBef>
              <a:buNone/>
            </a:pPr>
            <a:r>
              <a:rPr lang="ru-RU" sz="1600" dirty="0" err="1">
                <a:latin typeface="Times New Roman" panose="02020603050405020304" pitchFamily="18" charset="0"/>
                <a:cs typeface="Times New Roman" panose="02020603050405020304" pitchFamily="18" charset="0"/>
              </a:rPr>
              <a:t>Пагорб</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Слави</a:t>
            </a:r>
            <a:r>
              <a:rPr lang="ru-RU" sz="1600" dirty="0">
                <a:latin typeface="Times New Roman" panose="02020603050405020304" pitchFamily="18" charset="0"/>
                <a:cs typeface="Times New Roman" panose="02020603050405020304" pitchFamily="18" charset="0"/>
              </a:rPr>
              <a:t> - м</a:t>
            </a:r>
            <a:r>
              <a:rPr lang="uk-UA" sz="1600" dirty="0" err="1">
                <a:latin typeface="Times New Roman" panose="02020603050405020304" pitchFamily="18" charset="0"/>
                <a:cs typeface="Times New Roman" panose="02020603050405020304" pitchFamily="18" charset="0"/>
              </a:rPr>
              <a:t>ісцем</a:t>
            </a:r>
            <a:r>
              <a:rPr lang="uk-UA" sz="1600" dirty="0">
                <a:latin typeface="Times New Roman" panose="02020603050405020304" pitchFamily="18" charset="0"/>
                <a:cs typeface="Times New Roman" panose="02020603050405020304" pitchFamily="18" charset="0"/>
              </a:rPr>
              <a:t> військової історії Рівного. Це музей під відкритим небом, де розташована радянська техніка. Також у парку розміщено Монумент Вічної Слави, присвячений 40-ій річниці визволення міста Рівне від німецько-фашистських загарбників. Він був відкритий 7 травня 1985 р. Це обеліск, висотою 48,5 м із скульптурною композицією біля підніжжя та рельєфом з 18-ти фігур на тему війни. </a:t>
            </a:r>
          </a:p>
          <a:p>
            <a:pPr marL="0" indent="360000" algn="just">
              <a:spcBef>
                <a:spcPts val="0"/>
              </a:spcBef>
              <a:buNone/>
            </a:pPr>
            <a:r>
              <a:rPr lang="uk-UA" sz="1600" dirty="0">
                <a:latin typeface="Times New Roman" panose="02020603050405020304" pitchFamily="18" charset="0"/>
                <a:cs typeface="Times New Roman" panose="02020603050405020304" pitchFamily="18" charset="0"/>
              </a:rPr>
              <a:t>Родзинкою середмістя є парк на Грабнику - </a:t>
            </a:r>
            <a:r>
              <a:rPr lang="ru-RU" sz="1600" dirty="0">
                <a:latin typeface="Times New Roman" panose="02020603050405020304" pitchFamily="18" charset="0"/>
                <a:cs typeface="Times New Roman" panose="02020603050405020304" pitchFamily="18" charset="0"/>
              </a:rPr>
              <a:t>це зелена зона </a:t>
            </a:r>
            <a:r>
              <a:rPr lang="ru-RU" sz="1600" dirty="0" err="1">
                <a:latin typeface="Times New Roman" panose="02020603050405020304" pitchFamily="18" charset="0"/>
                <a:cs typeface="Times New Roman" panose="02020603050405020304" pitchFamily="18" charset="0"/>
              </a:rPr>
              <a:t>зі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столітньою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історією</a:t>
            </a:r>
            <a:r>
              <a:rPr lang="ru-RU" sz="1600" dirty="0">
                <a:latin typeface="Times New Roman" panose="02020603050405020304" pitchFamily="18" charset="0"/>
                <a:cs typeface="Times New Roman" panose="02020603050405020304" pitchFamily="18" charset="0"/>
              </a:rPr>
              <a:t>, яка </a:t>
            </a:r>
            <a:r>
              <a:rPr lang="ru-RU" sz="1600" dirty="0" err="1">
                <a:latin typeface="Times New Roman" panose="02020603050405020304" pitchFamily="18" charset="0"/>
                <a:cs typeface="Times New Roman" panose="02020603050405020304" pitchFamily="18" charset="0"/>
              </a:rPr>
              <a:t>завдяки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ініціптивній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молоді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набула</a:t>
            </a:r>
            <a:r>
              <a:rPr lang="ru-RU" sz="1600" dirty="0">
                <a:latin typeface="Times New Roman" panose="02020603050405020304" pitchFamily="18" charset="0"/>
                <a:cs typeface="Times New Roman" panose="02020603050405020304" pitchFamily="18" charset="0"/>
              </a:rPr>
              <a:t> нового </a:t>
            </a:r>
            <a:r>
              <a:rPr lang="ru-RU" sz="1600" dirty="0" err="1">
                <a:latin typeface="Times New Roman" panose="02020603050405020304" pitchFamily="18" charset="0"/>
                <a:cs typeface="Times New Roman" panose="02020603050405020304" pitchFamily="18" charset="0"/>
              </a:rPr>
              <a:t>дихання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Аналогічно</a:t>
            </a:r>
            <a:r>
              <a:rPr lang="ru-RU" sz="1600" dirty="0">
                <a:latin typeface="Times New Roman" panose="02020603050405020304" pitchFamily="18" charset="0"/>
                <a:cs typeface="Times New Roman" panose="02020603050405020304" pitchFamily="18" charset="0"/>
              </a:rPr>
              <a:t> в 2000-х роках </a:t>
            </a:r>
            <a:r>
              <a:rPr lang="ru-RU" sz="1600" dirty="0" err="1">
                <a:latin typeface="Times New Roman" panose="02020603050405020304" pitchFamily="18" charset="0"/>
                <a:cs typeface="Times New Roman" panose="02020603050405020304" pitchFamily="18" charset="0"/>
              </a:rPr>
              <a:t>був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закладений</a:t>
            </a:r>
            <a:r>
              <a:rPr lang="ru-RU" sz="1600" dirty="0">
                <a:latin typeface="Times New Roman" panose="02020603050405020304" pitchFamily="18" charset="0"/>
                <a:cs typeface="Times New Roman" panose="02020603050405020304" pitchFamily="18" charset="0"/>
              </a:rPr>
              <a:t> молодий парк «</a:t>
            </a:r>
            <a:r>
              <a:rPr lang="ru-RU" sz="1600" dirty="0" err="1">
                <a:latin typeface="Times New Roman" panose="02020603050405020304" pitchFamily="18" charset="0"/>
                <a:cs typeface="Times New Roman" panose="02020603050405020304" pitchFamily="18" charset="0"/>
              </a:rPr>
              <a:t>Просвіта</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мікрорайоні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Північний</a:t>
            </a:r>
            <a:r>
              <a:rPr lang="ru-RU" sz="1600" dirty="0">
                <a:latin typeface="Times New Roman" panose="02020603050405020304" pitchFamily="18" charset="0"/>
                <a:cs typeface="Times New Roman" panose="02020603050405020304" pitchFamily="18" charset="0"/>
              </a:rPr>
              <a:t>». а Парк </a:t>
            </a:r>
            <a:r>
              <a:rPr lang="ru-RU" sz="1600" dirty="0" err="1">
                <a:latin typeface="Times New Roman" panose="02020603050405020304" pitchFamily="18" charset="0"/>
                <a:cs typeface="Times New Roman" panose="02020603050405020304" pitchFamily="18" charset="0"/>
              </a:rPr>
              <a:t>актомобілівстів</a:t>
            </a:r>
            <a:r>
              <a:rPr lang="ru-RU" sz="1600" dirty="0">
                <a:latin typeface="Times New Roman" panose="02020603050405020304" pitchFamily="18" charset="0"/>
                <a:cs typeface="Times New Roman" panose="02020603050405020304" pitchFamily="18" charset="0"/>
              </a:rPr>
              <a:t>, що </a:t>
            </a:r>
            <a:r>
              <a:rPr lang="ru-RU" sz="1600" dirty="0" err="1">
                <a:latin typeface="Times New Roman" panose="02020603050405020304" pitchFamily="18" charset="0"/>
                <a:cs typeface="Times New Roman" panose="02020603050405020304" pitchFamily="18" charset="0"/>
              </a:rPr>
              <a:t>розташовується</a:t>
            </a:r>
            <a:r>
              <a:rPr lang="ru-RU" sz="1600" dirty="0">
                <a:latin typeface="Times New Roman" panose="02020603050405020304" pitchFamily="18" charset="0"/>
                <a:cs typeface="Times New Roman" panose="02020603050405020304" pitchFamily="18" charset="0"/>
              </a:rPr>
              <a:t> н</a:t>
            </a:r>
            <a:r>
              <a:rPr lang="uk-UA" sz="1600" dirty="0" err="1">
                <a:latin typeface="Times New Roman" panose="02020603050405020304" pitchFamily="18" charset="0"/>
                <a:cs typeface="Times New Roman" panose="02020603050405020304" pitchFamily="18" charset="0"/>
              </a:rPr>
              <a:t>еподалік</a:t>
            </a:r>
            <a:r>
              <a:rPr lang="uk-UA" sz="1600" dirty="0">
                <a:latin typeface="Times New Roman" panose="02020603050405020304" pitchFamily="18" charset="0"/>
                <a:cs typeface="Times New Roman" panose="02020603050405020304" pitchFamily="18" charset="0"/>
              </a:rPr>
              <a:t> від </a:t>
            </a:r>
            <a:r>
              <a:rPr lang="uk-UA" sz="1600" dirty="0" err="1">
                <a:latin typeface="Times New Roman" panose="02020603050405020304" pitchFamily="18" charset="0"/>
                <a:cs typeface="Times New Roman" panose="02020603050405020304" pitchFamily="18" charset="0"/>
              </a:rPr>
              <a:t>мототреку</a:t>
            </a:r>
            <a:r>
              <a:rPr lang="uk-UA" sz="1600" dirty="0">
                <a:latin typeface="Times New Roman" panose="02020603050405020304" pitchFamily="18" charset="0"/>
                <a:cs typeface="Times New Roman" panose="02020603050405020304" pitchFamily="18" charset="0"/>
              </a:rPr>
              <a:t> на честь колишнього міського голови перейменували на сквер імені Віктора Чайки. Кожен район міста маю свої </a:t>
            </a:r>
            <a:r>
              <a:rPr lang="uk-UA" sz="1600" dirty="0" err="1">
                <a:latin typeface="Times New Roman" panose="02020603050405020304" pitchFamily="18" charset="0"/>
                <a:cs typeface="Times New Roman" panose="02020603050405020304" pitchFamily="18" charset="0"/>
              </a:rPr>
              <a:t>зеленонасаджені</a:t>
            </a:r>
            <a:r>
              <a:rPr lang="uk-UA" sz="1600" dirty="0">
                <a:latin typeface="Times New Roman" panose="02020603050405020304" pitchFamily="18" charset="0"/>
                <a:cs typeface="Times New Roman" panose="02020603050405020304" pitchFamily="18" charset="0"/>
              </a:rPr>
              <a:t> території. Мікрорайон Ювілейний теж може похизуватися </a:t>
            </a:r>
            <a:r>
              <a:rPr lang="uk-UA" sz="1600" dirty="0" err="1">
                <a:latin typeface="Times New Roman" panose="02020603050405020304" pitchFamily="18" charset="0"/>
                <a:cs typeface="Times New Roman" panose="02020603050405020304" pitchFamily="18" charset="0"/>
              </a:rPr>
              <a:t>дендропарком,який</a:t>
            </a:r>
            <a:r>
              <a:rPr lang="uk-UA" sz="1600" dirty="0">
                <a:latin typeface="Times New Roman" panose="02020603050405020304" pitchFamily="18" charset="0"/>
                <a:cs typeface="Times New Roman" panose="02020603050405020304" pitchFamily="18" charset="0"/>
              </a:rPr>
              <a:t> заклали при розбудові нового району міста.</a:t>
            </a:r>
          </a:p>
          <a:p>
            <a:pPr marL="0" indent="360000" algn="just">
              <a:spcBef>
                <a:spcPts val="0"/>
              </a:spcBef>
              <a:buNone/>
            </a:pPr>
            <a:r>
              <a:rPr lang="uk-UA" sz="1600" dirty="0">
                <a:latin typeface="Times New Roman" panose="02020603050405020304" pitchFamily="18" charset="0"/>
                <a:cs typeface="Times New Roman" panose="02020603050405020304" pitchFamily="18" charset="0"/>
              </a:rPr>
              <a:t>А перлиною паркової групи Рівного можна вважати </a:t>
            </a:r>
            <a:r>
              <a:rPr lang="ru-RU" sz="1600" dirty="0" err="1">
                <a:latin typeface="Times New Roman" panose="02020603050405020304" pitchFamily="18" charset="0"/>
                <a:cs typeface="Times New Roman" panose="02020603050405020304" pitchFamily="18" charset="0"/>
              </a:rPr>
              <a:t>Рівненський</a:t>
            </a:r>
            <a:r>
              <a:rPr lang="ru-RU" sz="1600" dirty="0">
                <a:latin typeface="Times New Roman" panose="02020603050405020304" pitchFamily="18" charset="0"/>
                <a:cs typeface="Times New Roman" panose="02020603050405020304" pitchFamily="18" charset="0"/>
              </a:rPr>
              <a:t> зоопарк —— </a:t>
            </a:r>
            <a:r>
              <a:rPr lang="ru-RU" sz="1600" dirty="0" err="1">
                <a:latin typeface="Times New Roman" panose="02020603050405020304" pitchFamily="18" charset="0"/>
                <a:cs typeface="Times New Roman" panose="02020603050405020304" pitchFamily="18" charset="0"/>
              </a:rPr>
              <a:t>зоологічний</a:t>
            </a:r>
            <a:r>
              <a:rPr lang="ru-RU" sz="1600" dirty="0">
                <a:latin typeface="Times New Roman" panose="02020603050405020304" pitchFamily="18" charset="0"/>
                <a:cs typeface="Times New Roman" panose="02020603050405020304" pitchFamily="18" charset="0"/>
              </a:rPr>
              <a:t> парк </a:t>
            </a:r>
            <a:r>
              <a:rPr lang="ru-RU" sz="1600" dirty="0" err="1">
                <a:latin typeface="Times New Roman" panose="02020603050405020304" pitchFamily="18" charset="0"/>
                <a:cs typeface="Times New Roman" panose="02020603050405020304" pitchFamily="18" charset="0"/>
              </a:rPr>
              <a:t>загальнодержавного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значення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який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розміщений</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рельєфній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парковій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території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площею</a:t>
            </a:r>
            <a:r>
              <a:rPr lang="ru-RU" sz="1600" dirty="0">
                <a:latin typeface="Times New Roman" panose="02020603050405020304" pitchFamily="18" charset="0"/>
                <a:cs typeface="Times New Roman" panose="02020603050405020304" pitchFamily="18" charset="0"/>
              </a:rPr>
              <a:t> 4,7 га на </a:t>
            </a:r>
            <a:r>
              <a:rPr lang="ru-RU" sz="1600" dirty="0" err="1">
                <a:latin typeface="Times New Roman" panose="02020603050405020304" pitchFamily="18" charset="0"/>
                <a:cs typeface="Times New Roman" panose="02020603050405020304" pitchFamily="18" charset="0"/>
              </a:rPr>
              <a:t>в'їзді</a:t>
            </a:r>
            <a:r>
              <a:rPr lang="ru-RU" sz="1600" dirty="0">
                <a:latin typeface="Times New Roman" panose="02020603050405020304" pitchFamily="18" charset="0"/>
                <a:cs typeface="Times New Roman" panose="02020603050405020304" pitchFamily="18" charset="0"/>
              </a:rPr>
              <a:t> в Рівне з боку </a:t>
            </a:r>
            <a:r>
              <a:rPr lang="ru-RU" sz="1600" dirty="0" err="1">
                <a:latin typeface="Times New Roman" panose="02020603050405020304" pitchFamily="18" charset="0"/>
                <a:cs typeface="Times New Roman" panose="02020603050405020304" pitchFamily="18" charset="0"/>
              </a:rPr>
              <a:t>Києва</a:t>
            </a:r>
            <a:r>
              <a:rPr lang="ru-RU" sz="1600" dirty="0">
                <a:latin typeface="Times New Roman" panose="02020603050405020304" pitchFamily="18" charset="0"/>
                <a:cs typeface="Times New Roman" panose="02020603050405020304" pitchFamily="18" charset="0"/>
              </a:rPr>
              <a:t>.</a:t>
            </a:r>
            <a:endParaRPr lang="uk-UA" sz="1600" dirty="0">
              <a:latin typeface="Times New Roman" panose="02020603050405020304" pitchFamily="18" charset="0"/>
              <a:cs typeface="Times New Roman" panose="02020603050405020304" pitchFamily="18" charset="0"/>
            </a:endParaRPr>
          </a:p>
        </p:txBody>
      </p:sp>
      <p:sp>
        <p:nvSpPr>
          <p:cNvPr id="4" name="Заголовок 1">
            <a:extLst>
              <a:ext uri="{FF2B5EF4-FFF2-40B4-BE49-F238E27FC236}">
                <a16:creationId xmlns:a16="http://schemas.microsoft.com/office/drawing/2014/main" id="{C675A1FA-C7D9-4034-963C-B675CB1DB199}"/>
              </a:ext>
            </a:extLst>
          </p:cNvPr>
          <p:cNvSpPr>
            <a:spLocks noGrp="1"/>
          </p:cNvSpPr>
          <p:nvPr>
            <p:ph type="title"/>
          </p:nvPr>
        </p:nvSpPr>
        <p:spPr>
          <a:xfrm>
            <a:off x="1057489" y="-222896"/>
            <a:ext cx="10515600" cy="1325563"/>
          </a:xfrm>
        </p:spPr>
        <p:txBody>
          <a:bodyPr>
            <a:normAutofit/>
          </a:bodyPr>
          <a:lstStyle/>
          <a:p>
            <a:pPr indent="360000" algn="ctr">
              <a:lnSpc>
                <a:spcPct val="80000"/>
              </a:lnSpc>
            </a:pPr>
            <a:r>
              <a:rPr lang="uk-UA" sz="2800" b="1" dirty="0">
                <a:latin typeface="Times New Roman" panose="02020603050405020304" pitchFamily="18" charset="0"/>
                <a:cs typeface="Times New Roman" panose="02020603050405020304" pitchFamily="18" charset="0"/>
              </a:rPr>
              <a:t>РІВНЕ – МІСТО ПАРКІВ</a:t>
            </a:r>
          </a:p>
        </p:txBody>
      </p:sp>
      <p:pic>
        <p:nvPicPr>
          <p:cNvPr id="7170" name="Picture 2" descr="Парк Шевченка Рівного перетворять на сучасне місце відпочинку (+ФОТО) -  Рівняни">
            <a:extLst>
              <a:ext uri="{FF2B5EF4-FFF2-40B4-BE49-F238E27FC236}">
                <a16:creationId xmlns:a16="http://schemas.microsoft.com/office/drawing/2014/main" id="{34F1F1EA-4290-4D49-8202-3F2EF5A78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45" y="202668"/>
            <a:ext cx="2052000" cy="146525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Улюблене місце для відпочинку жителів Рівного та гостей міста: історія парку  Лебединка | ITV MEDIA GROUP | Новини Рівного та області">
            <a:extLst>
              <a:ext uri="{FF2B5EF4-FFF2-40B4-BE49-F238E27FC236}">
                <a16:creationId xmlns:a16="http://schemas.microsoft.com/office/drawing/2014/main" id="{DE65ABDF-0153-4436-818D-7E9AA761C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45" y="1885720"/>
            <a:ext cx="2052000" cy="146525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Весна та тюльпани на рівненському Пагорбі Слави [ФОТО]. Соцмережі. Архів.  Новини - Новини Рівного. Відео on-line. Все про телекомпанію - Телеканал  «Рівне 1»">
            <a:extLst>
              <a:ext uri="{FF2B5EF4-FFF2-40B4-BE49-F238E27FC236}">
                <a16:creationId xmlns:a16="http://schemas.microsoft.com/office/drawing/2014/main" id="{C34BB83C-3F2C-4A05-8991-3516BA5395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0855" y="2079000"/>
            <a:ext cx="1800000" cy="27000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Парк на Ювілейному також віддадуть в підпорядкування Хмилецькому ">
            <a:extLst>
              <a:ext uri="{FF2B5EF4-FFF2-40B4-BE49-F238E27FC236}">
                <a16:creationId xmlns:a16="http://schemas.microsoft.com/office/drawing/2014/main" id="{C53EFA56-619F-402D-8CB1-49ECE2E64F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85608" y="415898"/>
            <a:ext cx="1800000" cy="1373538"/>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Рівненський парк &quot;Просвіти&quot;: &quot;чорне&quot; та &quot;біле&quot; | ОГО">
            <a:extLst>
              <a:ext uri="{FF2B5EF4-FFF2-40B4-BE49-F238E27FC236}">
                <a16:creationId xmlns:a16="http://schemas.microsoft.com/office/drawing/2014/main" id="{9D8F5EB3-09C9-4976-A06F-914091AC74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00855" y="5065333"/>
            <a:ext cx="1800000" cy="15900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Фото">
            <a:extLst>
              <a:ext uri="{FF2B5EF4-FFF2-40B4-BE49-F238E27FC236}">
                <a16:creationId xmlns:a16="http://schemas.microsoft.com/office/drawing/2014/main" id="{F939CDEA-62AC-4DEA-B7DA-5977343C23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145" y="3593006"/>
            <a:ext cx="2052000" cy="1333800"/>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Photos at Сквер імені Чайки - 1 tip from 30 visitors">
            <a:extLst>
              <a:ext uri="{FF2B5EF4-FFF2-40B4-BE49-F238E27FC236}">
                <a16:creationId xmlns:a16="http://schemas.microsoft.com/office/drawing/2014/main" id="{03447164-79F1-41F4-9CDD-A3FD375E00E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26358"/>
          <a:stretch/>
        </p:blipFill>
        <p:spPr bwMode="auto">
          <a:xfrm>
            <a:off x="191145" y="5168836"/>
            <a:ext cx="2052000" cy="151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236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a:extLst>
              <a:ext uri="{FF2B5EF4-FFF2-40B4-BE49-F238E27FC236}">
                <a16:creationId xmlns:a16="http://schemas.microsoft.com/office/drawing/2014/main" id="{78DF58F3-2861-41A5-8C86-BFC5E7B73D45}"/>
              </a:ext>
            </a:extLst>
          </p:cNvPr>
          <p:cNvSpPr>
            <a:spLocks noGrp="1"/>
          </p:cNvSpPr>
          <p:nvPr>
            <p:ph idx="1"/>
          </p:nvPr>
        </p:nvSpPr>
        <p:spPr>
          <a:xfrm>
            <a:off x="114945" y="1838830"/>
            <a:ext cx="11962110" cy="2834622"/>
          </a:xfrm>
        </p:spPr>
        <p:txBody>
          <a:bodyPr wrap="square">
            <a:spAutoFit/>
          </a:bodyPr>
          <a:lstStyle/>
          <a:p>
            <a:pPr marL="0" indent="0" algn="just">
              <a:spcBef>
                <a:spcPts val="0"/>
              </a:spcBef>
              <a:buNone/>
            </a:pPr>
            <a:r>
              <a:rPr lang="uk-UA" sz="1800" dirty="0">
                <a:latin typeface="Times New Roman" panose="02020603050405020304" pitchFamily="18" charset="0"/>
                <a:cs typeface="Times New Roman" panose="02020603050405020304" pitchFamily="18" charset="0"/>
              </a:rPr>
              <a:t>     Рівне - місто трьох брам. Принаймні цей символ супроводжує історію Рівного впродовж останніх п'яти століть. Срібні брами зображували на усіх, за винятком радянського, гербах міста. Сучасний герб міста є символом колишніх головних доріг в обласний центр: зі сторони Клеваня, </a:t>
            </a:r>
            <a:r>
              <a:rPr lang="uk-UA" sz="1800" dirty="0" err="1">
                <a:latin typeface="Times New Roman" panose="02020603050405020304" pitchFamily="18" charset="0"/>
                <a:cs typeface="Times New Roman" panose="02020603050405020304" pitchFamily="18" charset="0"/>
              </a:rPr>
              <a:t>Тучина</a:t>
            </a:r>
            <a:r>
              <a:rPr lang="uk-UA" sz="1800" dirty="0">
                <a:latin typeface="Times New Roman" panose="02020603050405020304" pitchFamily="18" charset="0"/>
                <a:cs typeface="Times New Roman" panose="02020603050405020304" pitchFamily="18" charset="0"/>
              </a:rPr>
              <a:t> і Здолбунова, 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прямої</a:t>
            </a:r>
            <a:r>
              <a:rPr lang="ru-RU" sz="1800" dirty="0">
                <a:latin typeface="Times New Roman" panose="02020603050405020304" pitchFamily="18" charset="0"/>
                <a:cs typeface="Times New Roman" panose="02020603050405020304" pitchFamily="18" charset="0"/>
              </a:rPr>
              <a:t> дороги на </a:t>
            </a:r>
            <a:r>
              <a:rPr lang="ru-RU" sz="1800" dirty="0" err="1">
                <a:latin typeface="Times New Roman" panose="02020603050405020304" pitchFamily="18" charset="0"/>
                <a:cs typeface="Times New Roman" panose="02020603050405020304" pitchFamily="18" charset="0"/>
              </a:rPr>
              <a:t>Київ</a:t>
            </a:r>
            <a:r>
              <a:rPr lang="ru-RU" sz="1800" dirty="0">
                <a:latin typeface="Times New Roman" panose="02020603050405020304" pitchFamily="18" charset="0"/>
                <a:cs typeface="Times New Roman" panose="02020603050405020304" pitchFamily="18" charset="0"/>
              </a:rPr>
              <a:t>, яка є зараз, не було </a:t>
            </a:r>
            <a:r>
              <a:rPr lang="uk-UA" sz="1800" dirty="0">
                <a:latin typeface="Times New Roman" panose="02020603050405020304" pitchFamily="18" charset="0"/>
                <a:cs typeface="Times New Roman" panose="02020603050405020304" pitchFamily="18" charset="0"/>
              </a:rPr>
              <a:t>У кінці 90-х на початку нового тисячоліття, усі напрямки в'їздів у Рівне мали невеликі символічні в'їзні знаки (здебільшого це були стели-площини з каменю, що імітували герб міста у вигляді однієї повної та двох </a:t>
            </a:r>
            <a:r>
              <a:rPr lang="uk-UA" sz="1800" dirty="0" err="1">
                <a:latin typeface="Times New Roman" panose="02020603050405020304" pitchFamily="18" charset="0"/>
                <a:cs typeface="Times New Roman" panose="02020603050405020304" pitchFamily="18" charset="0"/>
              </a:rPr>
              <a:t>напіварок</a:t>
            </a:r>
            <a:r>
              <a:rPr lang="uk-UA" sz="1800" dirty="0">
                <a:latin typeface="Times New Roman" panose="02020603050405020304" pitchFamily="18" charset="0"/>
                <a:cs typeface="Times New Roman" panose="02020603050405020304" pitchFamily="18" charset="0"/>
              </a:rPr>
              <a:t>. </a:t>
            </a:r>
          </a:p>
          <a:p>
            <a:pPr marL="0" indent="0" algn="just">
              <a:spcBef>
                <a:spcPts val="0"/>
              </a:spcBef>
              <a:buNone/>
            </a:pPr>
            <a:r>
              <a:rPr lang="uk-UA" sz="1800" dirty="0">
                <a:latin typeface="Times New Roman" panose="02020603050405020304" pitchFamily="18" charset="0"/>
                <a:cs typeface="Times New Roman" panose="02020603050405020304" pitchFamily="18" charset="0"/>
              </a:rPr>
              <a:t>     Проте в ході будівництва Київського шосе виникла необхідність з’єднати Корець та Рівне. Так сформувалася головна вулиця Соборна, на той момент Шосейна. За різної влади вулиця відповідно змінювала свою назву. Йменувалася й </a:t>
            </a:r>
            <a:r>
              <a:rPr lang="uk-UA" sz="1800" dirty="0" err="1">
                <a:latin typeface="Times New Roman" panose="02020603050405020304" pitchFamily="18" charset="0"/>
                <a:cs typeface="Times New Roman" panose="02020603050405020304" pitchFamily="18" charset="0"/>
              </a:rPr>
              <a:t>Клеванською</a:t>
            </a:r>
            <a:r>
              <a:rPr lang="uk-UA" sz="1800" dirty="0">
                <a:latin typeface="Times New Roman" panose="02020603050405020304" pitchFamily="18" charset="0"/>
                <a:cs typeface="Times New Roman" panose="02020603050405020304" pitchFamily="18" charset="0"/>
              </a:rPr>
              <a:t>, Романівською, 3-го Травня, Німецькою, </a:t>
            </a:r>
            <a:r>
              <a:rPr lang="uk-UA" sz="1800" dirty="0" err="1">
                <a:latin typeface="Times New Roman" panose="02020603050405020304" pitchFamily="18" charset="0"/>
                <a:cs typeface="Times New Roman" panose="02020603050405020304" pitchFamily="18" charset="0"/>
              </a:rPr>
              <a:t>Гітлерштрассе</a:t>
            </a:r>
            <a:r>
              <a:rPr lang="uk-UA" sz="1800" dirty="0">
                <a:latin typeface="Times New Roman" panose="02020603050405020304" pitchFamily="18" charset="0"/>
                <a:cs typeface="Times New Roman" panose="02020603050405020304" pitchFamily="18" charset="0"/>
              </a:rPr>
              <a:t>, Сталіна та Ленінською. А саме сучасна назва ототожнюється з розташуванням декілька соборів, костелу, а також символізує прагнення українців до соборності українських земель в єдиній вільній самостійній державі. Саме, слідуючи цією вулицею, можна потрапити у всі закутки міста і роздивитися найбільші скарби.</a:t>
            </a:r>
          </a:p>
        </p:txBody>
      </p:sp>
      <p:pic>
        <p:nvPicPr>
          <p:cNvPr id="8194" name="Picture 2">
            <a:extLst>
              <a:ext uri="{FF2B5EF4-FFF2-40B4-BE49-F238E27FC236}">
                <a16:creationId xmlns:a16="http://schemas.microsoft.com/office/drawing/2014/main" id="{3FD4ED31-3F87-49B1-B0C2-1012C17D88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376" y="306553"/>
            <a:ext cx="2709622" cy="135481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quot;">
            <a:extLst>
              <a:ext uri="{FF2B5EF4-FFF2-40B4-BE49-F238E27FC236}">
                <a16:creationId xmlns:a16="http://schemas.microsoft.com/office/drawing/2014/main" id="{7265A458-0365-40A9-A4D6-18D29B1B3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2003" y="293592"/>
            <a:ext cx="2690248" cy="15372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ТОП-10 місць, які варто відвідати в Рівному [ФОТО] - КРАПКА">
            <a:extLst>
              <a:ext uri="{FF2B5EF4-FFF2-40B4-BE49-F238E27FC236}">
                <a16:creationId xmlns:a16="http://schemas.microsoft.com/office/drawing/2014/main" id="{50728478-AFFE-466D-B7CC-6AF1F985E4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713" y="4850917"/>
            <a:ext cx="2270294" cy="170052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Свято-Покровський кафедральний cобор у Рівному">
            <a:extLst>
              <a:ext uri="{FF2B5EF4-FFF2-40B4-BE49-F238E27FC236}">
                <a16:creationId xmlns:a16="http://schemas.microsoft.com/office/drawing/2014/main" id="{11FAE2E6-10F2-480C-9EDE-C14BD9E6D6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4854" y="4850918"/>
            <a:ext cx="2683761" cy="170052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Воскресенський собор, Рівне: інформація, фото, відгуки">
            <a:extLst>
              <a:ext uri="{FF2B5EF4-FFF2-40B4-BE49-F238E27FC236}">
                <a16:creationId xmlns:a16="http://schemas.microsoft.com/office/drawing/2014/main" id="{6A4C1113-4E87-4FD4-8664-DB8DCCA864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0462" y="4850917"/>
            <a:ext cx="2548825" cy="1700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907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F6EBB0-C52C-45E7-8AD9-6A8B71741F10}"/>
              </a:ext>
            </a:extLst>
          </p:cNvPr>
          <p:cNvSpPr>
            <a:spLocks noGrp="1"/>
          </p:cNvSpPr>
          <p:nvPr>
            <p:ph type="title"/>
          </p:nvPr>
        </p:nvSpPr>
        <p:spPr>
          <a:xfrm>
            <a:off x="1039678" y="-146319"/>
            <a:ext cx="10515600" cy="1325563"/>
          </a:xfrm>
        </p:spPr>
        <p:txBody>
          <a:bodyPr/>
          <a:lstStyle/>
          <a:p>
            <a:pPr algn="ctr"/>
            <a:r>
              <a:rPr lang="uk-UA" b="1" dirty="0">
                <a:effectLst>
                  <a:outerShdw blurRad="38100" dist="38100" dir="2700000" algn="tl">
                    <a:srgbClr val="000000">
                      <a:alpha val="43137"/>
                    </a:srgbClr>
                  </a:outerShdw>
                </a:effectLst>
              </a:rPr>
              <a:t>ЛАСКАВО ПРОСИМО ДО РІВНОГО</a:t>
            </a:r>
          </a:p>
        </p:txBody>
      </p:sp>
      <p:sp>
        <p:nvSpPr>
          <p:cNvPr id="8" name="Объект 2">
            <a:extLst>
              <a:ext uri="{FF2B5EF4-FFF2-40B4-BE49-F238E27FC236}">
                <a16:creationId xmlns:a16="http://schemas.microsoft.com/office/drawing/2014/main" id="{E75AD483-BE65-4BCE-9826-CB8C8D437D75}"/>
              </a:ext>
            </a:extLst>
          </p:cNvPr>
          <p:cNvSpPr>
            <a:spLocks noGrp="1"/>
          </p:cNvSpPr>
          <p:nvPr>
            <p:ph idx="1"/>
          </p:nvPr>
        </p:nvSpPr>
        <p:spPr>
          <a:xfrm>
            <a:off x="114945" y="1001921"/>
            <a:ext cx="9091048" cy="1837518"/>
          </a:xfrm>
        </p:spPr>
        <p:txBody>
          <a:bodyPr wrap="square">
            <a:spAutoFit/>
          </a:bodyPr>
          <a:lstStyle/>
          <a:p>
            <a:pPr marL="0" indent="0" algn="just">
              <a:spcBef>
                <a:spcPts val="0"/>
              </a:spcBef>
              <a:buNone/>
            </a:pPr>
            <a:r>
              <a:rPr lang="uk-UA" sz="1800" dirty="0">
                <a:latin typeface="Times New Roman" panose="02020603050405020304" pitchFamily="18" charset="0"/>
                <a:cs typeface="Times New Roman" panose="02020603050405020304" pitchFamily="18" charset="0"/>
              </a:rPr>
              <a:t>     В’їхавши в місто зі сторони Луцька, ми потрапляємо на головну магістраль. Туристів зустріне кам’яна арка-брама і неймовірний колорит будівель. Будуть зустрічатися парки, а паралельно дорозі будуть вітатися зелені каштани та тополі. Ближче до середмістя Соборну перерізає річка Устя, одна з </a:t>
            </a:r>
            <a:r>
              <a:rPr lang="uk-UA" sz="1800" dirty="0" err="1">
                <a:latin typeface="Times New Roman" panose="02020603050405020304" pitchFamily="18" charset="0"/>
                <a:cs typeface="Times New Roman" panose="02020603050405020304" pitchFamily="18" charset="0"/>
              </a:rPr>
              <a:t>приток</a:t>
            </a:r>
            <a:r>
              <a:rPr lang="uk-UA" sz="1800" dirty="0">
                <a:latin typeface="Times New Roman" panose="02020603050405020304" pitchFamily="18" charset="0"/>
                <a:cs typeface="Times New Roman" panose="02020603050405020304" pitchFamily="18" charset="0"/>
              </a:rPr>
              <a:t> Горині. Староукраїнська назва річки – </a:t>
            </a:r>
            <a:r>
              <a:rPr lang="uk-UA" sz="1800" dirty="0" err="1">
                <a:latin typeface="Times New Roman" panose="02020603050405020304" pitchFamily="18" charset="0"/>
                <a:cs typeface="Times New Roman" panose="02020603050405020304" pitchFamily="18" charset="0"/>
              </a:rPr>
              <a:t>Освиця</a:t>
            </a:r>
            <a:r>
              <a:rPr lang="uk-UA" sz="1800" dirty="0">
                <a:latin typeface="Times New Roman" panose="02020603050405020304" pitchFamily="18" charset="0"/>
                <a:cs typeface="Times New Roman" panose="02020603050405020304" pitchFamily="18" charset="0"/>
              </a:rPr>
              <a:t>, що співзвучно з назвою </a:t>
            </a:r>
            <a:r>
              <a:rPr lang="ru-RU" sz="1800" dirty="0">
                <a:latin typeface="Times New Roman" panose="02020603050405020304" pitchFamily="18" charset="0"/>
                <a:cs typeface="Times New Roman" panose="02020603050405020304" pitchFamily="18" charset="0"/>
              </a:rPr>
              <a:t>парку </a:t>
            </a:r>
            <a:r>
              <a:rPr lang="ru-RU" sz="1800" dirty="0" err="1">
                <a:latin typeface="Times New Roman" panose="02020603050405020304" pitchFamily="18" charset="0"/>
                <a:cs typeface="Times New Roman" panose="02020603050405020304" pitchFamily="18" charset="0"/>
              </a:rPr>
              <a:t>історичної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реконстукції</a:t>
            </a:r>
            <a:r>
              <a:rPr lang="ru-RU" sz="1800" dirty="0">
                <a:latin typeface="Times New Roman" panose="02020603050405020304" pitchFamily="18" charset="0"/>
                <a:cs typeface="Times New Roman" panose="02020603050405020304" pitchFamily="18" charset="0"/>
              </a:rPr>
              <a:t> «Городище </a:t>
            </a:r>
            <a:r>
              <a:rPr lang="ru-RU" sz="1800" dirty="0" err="1">
                <a:latin typeface="Times New Roman" panose="02020603050405020304" pitchFamily="18" charset="0"/>
                <a:cs typeface="Times New Roman" panose="02020603050405020304" pitchFamily="18" charset="0"/>
              </a:rPr>
              <a:t>Оствиця</a:t>
            </a:r>
            <a:r>
              <a:rPr lang="ru-RU" sz="1800" dirty="0">
                <a:latin typeface="Times New Roman" panose="02020603050405020304" pitchFamily="18" charset="0"/>
                <a:cs typeface="Times New Roman" panose="02020603050405020304" pitchFamily="18" charset="0"/>
              </a:rPr>
              <a:t>». На </a:t>
            </a:r>
            <a:r>
              <a:rPr lang="ru-RU" sz="1800" dirty="0" err="1">
                <a:latin typeface="Times New Roman" panose="02020603050405020304" pitchFamily="18" charset="0"/>
                <a:cs typeface="Times New Roman" panose="02020603050405020304" pitchFamily="18" charset="0"/>
              </a:rPr>
              <a:t>березі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річки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розташований</a:t>
            </a:r>
            <a:r>
              <a:rPr lang="ru-RU" sz="1800" dirty="0">
                <a:latin typeface="Times New Roman" panose="02020603050405020304" pitchFamily="18" charset="0"/>
                <a:cs typeface="Times New Roman" panose="02020603050405020304" pitchFamily="18" charset="0"/>
              </a:rPr>
              <a:t> собор </a:t>
            </a:r>
            <a:r>
              <a:rPr lang="ru-RU" sz="1800" dirty="0" err="1">
                <a:latin typeface="Times New Roman" panose="02020603050405020304" pitchFamily="18" charset="0"/>
                <a:cs typeface="Times New Roman" panose="02020603050405020304" pitchFamily="18" charset="0"/>
              </a:rPr>
              <a:t>Української</a:t>
            </a:r>
            <a:r>
              <a:rPr lang="ru-RU" sz="1800" dirty="0">
                <a:latin typeface="Times New Roman" panose="02020603050405020304" pitchFamily="18" charset="0"/>
                <a:cs typeface="Times New Roman" panose="02020603050405020304" pitchFamily="18" charset="0"/>
              </a:rPr>
              <a:t> греко-</a:t>
            </a:r>
            <a:r>
              <a:rPr lang="ru-RU" sz="1800" dirty="0" err="1">
                <a:latin typeface="Times New Roman" panose="02020603050405020304" pitchFamily="18" charset="0"/>
                <a:cs typeface="Times New Roman" panose="02020603050405020304" pitchFamily="18" charset="0"/>
              </a:rPr>
              <a:t>католицької</a:t>
            </a:r>
            <a:r>
              <a:rPr lang="ru-RU" sz="1800" dirty="0">
                <a:latin typeface="Times New Roman" panose="02020603050405020304" pitchFamily="18" charset="0"/>
                <a:cs typeface="Times New Roman" panose="02020603050405020304" pitchFamily="18" charset="0"/>
              </a:rPr>
              <a:t> церкви Святого </a:t>
            </a:r>
            <a:r>
              <a:rPr lang="ru-RU" sz="1800" dirty="0" err="1">
                <a:latin typeface="Times New Roman" panose="02020603050405020304" pitchFamily="18" charset="0"/>
                <a:cs typeface="Times New Roman" panose="02020603050405020304" pitchFamily="18" charset="0"/>
              </a:rPr>
              <a:t>Миколи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Чудотворця</a:t>
            </a:r>
            <a:r>
              <a:rPr lang="ru-RU" sz="1800" dirty="0">
                <a:latin typeface="Times New Roman" panose="02020603050405020304" pitchFamily="18" charset="0"/>
                <a:cs typeface="Times New Roman" panose="02020603050405020304" pitchFamily="18" charset="0"/>
              </a:rPr>
              <a:t>.</a:t>
            </a:r>
            <a:endParaRPr lang="uk-UA" sz="1800" dirty="0">
              <a:latin typeface="Times New Roman" panose="02020603050405020304" pitchFamily="18" charset="0"/>
              <a:cs typeface="Times New Roman" panose="02020603050405020304" pitchFamily="18" charset="0"/>
            </a:endParaRPr>
          </a:p>
        </p:txBody>
      </p:sp>
      <p:pic>
        <p:nvPicPr>
          <p:cNvPr id="6146" name="Picture 2" descr="Конкатедральний собор святого Миколая Чудотворця (м. Рiвне) | Інтерактивна  карта Української Греко-Католицької Церкви">
            <a:extLst>
              <a:ext uri="{FF2B5EF4-FFF2-40B4-BE49-F238E27FC236}">
                <a16:creationId xmlns:a16="http://schemas.microsoft.com/office/drawing/2014/main" id="{EB7FD3A2-98A1-48DF-9AD4-CBF3E4BAD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8319" y="1001921"/>
            <a:ext cx="2581275" cy="1771650"/>
          </a:xfrm>
          <a:prstGeom prst="rect">
            <a:avLst/>
          </a:prstGeom>
          <a:noFill/>
          <a:extLst>
            <a:ext uri="{909E8E84-426E-40DD-AFC4-6F175D3DCCD1}">
              <a14:hiddenFill xmlns:a14="http://schemas.microsoft.com/office/drawing/2010/main">
                <a:solidFill>
                  <a:srgbClr val="FFFFFF"/>
                </a:solidFill>
              </a14:hiddenFill>
            </a:ext>
          </a:extLst>
        </p:spPr>
      </p:pic>
      <p:sp>
        <p:nvSpPr>
          <p:cNvPr id="12" name="Объект 2">
            <a:extLst>
              <a:ext uri="{FF2B5EF4-FFF2-40B4-BE49-F238E27FC236}">
                <a16:creationId xmlns:a16="http://schemas.microsoft.com/office/drawing/2014/main" id="{FE969270-440F-4317-8A9A-9DCD6DADD100}"/>
              </a:ext>
            </a:extLst>
          </p:cNvPr>
          <p:cNvSpPr txBox="1">
            <a:spLocks/>
          </p:cNvSpPr>
          <p:nvPr/>
        </p:nvSpPr>
        <p:spPr>
          <a:xfrm>
            <a:off x="3565095" y="2776820"/>
            <a:ext cx="8294499" cy="2336024"/>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uk-UA" sz="1800" dirty="0">
                <a:latin typeface="Times New Roman" panose="02020603050405020304" pitchFamily="18" charset="0"/>
                <a:cs typeface="Times New Roman" panose="02020603050405020304" pitchFamily="18" charset="0"/>
              </a:rPr>
              <a:t>     Туристичні пам’ятки в Рівне у великій кількості були зруйновані. На жаль, ми втратити таку унікальну споруду як замок князів Любомирських. Втратив свою первісну красу й колишній римо-католицький костел святого </a:t>
            </a:r>
            <a:r>
              <a:rPr lang="uk-UA" sz="1800" dirty="0" err="1">
                <a:latin typeface="Times New Roman" panose="02020603050405020304" pitchFamily="18" charset="0"/>
                <a:cs typeface="Times New Roman" panose="02020603050405020304" pitchFamily="18" charset="0"/>
              </a:rPr>
              <a:t>Антоніо</a:t>
            </a:r>
            <a:r>
              <a:rPr lang="uk-UA" sz="1800" dirty="0">
                <a:latin typeface="Times New Roman" panose="02020603050405020304" pitchFamily="18" charset="0"/>
                <a:cs typeface="Times New Roman" panose="02020603050405020304" pitchFamily="18" charset="0"/>
              </a:rPr>
              <a:t>. У 1987 році будівлю святині передали Рівненській філармонії. Нині він слугує як зал органної та камерної музики. Нині на подвір’ї костелу створили Готичний сад, де проводять різні культурні заходи. В рамках облаштування культурно-екологічного простору відомий </a:t>
            </a:r>
            <a:r>
              <a:rPr lang="uk-UA" sz="1800" dirty="0" err="1">
                <a:latin typeface="Times New Roman" panose="02020603050405020304" pitchFamily="18" charset="0"/>
                <a:cs typeface="Times New Roman" panose="02020603050405020304" pitchFamily="18" charset="0"/>
              </a:rPr>
              <a:t>мураліст</a:t>
            </a:r>
            <a:r>
              <a:rPr lang="uk-UA" sz="1800" dirty="0">
                <a:latin typeface="Times New Roman" panose="02020603050405020304" pitchFamily="18" charset="0"/>
                <a:cs typeface="Times New Roman" panose="02020603050405020304" pitchFamily="18" charset="0"/>
              </a:rPr>
              <a:t> Костянтин Качановський залишив там свій стінопис, а громадські активісти створюють новий ландшафтний простір. А завершує композицію – майдан Музики з скульптурою та годинник з курантами на костелі. </a:t>
            </a:r>
          </a:p>
        </p:txBody>
      </p:sp>
      <p:pic>
        <p:nvPicPr>
          <p:cNvPr id="6148" name="Picture 4" descr="Історія костелу святого Антонія у Рівному, де діє філармонія та органний  зал — Cуспільне Рівне">
            <a:extLst>
              <a:ext uri="{FF2B5EF4-FFF2-40B4-BE49-F238E27FC236}">
                <a16:creationId xmlns:a16="http://schemas.microsoft.com/office/drawing/2014/main" id="{BC59D8DD-744A-41AF-9E81-07A98EC53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406" y="2865652"/>
            <a:ext cx="3232689" cy="181838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У Рівному буде «Готичний сад» ">
            <a:extLst>
              <a:ext uri="{FF2B5EF4-FFF2-40B4-BE49-F238E27FC236}">
                <a16:creationId xmlns:a16="http://schemas.microsoft.com/office/drawing/2014/main" id="{E9465FCF-7C03-4D61-8A33-D54373B3EB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406" y="5297860"/>
            <a:ext cx="3186025" cy="13969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729D72F0-B76C-43CD-A7A2-198349FF7D3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790" t="35646" r="1867" b="10649"/>
          <a:stretch/>
        </p:blipFill>
        <p:spPr bwMode="auto">
          <a:xfrm>
            <a:off x="8673571" y="5337715"/>
            <a:ext cx="3186025" cy="1371565"/>
          </a:xfrm>
          <a:prstGeom prst="rect">
            <a:avLst/>
          </a:prstGeom>
          <a:noFill/>
          <a:extLst>
            <a:ext uri="{909E8E84-426E-40DD-AFC4-6F175D3DCCD1}">
              <a14:hiddenFill xmlns:a14="http://schemas.microsoft.com/office/drawing/2010/main">
                <a:solidFill>
                  <a:srgbClr val="FFFFFF"/>
                </a:solidFill>
              </a14:hiddenFill>
            </a:ext>
          </a:extLst>
        </p:spPr>
      </p:pic>
      <p:sp>
        <p:nvSpPr>
          <p:cNvPr id="18" name="Объект 2">
            <a:extLst>
              <a:ext uri="{FF2B5EF4-FFF2-40B4-BE49-F238E27FC236}">
                <a16:creationId xmlns:a16="http://schemas.microsoft.com/office/drawing/2014/main" id="{B08BB89D-23F2-43C8-8673-7A14E02DFFE7}"/>
              </a:ext>
            </a:extLst>
          </p:cNvPr>
          <p:cNvSpPr txBox="1">
            <a:spLocks/>
          </p:cNvSpPr>
          <p:nvPr/>
        </p:nvSpPr>
        <p:spPr>
          <a:xfrm>
            <a:off x="3746069" y="5371592"/>
            <a:ext cx="4747002" cy="1338828"/>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uk-UA" sz="1800" dirty="0">
                <a:latin typeface="Times New Roman" panose="02020603050405020304" pitchFamily="18" charset="0"/>
                <a:cs typeface="Times New Roman" panose="02020603050405020304" pitchFamily="18" charset="0"/>
              </a:rPr>
              <a:t>     На будівля поруч з костелом зображений </a:t>
            </a:r>
            <a:r>
              <a:rPr lang="uk-UA" sz="1800" dirty="0" err="1">
                <a:latin typeface="Times New Roman" panose="02020603050405020304" pitchFamily="18" charset="0"/>
                <a:cs typeface="Times New Roman" panose="02020603050405020304" pitchFamily="18" charset="0"/>
              </a:rPr>
              <a:t>сурал</a:t>
            </a:r>
            <a:r>
              <a:rPr lang="uk-UA" sz="1800" dirty="0">
                <a:latin typeface="Times New Roman" panose="02020603050405020304" pitchFamily="18" charset="0"/>
                <a:cs typeface="Times New Roman" panose="02020603050405020304" pitchFamily="18" charset="0"/>
              </a:rPr>
              <a:t>, який став символом пам’яті Героїв </a:t>
            </a:r>
            <a:r>
              <a:rPr lang="uk-UA" sz="1800" dirty="0" err="1">
                <a:latin typeface="Times New Roman" panose="02020603050405020304" pitchFamily="18" charset="0"/>
                <a:cs typeface="Times New Roman" panose="02020603050405020304" pitchFamily="18" charset="0"/>
              </a:rPr>
              <a:t>Небестої</a:t>
            </a:r>
            <a:r>
              <a:rPr lang="uk-UA" sz="1800" dirty="0">
                <a:latin typeface="Times New Roman" panose="02020603050405020304" pitchFamily="18" charset="0"/>
                <a:cs typeface="Times New Roman" panose="02020603050405020304" pitchFamily="18" charset="0"/>
              </a:rPr>
              <a:t> Сотні. </a:t>
            </a:r>
            <a:r>
              <a:rPr lang="ru-RU" sz="1800" dirty="0">
                <a:latin typeface="Times New Roman" panose="02020603050405020304" pitchFamily="18" charset="0"/>
                <a:cs typeface="Times New Roman" panose="02020603050405020304" pitchFamily="18" charset="0"/>
              </a:rPr>
              <a:t>Цей мурал є </a:t>
            </a:r>
            <a:r>
              <a:rPr lang="ru-RU" sz="1800" dirty="0" err="1">
                <a:latin typeface="Times New Roman" panose="02020603050405020304" pitchFamily="18" charset="0"/>
                <a:cs typeface="Times New Roman" panose="02020603050405020304" pitchFamily="18" charset="0"/>
              </a:rPr>
              <a:t>твором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рівненського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музиканта</a:t>
            </a:r>
            <a:r>
              <a:rPr lang="ru-RU" sz="1800" dirty="0">
                <a:latin typeface="Times New Roman" panose="02020603050405020304" pitchFamily="18" charset="0"/>
                <a:cs typeface="Times New Roman" panose="02020603050405020304" pitchFamily="18" charset="0"/>
              </a:rPr>
              <a:t> і художника </a:t>
            </a:r>
            <a:r>
              <a:rPr lang="ru-RU" sz="1800" dirty="0" err="1">
                <a:latin typeface="Times New Roman" panose="02020603050405020304" pitchFamily="18" charset="0"/>
                <a:cs typeface="Times New Roman" panose="02020603050405020304" pitchFamily="18" charset="0"/>
              </a:rPr>
              <a:t>Юрія</a:t>
            </a:r>
            <a:r>
              <a:rPr lang="ru-RU" sz="1800" dirty="0">
                <a:latin typeface="Times New Roman" panose="02020603050405020304" pitchFamily="18" charset="0"/>
                <a:cs typeface="Times New Roman" panose="02020603050405020304" pitchFamily="18" charset="0"/>
              </a:rPr>
              <a:t> Журавля</a:t>
            </a:r>
            <a:endParaRPr lang="uk-UA"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5779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F6EBB0-C52C-45E7-8AD9-6A8B71741F10}"/>
              </a:ext>
            </a:extLst>
          </p:cNvPr>
          <p:cNvSpPr>
            <a:spLocks noGrp="1"/>
          </p:cNvSpPr>
          <p:nvPr>
            <p:ph type="title"/>
          </p:nvPr>
        </p:nvSpPr>
        <p:spPr>
          <a:xfrm>
            <a:off x="1039678" y="-146319"/>
            <a:ext cx="10515600" cy="1325563"/>
          </a:xfrm>
        </p:spPr>
        <p:txBody>
          <a:bodyPr/>
          <a:lstStyle/>
          <a:p>
            <a:pPr algn="ctr"/>
            <a:r>
              <a:rPr lang="uk-UA" b="1" dirty="0">
                <a:effectLst>
                  <a:outerShdw blurRad="38100" dist="38100" dir="2700000" algn="tl">
                    <a:srgbClr val="000000">
                      <a:alpha val="43137"/>
                    </a:srgbClr>
                  </a:outerShdw>
                </a:effectLst>
              </a:rPr>
              <a:t>ЛАСКАВО ПРОСИМО ДО РІВНОГО</a:t>
            </a:r>
          </a:p>
        </p:txBody>
      </p:sp>
      <p:sp>
        <p:nvSpPr>
          <p:cNvPr id="12" name="Объект 2">
            <a:extLst>
              <a:ext uri="{FF2B5EF4-FFF2-40B4-BE49-F238E27FC236}">
                <a16:creationId xmlns:a16="http://schemas.microsoft.com/office/drawing/2014/main" id="{FE969270-440F-4317-8A9A-9DCD6DADD100}"/>
              </a:ext>
            </a:extLst>
          </p:cNvPr>
          <p:cNvSpPr txBox="1">
            <a:spLocks/>
          </p:cNvSpPr>
          <p:nvPr/>
        </p:nvSpPr>
        <p:spPr>
          <a:xfrm>
            <a:off x="2195973" y="790614"/>
            <a:ext cx="6421085" cy="208672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uk-UA" sz="1800" dirty="0">
                <a:latin typeface="Times New Roman" panose="02020603050405020304" pitchFamily="18" charset="0"/>
                <a:cs typeface="Times New Roman" panose="02020603050405020304" pitchFamily="18" charset="0"/>
              </a:rPr>
              <a:t>     Наступним визначним туристичним об’єктом нашого міста на шляху є пам’ятник засновниці міста  Марії </a:t>
            </a:r>
            <a:r>
              <a:rPr lang="uk-UA" sz="1800" dirty="0" err="1">
                <a:latin typeface="Times New Roman" panose="02020603050405020304" pitchFamily="18" charset="0"/>
                <a:cs typeface="Times New Roman" panose="02020603050405020304" pitchFamily="18" charset="0"/>
              </a:rPr>
              <a:t>Невсвицькій</a:t>
            </a:r>
            <a:r>
              <a:rPr lang="uk-UA" sz="1800" dirty="0">
                <a:latin typeface="Times New Roman" panose="02020603050405020304" pitchFamily="18" charset="0"/>
                <a:cs typeface="Times New Roman" panose="02020603050405020304" pitchFamily="18" charset="0"/>
              </a:rPr>
              <a:t>. Пам’ятник зображує княгиню Марію, що сидить у княжому кріслі зі згортком у руках – грамотою, яка дає місту Магдебурзьке право.</a:t>
            </a:r>
          </a:p>
          <a:p>
            <a:pPr marL="0" indent="0" algn="just">
              <a:spcBef>
                <a:spcPts val="0"/>
              </a:spcBef>
              <a:buFont typeface="Arial" panose="020B0604020202020204" pitchFamily="34" charset="0"/>
              <a:buNone/>
            </a:pPr>
            <a:r>
              <a:rPr lang="uk-UA" sz="1800" dirty="0">
                <a:latin typeface="Times New Roman" panose="02020603050405020304" pitchFamily="18" charset="0"/>
                <a:cs typeface="Times New Roman" panose="02020603050405020304" pitchFamily="18" charset="0"/>
              </a:rPr>
              <a:t>Паралельно вулиці Соборній розташована вулиця Шкільна, до якої примикає Замкова, що отримала назву завдяки замку. На жаль, ця пам’ятка архітектури не зберіглася.</a:t>
            </a:r>
          </a:p>
        </p:txBody>
      </p:sp>
      <p:pic>
        <p:nvPicPr>
          <p:cNvPr id="10244" name="Picture 4" descr="Страшна Марія у Рівному">
            <a:extLst>
              <a:ext uri="{FF2B5EF4-FFF2-40B4-BE49-F238E27FC236}">
                <a16:creationId xmlns:a16="http://schemas.microsoft.com/office/drawing/2014/main" id="{1412AA0A-A051-403E-8EF1-96E45E0A0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79" y="717576"/>
            <a:ext cx="2010576" cy="201057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Наполеон Орда.">
            <a:extLst>
              <a:ext uri="{FF2B5EF4-FFF2-40B4-BE49-F238E27FC236}">
                <a16:creationId xmlns:a16="http://schemas.microsoft.com/office/drawing/2014/main" id="{B1EE5B51-E3DF-41C9-8765-37B811DE8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5031" y="790614"/>
            <a:ext cx="3161492" cy="2012722"/>
          </a:xfrm>
          <a:prstGeom prst="rect">
            <a:avLst/>
          </a:prstGeom>
          <a:noFill/>
          <a:extLst>
            <a:ext uri="{909E8E84-426E-40DD-AFC4-6F175D3DCCD1}">
              <a14:hiddenFill xmlns:a14="http://schemas.microsoft.com/office/drawing/2010/main">
                <a:solidFill>
                  <a:srgbClr val="FFFFFF"/>
                </a:solidFill>
              </a14:hiddenFill>
            </a:ext>
          </a:extLst>
        </p:spPr>
      </p:pic>
      <p:sp>
        <p:nvSpPr>
          <p:cNvPr id="15" name="Объект 2">
            <a:extLst>
              <a:ext uri="{FF2B5EF4-FFF2-40B4-BE49-F238E27FC236}">
                <a16:creationId xmlns:a16="http://schemas.microsoft.com/office/drawing/2014/main" id="{211BAB25-9F5B-4180-9811-CC42273B71AD}"/>
              </a:ext>
            </a:extLst>
          </p:cNvPr>
          <p:cNvSpPr txBox="1">
            <a:spLocks/>
          </p:cNvSpPr>
          <p:nvPr/>
        </p:nvSpPr>
        <p:spPr>
          <a:xfrm>
            <a:off x="3498898" y="2854549"/>
            <a:ext cx="5331417" cy="183742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uk-UA" sz="1800" dirty="0">
                <a:latin typeface="Times New Roman" panose="02020603050405020304" pitchFamily="18" charset="0"/>
                <a:cs typeface="Times New Roman" panose="02020603050405020304" pitchFamily="18" charset="0"/>
              </a:rPr>
              <a:t>     У серці міста розташований Рівненський обласний академічний український музично-драматичний театр. Заснований у 1939 році. Поруч з театром розташований найстаріший рівненський готель «Україна, а поруч в сквері можна побачити пам’ятник відомому Уласу </a:t>
            </a:r>
            <a:r>
              <a:rPr lang="uk-UA" sz="1800" dirty="0" err="1">
                <a:latin typeface="Times New Roman" panose="02020603050405020304" pitchFamily="18" charset="0"/>
                <a:cs typeface="Times New Roman" panose="02020603050405020304" pitchFamily="18" charset="0"/>
              </a:rPr>
              <a:t>Самчуку</a:t>
            </a:r>
            <a:r>
              <a:rPr lang="uk-UA" sz="1800" dirty="0">
                <a:latin typeface="Times New Roman" panose="02020603050405020304" pitchFamily="18" charset="0"/>
                <a:cs typeface="Times New Roman" panose="02020603050405020304" pitchFamily="18" charset="0"/>
              </a:rPr>
              <a:t>. За спиною письменника щовесни розцвітають </a:t>
            </a:r>
            <a:r>
              <a:rPr lang="uk-UA" sz="1800" dirty="0" err="1">
                <a:latin typeface="Times New Roman" panose="02020603050405020304" pitchFamily="18" charset="0"/>
                <a:cs typeface="Times New Roman" panose="02020603050405020304" pitchFamily="18" charset="0"/>
              </a:rPr>
              <a:t>сакури</a:t>
            </a:r>
            <a:r>
              <a:rPr lang="uk-UA" sz="1800" dirty="0">
                <a:latin typeface="Times New Roman" panose="02020603050405020304" pitchFamily="18" charset="0"/>
                <a:cs typeface="Times New Roman" panose="02020603050405020304" pitchFamily="18" charset="0"/>
              </a:rPr>
              <a:t>.</a:t>
            </a:r>
          </a:p>
        </p:txBody>
      </p:sp>
      <p:pic>
        <p:nvPicPr>
          <p:cNvPr id="10248" name="Picture 8" descr="театр | Рівненський академічний український музично-драматичний театр">
            <a:extLst>
              <a:ext uri="{FF2B5EF4-FFF2-40B4-BE49-F238E27FC236}">
                <a16:creationId xmlns:a16="http://schemas.microsoft.com/office/drawing/2014/main" id="{7E030D9C-6EFF-47BE-986C-A45843227A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14" r="22313"/>
          <a:stretch/>
        </p:blipFill>
        <p:spPr bwMode="auto">
          <a:xfrm>
            <a:off x="130762" y="2854549"/>
            <a:ext cx="3177153" cy="192000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Віктор Мазаний: «ПОХРЕСНИК УЛАСА САМЧУКА… ПРАЦЮЄ В NASA»">
            <a:extLst>
              <a:ext uri="{FF2B5EF4-FFF2-40B4-BE49-F238E27FC236}">
                <a16:creationId xmlns:a16="http://schemas.microsoft.com/office/drawing/2014/main" id="{0A974D32-02BC-4F6C-A977-092B786917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1808" y="2854549"/>
            <a:ext cx="2880000" cy="1920000"/>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Кінотеатри Рівне | Афіша розваг Рівного">
            <a:extLst>
              <a:ext uri="{FF2B5EF4-FFF2-40B4-BE49-F238E27FC236}">
                <a16:creationId xmlns:a16="http://schemas.microsoft.com/office/drawing/2014/main" id="{CFE80691-C775-4149-8FBD-33B68458DB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444" y="4900945"/>
            <a:ext cx="2376285" cy="178221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6" descr="Рівне до Великодня прикрасили писанками">
            <a:extLst>
              <a:ext uri="{FF2B5EF4-FFF2-40B4-BE49-F238E27FC236}">
                <a16:creationId xmlns:a16="http://schemas.microsoft.com/office/drawing/2014/main" id="{B0E7D6D6-1A0A-432A-BA79-DBF71C20CDC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258" name="Picture 18" descr="У центрі Рівного з'явився “Писанковий сад” — Cуспільне Рівне">
            <a:extLst>
              <a:ext uri="{FF2B5EF4-FFF2-40B4-BE49-F238E27FC236}">
                <a16:creationId xmlns:a16="http://schemas.microsoft.com/office/drawing/2014/main" id="{CA929B56-B9C3-4921-AC9B-B5C8043B402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820" t="14547"/>
          <a:stretch/>
        </p:blipFill>
        <p:spPr bwMode="auto">
          <a:xfrm>
            <a:off x="8831972" y="4982883"/>
            <a:ext cx="3159835" cy="1782213"/>
          </a:xfrm>
          <a:prstGeom prst="rect">
            <a:avLst/>
          </a:prstGeom>
          <a:noFill/>
          <a:extLst>
            <a:ext uri="{909E8E84-426E-40DD-AFC4-6F175D3DCCD1}">
              <a14:hiddenFill xmlns:a14="http://schemas.microsoft.com/office/drawing/2010/main">
                <a:solidFill>
                  <a:srgbClr val="FFFFFF"/>
                </a:solidFill>
              </a14:hiddenFill>
            </a:ext>
          </a:extLst>
        </p:spPr>
      </p:pic>
      <p:sp>
        <p:nvSpPr>
          <p:cNvPr id="23" name="Объект 2">
            <a:extLst>
              <a:ext uri="{FF2B5EF4-FFF2-40B4-BE49-F238E27FC236}">
                <a16:creationId xmlns:a16="http://schemas.microsoft.com/office/drawing/2014/main" id="{29E5FAA3-D154-4998-B3B5-C6E9FA9D3F33}"/>
              </a:ext>
            </a:extLst>
          </p:cNvPr>
          <p:cNvSpPr txBox="1">
            <a:spLocks/>
          </p:cNvSpPr>
          <p:nvPr/>
        </p:nvSpPr>
        <p:spPr>
          <a:xfrm>
            <a:off x="2479729" y="4845732"/>
            <a:ext cx="6350586" cy="158812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uk-UA" sz="1800" dirty="0">
                <a:latin typeface="Times New Roman" panose="02020603050405020304" pitchFamily="18" charset="0"/>
                <a:cs typeface="Times New Roman" panose="02020603050405020304" pitchFamily="18" charset="0"/>
              </a:rPr>
              <a:t>     І завершує такий культурний тандем майдан Незалежності, на якому розташований </a:t>
            </a:r>
            <a:r>
              <a:rPr lang="uk-UA" sz="1800" dirty="0" err="1">
                <a:latin typeface="Times New Roman" panose="02020603050405020304" pitchFamily="18" charset="0"/>
                <a:cs typeface="Times New Roman" panose="02020603050405020304" pitchFamily="18" charset="0"/>
              </a:rPr>
              <a:t>кінопалац</a:t>
            </a:r>
            <a:r>
              <a:rPr lang="uk-UA" sz="1800" dirty="0">
                <a:latin typeface="Times New Roman" panose="02020603050405020304" pitchFamily="18" charset="0"/>
                <a:cs typeface="Times New Roman" panose="02020603050405020304" pitchFamily="18" charset="0"/>
              </a:rPr>
              <a:t> «Україна» і увіковічнений у бронзі пророк українського народу Тарас Григорович Шевченко. Майдан продовжується алеєю Чайки, на якій розміщені два фонтани. Весь це простір рясно засаджений квітами, а на Великдень тут з’являється ще й Писанковий сад.</a:t>
            </a:r>
          </a:p>
        </p:txBody>
      </p:sp>
    </p:spTree>
    <p:extLst>
      <p:ext uri="{BB962C8B-B14F-4D97-AF65-F5344CB8AC3E}">
        <p14:creationId xmlns:p14="http://schemas.microsoft.com/office/powerpoint/2010/main" val="4254954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Объект 2">
            <a:extLst>
              <a:ext uri="{FF2B5EF4-FFF2-40B4-BE49-F238E27FC236}">
                <a16:creationId xmlns:a16="http://schemas.microsoft.com/office/drawing/2014/main" id="{FE969270-440F-4317-8A9A-9DCD6DADD100}"/>
              </a:ext>
            </a:extLst>
          </p:cNvPr>
          <p:cNvSpPr txBox="1">
            <a:spLocks/>
          </p:cNvSpPr>
          <p:nvPr/>
        </p:nvSpPr>
        <p:spPr>
          <a:xfrm>
            <a:off x="2539823" y="203115"/>
            <a:ext cx="4800775" cy="2585323"/>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uk-UA" sz="1800">
                <a:latin typeface="Times New Roman" panose="02020603050405020304" pitchFamily="18" charset="0"/>
                <a:cs typeface="Times New Roman" panose="02020603050405020304" pitchFamily="18" charset="0"/>
              </a:rPr>
              <a:t>     З майдану Незалежності через вулицю Соборна Шевченко поглядає на ще одну історичну вулицю міста – 16 Липня. Старі будівлі цієї вулиці, на жаль, підпадають під знесення, проте тут є що побачити. Праворуч розташувався Свято-Воскресенський собор і скульптура Божої Матері. </a:t>
            </a:r>
            <a:r>
              <a:rPr lang="ru-RU" sz="1800">
                <a:latin typeface="Times New Roman" panose="02020603050405020304" pitchFamily="18" charset="0"/>
                <a:cs typeface="Times New Roman" panose="02020603050405020304" pitchFamily="18" charset="0"/>
              </a:rPr>
              <a:t>Вулиця 16 липня перетинаючи </a:t>
            </a:r>
            <a:r>
              <a:rPr lang="ru-RU" sz="1800">
                <a:latin typeface="Times New Roman" panose="02020603050405020304" pitchFamily="18" charset="0"/>
                <a:cs typeface="Times New Roman" panose="02020603050405020304" pitchFamily="18" charset="0"/>
                <a:hlinkClick r:id="rId2" tooltip="Вулиця Драгоманова (Рівне) (ще не написана)">
                  <a:extLst>
                    <a:ext uri="{A12FA001-AC4F-418D-AE19-62706E023703}">
                      <ahyp:hlinkClr xmlns:ahyp="http://schemas.microsoft.com/office/drawing/2018/hyperlinkcolor" val="tx"/>
                    </a:ext>
                  </a:extLst>
                </a:hlinkClick>
              </a:rPr>
              <a:t>вулицю Драгоманова</a:t>
            </a:r>
            <a:r>
              <a:rPr lang="ru-RU" sz="1800">
                <a:latin typeface="Times New Roman" panose="02020603050405020304" pitchFamily="18" charset="0"/>
                <a:cs typeface="Times New Roman" panose="02020603050405020304" pitchFamily="18" charset="0"/>
              </a:rPr>
              <a:t> та, виходячи до </a:t>
            </a:r>
            <a:r>
              <a:rPr lang="ru-RU" sz="1800">
                <a:latin typeface="Times New Roman" panose="02020603050405020304" pitchFamily="18" charset="0"/>
                <a:cs typeface="Times New Roman" panose="02020603050405020304" pitchFamily="18" charset="0"/>
                <a:hlinkClick r:id="rId3" tooltip="Вулиця Степана Бандери (Рівне)">
                  <a:extLst>
                    <a:ext uri="{A12FA001-AC4F-418D-AE19-62706E023703}">
                      <ahyp:hlinkClr xmlns:ahyp="http://schemas.microsoft.com/office/drawing/2018/hyperlinkcolor" val="tx"/>
                    </a:ext>
                  </a:extLst>
                </a:hlinkClick>
              </a:rPr>
              <a:t>вулиці Степана Бандери</a:t>
            </a:r>
            <a:r>
              <a:rPr lang="ru-RU" sz="1800">
                <a:latin typeface="Times New Roman" panose="02020603050405020304" pitchFamily="18" charset="0"/>
                <a:cs typeface="Times New Roman" panose="02020603050405020304" pitchFamily="18" charset="0"/>
              </a:rPr>
              <a:t>, впирається в будинок </a:t>
            </a:r>
            <a:r>
              <a:rPr lang="ru-RU" sz="1800">
                <a:latin typeface="Times New Roman" panose="02020603050405020304" pitchFamily="18" charset="0"/>
                <a:cs typeface="Times New Roman" panose="02020603050405020304" pitchFamily="18" charset="0"/>
                <a:hlinkClick r:id="rId4" tooltip="Рівненське музичне училище">
                  <a:extLst>
                    <a:ext uri="{A12FA001-AC4F-418D-AE19-62706E023703}">
                      <ahyp:hlinkClr xmlns:ahyp="http://schemas.microsoft.com/office/drawing/2018/hyperlinkcolor" val="tx"/>
                    </a:ext>
                  </a:extLst>
                </a:hlinkClick>
              </a:rPr>
              <a:t>музичного училища</a:t>
            </a:r>
            <a:r>
              <a:rPr lang="ru-RU" sz="1800">
                <a:latin typeface="Times New Roman" panose="02020603050405020304" pitchFamily="18" charset="0"/>
                <a:cs typeface="Times New Roman" panose="02020603050405020304" pitchFamily="18" charset="0"/>
              </a:rPr>
              <a:t>.</a:t>
            </a:r>
            <a:endParaRPr lang="uk-UA" sz="1800" dirty="0">
              <a:latin typeface="Times New Roman" panose="02020603050405020304" pitchFamily="18" charset="0"/>
              <a:cs typeface="Times New Roman" panose="02020603050405020304" pitchFamily="18" charset="0"/>
            </a:endParaRPr>
          </a:p>
        </p:txBody>
      </p:sp>
      <p:sp>
        <p:nvSpPr>
          <p:cNvPr id="6" name="AutoShape 16" descr="Рівне до Великодня прикрасили писанками">
            <a:extLst>
              <a:ext uri="{FF2B5EF4-FFF2-40B4-BE49-F238E27FC236}">
                <a16:creationId xmlns:a16="http://schemas.microsoft.com/office/drawing/2014/main" id="{B0E7D6D6-1A0A-432A-BA79-DBF71C20CDC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1266" name="Picture 2" descr="Скульпутра Матері Божої у Рівному">
            <a:extLst>
              <a:ext uri="{FF2B5EF4-FFF2-40B4-BE49-F238E27FC236}">
                <a16:creationId xmlns:a16="http://schemas.microsoft.com/office/drawing/2014/main" id="{FE2FC2A4-32C6-47F1-9AA3-5084658BD54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r="2246" b="33277"/>
          <a:stretch/>
        </p:blipFill>
        <p:spPr bwMode="auto">
          <a:xfrm>
            <a:off x="444624" y="128570"/>
            <a:ext cx="1937907" cy="132845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7AE29C60-1D7A-4786-A7B1-BB875B1E45D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8067" b="14596"/>
          <a:stretch/>
        </p:blipFill>
        <p:spPr bwMode="auto">
          <a:xfrm>
            <a:off x="444624" y="1457021"/>
            <a:ext cx="1937907" cy="1222166"/>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52275E4A-F787-45BC-858B-7257857659E7}"/>
              </a:ext>
            </a:extLst>
          </p:cNvPr>
          <p:cNvPicPr>
            <a:picLocks noChangeAspect="1"/>
          </p:cNvPicPr>
          <p:nvPr/>
        </p:nvPicPr>
        <p:blipFill rotWithShape="1">
          <a:blip r:embed="rId7"/>
          <a:srcRect l="5974" t="19646" r="57925" b="21794"/>
          <a:stretch/>
        </p:blipFill>
        <p:spPr>
          <a:xfrm>
            <a:off x="9246959" y="128570"/>
            <a:ext cx="2677019" cy="2441366"/>
          </a:xfrm>
          <a:prstGeom prst="rect">
            <a:avLst/>
          </a:prstGeom>
          <a:ln w="57150">
            <a:solidFill>
              <a:srgbClr val="FF0000"/>
            </a:solidFill>
          </a:ln>
        </p:spPr>
      </p:pic>
      <p:sp>
        <p:nvSpPr>
          <p:cNvPr id="17" name="Объект 2">
            <a:extLst>
              <a:ext uri="{FF2B5EF4-FFF2-40B4-BE49-F238E27FC236}">
                <a16:creationId xmlns:a16="http://schemas.microsoft.com/office/drawing/2014/main" id="{0D80A668-FFCE-4C75-B0D9-216FE563DF6A}"/>
              </a:ext>
            </a:extLst>
          </p:cNvPr>
          <p:cNvSpPr txBox="1">
            <a:spLocks/>
          </p:cNvSpPr>
          <p:nvPr/>
        </p:nvSpPr>
        <p:spPr>
          <a:xfrm>
            <a:off x="268021" y="2788438"/>
            <a:ext cx="8978937" cy="3637919"/>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None/>
            </a:pPr>
            <a:r>
              <a:rPr lang="uk-UA" sz="1600" dirty="0">
                <a:latin typeface="Times New Roman" panose="02020603050405020304" pitchFamily="18" charset="0"/>
                <a:cs typeface="Times New Roman" panose="02020603050405020304" pitchFamily="18" charset="0"/>
              </a:rPr>
              <a:t>①Слідуючи маршрутом по вулиці 16 Липня зустрічаємо Управління  державної міграційної служби. У чудовому особняку в 1912 році розташовувалася знана в Рівному нотаріальна контора Петра Міцкевича.</a:t>
            </a:r>
            <a:r>
              <a:rPr lang="ru-RU" sz="1600" dirty="0">
                <a:latin typeface="Times New Roman" panose="02020603050405020304" pitchFamily="18" charset="0"/>
                <a:cs typeface="Times New Roman" panose="02020603050405020304" pitchFamily="18" charset="0"/>
              </a:rPr>
              <a:t>.</a:t>
            </a:r>
            <a:r>
              <a:rPr lang="uk-UA" sz="1600" dirty="0">
                <a:latin typeface="Times New Roman" panose="02020603050405020304" pitchFamily="18" charset="0"/>
                <a:cs typeface="Times New Roman" panose="02020603050405020304" pitchFamily="18" charset="0"/>
              </a:rPr>
              <a:t> </a:t>
            </a:r>
          </a:p>
          <a:p>
            <a:pPr marL="0" indent="0" algn="just">
              <a:spcBef>
                <a:spcPts val="0"/>
              </a:spcBef>
              <a:buNone/>
            </a:pPr>
            <a:r>
              <a:rPr lang="uk-UA" sz="1600" dirty="0">
                <a:latin typeface="Times New Roman" panose="02020603050405020304" pitchFamily="18" charset="0"/>
                <a:cs typeface="Times New Roman" panose="02020603050405020304" pitchFamily="18" charset="0"/>
              </a:rPr>
              <a:t>②</a:t>
            </a:r>
            <a:r>
              <a:rPr lang="ru-RU" sz="1600" dirty="0">
                <a:latin typeface="Times New Roman" panose="02020603050405020304" pitchFamily="18" charset="0"/>
                <a:cs typeface="Times New Roman" panose="02020603050405020304" pitchFamily="18" charset="0"/>
              </a:rPr>
              <a:t>У 1923–39 в цьому будинку </a:t>
            </a:r>
            <a:r>
              <a:rPr lang="ru-RU" sz="1600" dirty="0" err="1">
                <a:latin typeface="Times New Roman" panose="02020603050405020304" pitchFamily="18" charset="0"/>
                <a:cs typeface="Times New Roman" panose="02020603050405020304" pitchFamily="18" charset="0"/>
              </a:rPr>
              <a:t>діяла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Рівненська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українська</a:t>
            </a:r>
            <a:r>
              <a:rPr lang="ru-RU" sz="1600" dirty="0">
                <a:latin typeface="Times New Roman" panose="02020603050405020304" pitchFamily="18" charset="0"/>
                <a:cs typeface="Times New Roman" panose="02020603050405020304" pitchFamily="18" charset="0"/>
              </a:rPr>
              <a:t> приватна </a:t>
            </a:r>
            <a:r>
              <a:rPr lang="ru-RU" sz="1600" dirty="0" err="1">
                <a:latin typeface="Times New Roman" panose="02020603050405020304" pitchFamily="18" charset="0"/>
                <a:cs typeface="Times New Roman" panose="02020603050405020304" pitchFamily="18" charset="0"/>
              </a:rPr>
              <a:t>гімназія</a:t>
            </a:r>
            <a:r>
              <a:rPr lang="ru-RU" sz="1600" dirty="0">
                <a:latin typeface="Times New Roman" panose="02020603050405020304" pitchFamily="18" charset="0"/>
                <a:cs typeface="Times New Roman" panose="02020603050405020304" pitchFamily="18" charset="0"/>
              </a:rPr>
              <a:t>, заснована </a:t>
            </a:r>
            <a:r>
              <a:rPr lang="ru-RU" sz="1600" dirty="0" err="1">
                <a:latin typeface="Times New Roman" panose="02020603050405020304" pitchFamily="18" charset="0"/>
                <a:cs typeface="Times New Roman" panose="02020603050405020304" pitchFamily="18" charset="0"/>
              </a:rPr>
              <a:t>українським</a:t>
            </a:r>
            <a:r>
              <a:rPr lang="ru-RU" sz="1600" dirty="0">
                <a:latin typeface="Times New Roman" panose="02020603050405020304" pitchFamily="18" charset="0"/>
                <a:cs typeface="Times New Roman" panose="02020603050405020304" pitchFamily="18" charset="0"/>
              </a:rPr>
              <a:t> педагогом Федором </a:t>
            </a:r>
            <a:r>
              <a:rPr lang="ru-RU" sz="1600" dirty="0" err="1">
                <a:latin typeface="Times New Roman" panose="02020603050405020304" pitchFamily="18" charset="0"/>
                <a:cs typeface="Times New Roman" panose="02020603050405020304" pitchFamily="18" charset="0"/>
              </a:rPr>
              <a:t>Пекарським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який</a:t>
            </a:r>
            <a:r>
              <a:rPr lang="ru-RU" sz="1600" dirty="0">
                <a:latin typeface="Times New Roman" panose="02020603050405020304" pitchFamily="18" charset="0"/>
                <a:cs typeface="Times New Roman" panose="02020603050405020304" pitchFamily="18" charset="0"/>
              </a:rPr>
              <a:t> створив на той час </a:t>
            </a:r>
            <a:r>
              <a:rPr lang="ru-RU" sz="1600" dirty="0" err="1">
                <a:latin typeface="Times New Roman" panose="02020603050405020304" pitchFamily="18" charset="0"/>
                <a:cs typeface="Times New Roman" panose="02020603050405020304" pitchFamily="18" charset="0"/>
              </a:rPr>
              <a:t>прогресивну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українську</a:t>
            </a:r>
            <a:r>
              <a:rPr lang="ru-RU" sz="1600" dirty="0">
                <a:latin typeface="Times New Roman" panose="02020603050405020304" pitchFamily="18" charset="0"/>
                <a:cs typeface="Times New Roman" panose="02020603050405020304" pitchFamily="18" charset="0"/>
              </a:rPr>
              <a:t> систему навчання та </a:t>
            </a:r>
            <a:r>
              <a:rPr lang="ru-RU" sz="1600" dirty="0" err="1">
                <a:latin typeface="Times New Roman" panose="02020603050405020304" pitchFamily="18" charset="0"/>
                <a:cs typeface="Times New Roman" panose="02020603050405020304" pitchFamily="18" charset="0"/>
              </a:rPr>
              <a:t>виховання</a:t>
            </a:r>
            <a:r>
              <a:rPr lang="ru-RU" sz="1600" dirty="0">
                <a:latin typeface="Times New Roman" panose="02020603050405020304" pitchFamily="18" charset="0"/>
                <a:cs typeface="Times New Roman" panose="02020603050405020304" pitchFamily="18" charset="0"/>
              </a:rPr>
              <a:t>. </a:t>
            </a:r>
          </a:p>
          <a:p>
            <a:pPr marL="0" indent="0" algn="just">
              <a:spcBef>
                <a:spcPts val="0"/>
              </a:spcBef>
              <a:buNone/>
            </a:pPr>
            <a:r>
              <a:rPr lang="uk-UA" sz="1600" dirty="0">
                <a:latin typeface="Times New Roman" panose="02020603050405020304" pitchFamily="18" charset="0"/>
                <a:cs typeface="Times New Roman" panose="02020603050405020304" pitchFamily="18" charset="0"/>
              </a:rPr>
              <a:t>③У 1932 українською інтелігенцією на чолі із Степаном Скрипником була відкрита Українська народна шестирічна школа, яка мала на меті дати вихованцям ґрунтовні знання для проходження іспитів та вступу в Рівненську українську приватну гімназію.</a:t>
            </a:r>
          </a:p>
          <a:p>
            <a:pPr marL="0" indent="0" algn="just">
              <a:spcBef>
                <a:spcPts val="0"/>
              </a:spcBef>
              <a:buNone/>
            </a:pPr>
            <a:r>
              <a:rPr lang="uk-UA" sz="1600" dirty="0">
                <a:latin typeface="Times New Roman" panose="02020603050405020304" pitchFamily="18" charset="0"/>
                <a:cs typeface="Times New Roman" panose="02020603050405020304" pitchFamily="18" charset="0"/>
              </a:rPr>
              <a:t>④</a:t>
            </a:r>
            <a:r>
              <a:rPr lang="ru-RU" sz="1600" dirty="0" err="1">
                <a:latin typeface="Times New Roman" panose="02020603050405020304" pitchFamily="18" charset="0"/>
                <a:cs typeface="Times New Roman" panose="02020603050405020304" pitchFamily="18" charset="0"/>
              </a:rPr>
              <a:t>Пам’ятник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Георгію</a:t>
            </a:r>
            <a:r>
              <a:rPr lang="ru-RU" sz="1600" dirty="0">
                <a:latin typeface="Times New Roman" panose="02020603050405020304" pitchFamily="18" charset="0"/>
                <a:cs typeface="Times New Roman" panose="02020603050405020304" pitchFamily="18" charset="0"/>
              </a:rPr>
              <a:t> Петровичу </a:t>
            </a:r>
            <a:r>
              <a:rPr lang="ru-RU" sz="1600" dirty="0" err="1">
                <a:latin typeface="Times New Roman" panose="02020603050405020304" pitchFamily="18" charset="0"/>
                <a:cs typeface="Times New Roman" panose="02020603050405020304" pitchFamily="18" charset="0"/>
              </a:rPr>
              <a:t>Косміаді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відкритий</a:t>
            </a:r>
            <a:r>
              <a:rPr lang="ru-RU" sz="1600" dirty="0">
                <a:latin typeface="Times New Roman" panose="02020603050405020304" pitchFamily="18" charset="0"/>
                <a:cs typeface="Times New Roman" panose="02020603050405020304" pitchFamily="18" charset="0"/>
              </a:rPr>
              <a:t> 27 червня 2017 р. Скульптор Микола </a:t>
            </a:r>
            <a:r>
              <a:rPr lang="ru-RU" sz="1600" dirty="0" err="1">
                <a:latin typeface="Times New Roman" panose="02020603050405020304" pitchFamily="18" charset="0"/>
                <a:cs typeface="Times New Roman" panose="02020603050405020304" pitchFamily="18" charset="0"/>
              </a:rPr>
              <a:t>Сівак</a:t>
            </a:r>
            <a:r>
              <a:rPr lang="ru-RU" sz="1600" dirty="0">
                <a:latin typeface="Times New Roman" panose="02020603050405020304" pitchFamily="18" charset="0"/>
                <a:cs typeface="Times New Roman" panose="02020603050405020304" pitchFamily="18" charset="0"/>
              </a:rPr>
              <a:t>.</a:t>
            </a:r>
            <a:endParaRPr lang="uk-UA" sz="1600" dirty="0">
              <a:latin typeface="Times New Roman" panose="02020603050405020304" pitchFamily="18" charset="0"/>
              <a:cs typeface="Times New Roman" panose="02020603050405020304" pitchFamily="18" charset="0"/>
            </a:endParaRPr>
          </a:p>
          <a:p>
            <a:pPr marL="0" indent="0" algn="just">
              <a:spcBef>
                <a:spcPts val="0"/>
              </a:spcBef>
              <a:buNone/>
            </a:pPr>
            <a:r>
              <a:rPr lang="uk-UA" sz="1600" dirty="0">
                <a:latin typeface="Times New Roman" panose="02020603050405020304" pitchFamily="18" charset="0"/>
                <a:cs typeface="Times New Roman" panose="02020603050405020304" pitchFamily="18" charset="0"/>
              </a:rPr>
              <a:t>⑤Перша музична школа на Волині збудована в кінці </a:t>
            </a:r>
            <a:r>
              <a:rPr lang="en-US" sz="1600" dirty="0">
                <a:latin typeface="Times New Roman" panose="02020603050405020304" pitchFamily="18" charset="0"/>
                <a:cs typeface="Times New Roman" panose="02020603050405020304" pitchFamily="18" charset="0"/>
              </a:rPr>
              <a:t>XIX </a:t>
            </a:r>
            <a:r>
              <a:rPr lang="uk-UA" sz="1600" dirty="0">
                <a:latin typeface="Times New Roman" panose="02020603050405020304" pitchFamily="18" charset="0"/>
                <a:cs typeface="Times New Roman" panose="02020603050405020304" pitchFamily="18" charset="0"/>
              </a:rPr>
              <a:t>ст. Її відкриття у 1939 році стало важливою подією мистецького життя і міста, і всього краю. Із першого дня в школі були організовані денна і вечірня форми навчання.</a:t>
            </a:r>
          </a:p>
          <a:p>
            <a:pPr marL="0" indent="0" algn="just">
              <a:spcBef>
                <a:spcPts val="0"/>
              </a:spcBef>
              <a:buNone/>
            </a:pPr>
            <a:r>
              <a:rPr lang="uk-UA" sz="1600" dirty="0">
                <a:latin typeface="Times New Roman" panose="02020603050405020304" pitchFamily="18" charset="0"/>
                <a:cs typeface="Times New Roman" panose="02020603050405020304" pitchFamily="18" charset="0"/>
              </a:rPr>
              <a:t>⑥Одна з найстаріших будівель у місті, яка добре пам’ятає ще князівські часи. Колишня «яничарка» (тут розміщувалася князівська сторожа), можливо, будинок управителя маєтком Любомирського, помешкання директора Рівненської гімназії.</a:t>
            </a:r>
          </a:p>
        </p:txBody>
      </p:sp>
      <p:pic>
        <p:nvPicPr>
          <p:cNvPr id="11270" name="Picture 6">
            <a:extLst>
              <a:ext uri="{FF2B5EF4-FFF2-40B4-BE49-F238E27FC236}">
                <a16:creationId xmlns:a16="http://schemas.microsoft.com/office/drawing/2014/main" id="{41ECAF33-AA24-4E07-9D5C-C1B754992B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6959" y="2689224"/>
            <a:ext cx="1566336" cy="1174752"/>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a:extLst>
              <a:ext uri="{FF2B5EF4-FFF2-40B4-BE49-F238E27FC236}">
                <a16:creationId xmlns:a16="http://schemas.microsoft.com/office/drawing/2014/main" id="{48EE03DF-C582-4481-AECF-4292DEDFE2C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3967" t="4771"/>
          <a:stretch/>
        </p:blipFill>
        <p:spPr bwMode="auto">
          <a:xfrm>
            <a:off x="9246959" y="4018113"/>
            <a:ext cx="1034295" cy="1118711"/>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a:extLst>
              <a:ext uri="{FF2B5EF4-FFF2-40B4-BE49-F238E27FC236}">
                <a16:creationId xmlns:a16="http://schemas.microsoft.com/office/drawing/2014/main" id="{9D718241-7EF0-4915-ABA4-ACCC1A6229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89785" y="5277305"/>
            <a:ext cx="839033" cy="1118711"/>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a:extLst>
              <a:ext uri="{FF2B5EF4-FFF2-40B4-BE49-F238E27FC236}">
                <a16:creationId xmlns:a16="http://schemas.microsoft.com/office/drawing/2014/main" id="{06012018-01B8-4BAC-91D5-F0491354BFA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 r="7109" b="20255"/>
          <a:stretch/>
        </p:blipFill>
        <p:spPr bwMode="auto">
          <a:xfrm>
            <a:off x="10970587" y="2716009"/>
            <a:ext cx="734106" cy="1118711"/>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a:extLst>
              <a:ext uri="{FF2B5EF4-FFF2-40B4-BE49-F238E27FC236}">
                <a16:creationId xmlns:a16="http://schemas.microsoft.com/office/drawing/2014/main" id="{FE33423E-9E67-42ED-9AD6-73EB8199E9B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5354"/>
          <a:stretch/>
        </p:blipFill>
        <p:spPr bwMode="auto">
          <a:xfrm>
            <a:off x="10646128" y="4018113"/>
            <a:ext cx="1277850" cy="1111883"/>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a:extLst>
              <a:ext uri="{FF2B5EF4-FFF2-40B4-BE49-F238E27FC236}">
                <a16:creationId xmlns:a16="http://schemas.microsoft.com/office/drawing/2014/main" id="{560B1CCF-4576-4F9C-8FB2-DAC94D7F7B2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5397"/>
          <a:stretch/>
        </p:blipFill>
        <p:spPr bwMode="auto">
          <a:xfrm>
            <a:off x="10424815" y="5284133"/>
            <a:ext cx="1472694" cy="1111883"/>
          </a:xfrm>
          <a:prstGeom prst="rect">
            <a:avLst/>
          </a:prstGeom>
          <a:noFill/>
          <a:extLst>
            <a:ext uri="{909E8E84-426E-40DD-AFC4-6F175D3DCCD1}">
              <a14:hiddenFill xmlns:a14="http://schemas.microsoft.com/office/drawing/2010/main">
                <a:solidFill>
                  <a:srgbClr val="FFFFFF"/>
                </a:solidFill>
              </a14:hiddenFill>
            </a:ext>
          </a:extLst>
        </p:spPr>
      </p:pic>
      <p:pic>
        <p:nvPicPr>
          <p:cNvPr id="11282" name="Picture 18" descr="вул. 16 Липня - Рівне">
            <a:extLst>
              <a:ext uri="{FF2B5EF4-FFF2-40B4-BE49-F238E27FC236}">
                <a16:creationId xmlns:a16="http://schemas.microsoft.com/office/drawing/2014/main" id="{257CEEB2-DA08-4F84-A4C6-85F48562DF4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40598" y="155123"/>
            <a:ext cx="1831025" cy="2441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437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Объект 2">
            <a:extLst>
              <a:ext uri="{FF2B5EF4-FFF2-40B4-BE49-F238E27FC236}">
                <a16:creationId xmlns:a16="http://schemas.microsoft.com/office/drawing/2014/main" id="{FE969270-440F-4317-8A9A-9DCD6DADD100}"/>
              </a:ext>
            </a:extLst>
          </p:cNvPr>
          <p:cNvSpPr txBox="1">
            <a:spLocks/>
          </p:cNvSpPr>
          <p:nvPr/>
        </p:nvSpPr>
        <p:spPr>
          <a:xfrm>
            <a:off x="101423" y="101514"/>
            <a:ext cx="11938177" cy="5355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80000"/>
              </a:lnSpc>
              <a:spcBef>
                <a:spcPts val="0"/>
              </a:spcBef>
              <a:buFont typeface="Arial" panose="020B0604020202020204" pitchFamily="34" charset="0"/>
              <a:buNone/>
            </a:pPr>
            <a:r>
              <a:rPr lang="uk-UA" sz="1800" dirty="0">
                <a:latin typeface="Times New Roman" panose="02020603050405020304" pitchFamily="18" charset="0"/>
                <a:cs typeface="Times New Roman" panose="02020603050405020304" pitchFamily="18" charset="0"/>
              </a:rPr>
              <a:t>     Драгоманова – вулиця, без якої не можна уявити екскурсію містом Рівне. Це, так би мовити історичний перехід між парком Шевченка та парком Молоді. Але вже сама вулиця насичена історією.</a:t>
            </a:r>
          </a:p>
        </p:txBody>
      </p:sp>
      <p:sp>
        <p:nvSpPr>
          <p:cNvPr id="6" name="AutoShape 16" descr="Рівне до Великодня прикрасили писанками">
            <a:extLst>
              <a:ext uri="{FF2B5EF4-FFF2-40B4-BE49-F238E27FC236}">
                <a16:creationId xmlns:a16="http://schemas.microsoft.com/office/drawing/2014/main" id="{B0E7D6D6-1A0A-432A-BA79-DBF71C20CDC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just">
              <a:lnSpc>
                <a:spcPct val="80000"/>
              </a:lnSpc>
            </a:pPr>
            <a:endParaRPr lang="uk-UA">
              <a:latin typeface="Times New Roman" panose="02020603050405020304" pitchFamily="18" charset="0"/>
              <a:cs typeface="Times New Roman" panose="02020603050405020304" pitchFamily="18" charset="0"/>
            </a:endParaRPr>
          </a:p>
        </p:txBody>
      </p:sp>
      <p:pic>
        <p:nvPicPr>
          <p:cNvPr id="12290" name="Picture 2">
            <a:extLst>
              <a:ext uri="{FF2B5EF4-FFF2-40B4-BE49-F238E27FC236}">
                <a16:creationId xmlns:a16="http://schemas.microsoft.com/office/drawing/2014/main" id="{3DDABD2B-760B-4B5A-86CE-D9DBB8FC9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8" y="692443"/>
            <a:ext cx="1440000" cy="810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88C8C3F-6FCF-43C2-8ECC-BF02BD94ECB0}"/>
              </a:ext>
            </a:extLst>
          </p:cNvPr>
          <p:cNvSpPr txBox="1"/>
          <p:nvPr/>
        </p:nvSpPr>
        <p:spPr>
          <a:xfrm>
            <a:off x="1592398" y="692443"/>
            <a:ext cx="10447202" cy="757130"/>
          </a:xfrm>
          <a:prstGeom prst="rect">
            <a:avLst/>
          </a:prstGeom>
          <a:noFill/>
        </p:spPr>
        <p:txBody>
          <a:bodyPr wrap="square">
            <a:spAutoFit/>
          </a:bodyPr>
          <a:lstStyle/>
          <a:p>
            <a:pPr algn="just">
              <a:lnSpc>
                <a:spcPct val="80000"/>
              </a:lnSpc>
            </a:pPr>
            <a:r>
              <a:rPr lang="uk-UA" dirty="0">
                <a:latin typeface="Times New Roman" panose="02020603050405020304" pitchFamily="18" charset="0"/>
                <a:cs typeface="Times New Roman" panose="02020603050405020304" pitchFamily="18" charset="0"/>
              </a:rPr>
              <a:t>Тут діяла повітова Каса хворих. Ця споруда зведена в стилі польського класицизму та освячена в 1929 році. Побудували її для потреб громадської організації «Повітова Каса хворих». Опікувалася вона медичним обслуговуванням малозабезпечених мешканців Рівненського повіту. </a:t>
            </a:r>
          </a:p>
        </p:txBody>
      </p:sp>
      <p:pic>
        <p:nvPicPr>
          <p:cNvPr id="12292" name="Picture 4">
            <a:extLst>
              <a:ext uri="{FF2B5EF4-FFF2-40B4-BE49-F238E27FC236}">
                <a16:creationId xmlns:a16="http://schemas.microsoft.com/office/drawing/2014/main" id="{790F0DFE-D813-40F1-B9E6-AC2607487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9600" y="1318417"/>
            <a:ext cx="1440000" cy="9648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E31C0EB-2496-4962-AB5B-50B3295C2CA3}"/>
              </a:ext>
            </a:extLst>
          </p:cNvPr>
          <p:cNvSpPr txBox="1"/>
          <p:nvPr/>
        </p:nvSpPr>
        <p:spPr>
          <a:xfrm>
            <a:off x="101422" y="1522856"/>
            <a:ext cx="10498178" cy="757130"/>
          </a:xfrm>
          <a:prstGeom prst="rect">
            <a:avLst/>
          </a:prstGeom>
          <a:noFill/>
        </p:spPr>
        <p:txBody>
          <a:bodyPr wrap="square">
            <a:spAutoFit/>
          </a:bodyPr>
          <a:lstStyle/>
          <a:p>
            <a:pPr algn="just">
              <a:lnSpc>
                <a:spcPct val="80000"/>
              </a:lnSpc>
            </a:pPr>
            <a:r>
              <a:rPr lang="uk-UA" dirty="0">
                <a:latin typeface="Times New Roman" panose="02020603050405020304" pitchFamily="18" charset="0"/>
                <a:cs typeface="Times New Roman" panose="02020603050405020304" pitchFamily="18" charset="0"/>
              </a:rPr>
              <a:t>Дім зведений у 1937 році. Він належав </a:t>
            </a:r>
            <a:r>
              <a:rPr lang="uk-UA" dirty="0" err="1">
                <a:latin typeface="Times New Roman" panose="02020603050405020304" pitchFamily="18" charset="0"/>
                <a:cs typeface="Times New Roman" panose="02020603050405020304" pitchFamily="18" charset="0"/>
              </a:rPr>
              <a:t>Шляфштейну</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Сімсі</a:t>
            </a:r>
            <a:r>
              <a:rPr lang="uk-UA" dirty="0">
                <a:latin typeface="Times New Roman" panose="02020603050405020304" pitchFamily="18" charset="0"/>
                <a:cs typeface="Times New Roman" panose="02020603050405020304" pitchFamily="18" charset="0"/>
              </a:rPr>
              <a:t>, відомому члену союзу купців у Рівному та діячу сіоністської організації в Луцькому повіті в 20-30-х роках ХХ ст. </a:t>
            </a:r>
            <a:r>
              <a:rPr lang="ru-RU" dirty="0">
                <a:latin typeface="Times New Roman" panose="02020603050405020304" pitchFamily="18" charset="0"/>
                <a:cs typeface="Times New Roman" panose="02020603050405020304" pitchFamily="18" charset="0"/>
              </a:rPr>
              <a:t>З 1989 року і на даний час у </a:t>
            </a:r>
            <a:r>
              <a:rPr lang="ru-RU" dirty="0" err="1">
                <a:latin typeface="Times New Roman" panose="02020603050405020304" pitchFamily="18" charset="0"/>
                <a:cs typeface="Times New Roman" panose="02020603050405020304" pitchFamily="18" charset="0"/>
              </a:rPr>
              <a:t>будівлі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розташована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дирекція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Рівненської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обласної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філармонії</a:t>
            </a:r>
            <a:r>
              <a:rPr lang="ru-RU" dirty="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pic>
        <p:nvPicPr>
          <p:cNvPr id="12294" name="Picture 6">
            <a:extLst>
              <a:ext uri="{FF2B5EF4-FFF2-40B4-BE49-F238E27FC236}">
                <a16:creationId xmlns:a16="http://schemas.microsoft.com/office/drawing/2014/main" id="{70E9C1FF-6957-4AB0-8D2B-411C5F558C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214"/>
          <a:stretch/>
        </p:blipFill>
        <p:spPr bwMode="auto">
          <a:xfrm>
            <a:off x="152398" y="2430796"/>
            <a:ext cx="1440000" cy="62528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BECDA05-D6ED-43E7-BE86-E4BBED883975}"/>
              </a:ext>
            </a:extLst>
          </p:cNvPr>
          <p:cNvSpPr txBox="1"/>
          <p:nvPr/>
        </p:nvSpPr>
        <p:spPr>
          <a:xfrm>
            <a:off x="1592398" y="2365681"/>
            <a:ext cx="10447202" cy="757130"/>
          </a:xfrm>
          <a:prstGeom prst="rect">
            <a:avLst/>
          </a:prstGeom>
          <a:noFill/>
        </p:spPr>
        <p:txBody>
          <a:bodyPr wrap="square">
            <a:spAutoFit/>
          </a:bodyPr>
          <a:lstStyle/>
          <a:p>
            <a:pPr algn="just">
              <a:lnSpc>
                <a:spcPct val="80000"/>
              </a:lnSpc>
            </a:pPr>
            <a:r>
              <a:rPr lang="uk-UA" dirty="0">
                <a:latin typeface="Times New Roman" panose="02020603050405020304" pitchFamily="18" charset="0"/>
                <a:cs typeface="Times New Roman" panose="02020603050405020304" pitchFamily="18" charset="0"/>
              </a:rPr>
              <a:t>Нині тут розташовано </a:t>
            </a:r>
            <a:r>
              <a:rPr lang="uk-UA" dirty="0">
                <a:latin typeface="Times New Roman" panose="02020603050405020304" pitchFamily="18" charset="0"/>
                <a:cs typeface="Times New Roman" panose="02020603050405020304" pitchFamily="18" charset="0"/>
                <a:hlinkClick r:id="rId5"/>
              </a:rPr>
              <a:t>Рівненський обласний центр народної творчості</a:t>
            </a:r>
            <a:r>
              <a:rPr lang="uk-UA" dirty="0">
                <a:latin typeface="Times New Roman" panose="02020603050405020304" pitchFamily="18" charset="0"/>
                <a:cs typeface="Times New Roman" panose="02020603050405020304" pitchFamily="18" charset="0"/>
              </a:rPr>
              <a:t> . За переказами старожилів у післявоєнний час будівля була у службовому користуванні органів НКВС, пізніше тут діяв готель для слухачів вищої партійної школи.</a:t>
            </a:r>
          </a:p>
        </p:txBody>
      </p:sp>
      <p:pic>
        <p:nvPicPr>
          <p:cNvPr id="12296" name="Picture 8">
            <a:extLst>
              <a:ext uri="{FF2B5EF4-FFF2-40B4-BE49-F238E27FC236}">
                <a16:creationId xmlns:a16="http://schemas.microsoft.com/office/drawing/2014/main" id="{2661D834-84A3-40B7-83E7-28FDAC5A83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6900" y="3185241"/>
            <a:ext cx="1282700" cy="98669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00909E7-6766-4385-B653-912A261C060D}"/>
              </a:ext>
            </a:extLst>
          </p:cNvPr>
          <p:cNvSpPr txBox="1"/>
          <p:nvPr/>
        </p:nvSpPr>
        <p:spPr>
          <a:xfrm>
            <a:off x="101422" y="3191983"/>
            <a:ext cx="10549156" cy="978729"/>
          </a:xfrm>
          <a:prstGeom prst="rect">
            <a:avLst/>
          </a:prstGeom>
          <a:noFill/>
        </p:spPr>
        <p:txBody>
          <a:bodyPr wrap="square">
            <a:spAutoFit/>
          </a:bodyPr>
          <a:lstStyle/>
          <a:p>
            <a:pPr algn="just">
              <a:lnSpc>
                <a:spcPct val="80000"/>
              </a:lnSpc>
            </a:pPr>
            <a:r>
              <a:rPr lang="ru-RU" dirty="0">
                <a:latin typeface="Times New Roman" panose="02020603050405020304" pitchFamily="18" charset="0"/>
                <a:cs typeface="Times New Roman" panose="02020603050405020304" pitchFamily="18" charset="0"/>
              </a:rPr>
              <a:t>На </a:t>
            </a:r>
            <a:r>
              <a:rPr lang="ru-RU" dirty="0" err="1">
                <a:latin typeface="Times New Roman" panose="02020603050405020304" pitchFamily="18" charset="0"/>
                <a:cs typeface="Times New Roman" panose="02020603050405020304" pitchFamily="18" charset="0"/>
              </a:rPr>
              <a:t>перетині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вулиці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Драгоманова</a:t>
            </a:r>
            <a:r>
              <a:rPr lang="ru-RU" dirty="0">
                <a:latin typeface="Times New Roman" panose="02020603050405020304" pitchFamily="18" charset="0"/>
                <a:cs typeface="Times New Roman" panose="02020603050405020304" pitchFamily="18" charset="0"/>
              </a:rPr>
              <a:t> і 16 Липня з </a:t>
            </a:r>
            <a:r>
              <a:rPr lang="ru-RU" dirty="0" err="1">
                <a:latin typeface="Times New Roman" panose="02020603050405020304" pitchFamily="18" charset="0"/>
                <a:cs typeface="Times New Roman" panose="02020603050405020304" pitchFamily="18" charset="0"/>
              </a:rPr>
              <a:t>лівого</a:t>
            </a:r>
            <a:r>
              <a:rPr lang="ru-RU" dirty="0">
                <a:latin typeface="Times New Roman" panose="02020603050405020304" pitchFamily="18" charset="0"/>
                <a:cs typeface="Times New Roman" panose="02020603050405020304" pitchFamily="18" charset="0"/>
              </a:rPr>
              <a:t> боку можна </a:t>
            </a:r>
            <a:r>
              <a:rPr lang="ru-RU" dirty="0" err="1">
                <a:latin typeface="Times New Roman" panose="02020603050405020304" pitchFamily="18" charset="0"/>
                <a:cs typeface="Times New Roman" panose="02020603050405020304" pitchFamily="18" charset="0"/>
              </a:rPr>
              <a:t>побачити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чотириповерховий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яскравий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будинок</a:t>
            </a:r>
            <a:r>
              <a:rPr lang="ru-RU" dirty="0">
                <a:latin typeface="Times New Roman" panose="02020603050405020304" pitchFamily="18" charset="0"/>
                <a:cs typeface="Times New Roman" panose="02020603050405020304" pitchFamily="18" charset="0"/>
              </a:rPr>
              <a:t>. Його </a:t>
            </a:r>
            <a:r>
              <a:rPr lang="ru-RU" dirty="0" err="1">
                <a:latin typeface="Times New Roman" panose="02020603050405020304" pitchFamily="18" charset="0"/>
                <a:cs typeface="Times New Roman" panose="02020603050405020304" pitchFamily="18" charset="0"/>
              </a:rPr>
              <a:t>побудовано</a:t>
            </a:r>
            <a:r>
              <a:rPr lang="ru-RU" dirty="0">
                <a:latin typeface="Times New Roman" panose="02020603050405020304" pitchFamily="18" charset="0"/>
                <a:cs typeface="Times New Roman" panose="02020603050405020304" pitchFamily="18" charset="0"/>
              </a:rPr>
              <a:t> в 1928 </a:t>
            </a:r>
            <a:r>
              <a:rPr lang="ru-RU" dirty="0" err="1">
                <a:latin typeface="Times New Roman" panose="02020603050405020304" pitchFamily="18" charset="0"/>
                <a:cs typeface="Times New Roman" panose="02020603050405020304" pitchFamily="18" charset="0"/>
              </a:rPr>
              <a:t>році</a:t>
            </a:r>
            <a:r>
              <a:rPr lang="ru-RU" dirty="0">
                <a:latin typeface="Times New Roman" panose="02020603050405020304" pitchFamily="18" charset="0"/>
                <a:cs typeface="Times New Roman" panose="02020603050405020304" pitchFamily="18" charset="0"/>
              </a:rPr>
              <a:t>, про що </a:t>
            </a:r>
            <a:r>
              <a:rPr lang="ru-RU" dirty="0" err="1">
                <a:latin typeface="Times New Roman" panose="02020603050405020304" pitchFamily="18" charset="0"/>
                <a:cs typeface="Times New Roman" panose="02020603050405020304" pitchFamily="18" charset="0"/>
              </a:rPr>
              <a:t>діє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напис</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верхній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фасадній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частині</a:t>
            </a:r>
            <a:r>
              <a:rPr lang="ru-RU" dirty="0">
                <a:latin typeface="Times New Roman" panose="02020603050405020304" pitchFamily="18" charset="0"/>
                <a:cs typeface="Times New Roman" panose="02020603050405020304" pitchFamily="18" charset="0"/>
              </a:rPr>
              <a:t> над </a:t>
            </a:r>
            <a:r>
              <a:rPr lang="ru-RU" dirty="0" err="1">
                <a:latin typeface="Times New Roman" panose="02020603050405020304" pitchFamily="18" charset="0"/>
                <a:cs typeface="Times New Roman" panose="02020603050405020304" pitchFamily="18" charset="0"/>
              </a:rPr>
              <a:t>старовинним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годинником</a:t>
            </a:r>
            <a:r>
              <a:rPr lang="ru-RU" dirty="0">
                <a:latin typeface="Times New Roman" panose="02020603050405020304" pitchFamily="18" charset="0"/>
                <a:cs typeface="Times New Roman" panose="02020603050405020304" pitchFamily="18" charset="0"/>
              </a:rPr>
              <a:t>. Цей </a:t>
            </a:r>
            <a:r>
              <a:rPr lang="ru-RU" dirty="0" err="1">
                <a:latin typeface="Times New Roman" panose="02020603050405020304" pitchFamily="18" charset="0"/>
                <a:cs typeface="Times New Roman" panose="02020603050405020304" pitchFamily="18" charset="0"/>
              </a:rPr>
              <a:t>будинок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був</a:t>
            </a:r>
            <a:r>
              <a:rPr lang="ru-RU" dirty="0">
                <a:latin typeface="Times New Roman" panose="02020603050405020304" pitchFamily="18" charset="0"/>
                <a:cs typeface="Times New Roman" panose="02020603050405020304" pitchFamily="18" charset="0"/>
              </a:rPr>
              <a:t> центром культурного </a:t>
            </a:r>
            <a:r>
              <a:rPr lang="ru-RU" dirty="0" err="1">
                <a:latin typeface="Times New Roman" panose="02020603050405020304" pitchFamily="18" charset="0"/>
                <a:cs typeface="Times New Roman" panose="02020603050405020304" pitchFamily="18" charset="0"/>
              </a:rPr>
              <a:t>дозвілля</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відпочинку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рівненських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військових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міжвоєнного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періоду</a:t>
            </a:r>
            <a:r>
              <a:rPr lang="ru-RU" dirty="0">
                <a:latin typeface="Times New Roman" panose="02020603050405020304" pitchFamily="18" charset="0"/>
                <a:cs typeface="Times New Roman" panose="02020603050405020304" pitchFamily="18" charset="0"/>
              </a:rPr>
              <a:t>. На даний час в будинку </a:t>
            </a:r>
            <a:r>
              <a:rPr lang="ru-RU" dirty="0" err="1">
                <a:latin typeface="Times New Roman" panose="02020603050405020304" pitchFamily="18" charset="0"/>
                <a:cs typeface="Times New Roman" panose="02020603050405020304" pitchFamily="18" charset="0"/>
              </a:rPr>
              <a:t>розташовані</a:t>
            </a:r>
            <a:r>
              <a:rPr lang="ru-RU" dirty="0">
                <a:latin typeface="Times New Roman" panose="02020603050405020304" pitchFamily="18" charset="0"/>
                <a:cs typeface="Times New Roman" panose="02020603050405020304" pitchFamily="18" charset="0"/>
              </a:rPr>
              <a:t> кафе, </a:t>
            </a:r>
            <a:r>
              <a:rPr lang="ru-RU" dirty="0" err="1">
                <a:latin typeface="Times New Roman" panose="02020603050405020304" pitchFamily="18" charset="0"/>
                <a:cs typeface="Times New Roman" panose="02020603050405020304" pitchFamily="18" charset="0"/>
              </a:rPr>
              <a:t>магазини</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офісні</a:t>
            </a:r>
            <a:r>
              <a:rPr lang="ru-RU" dirty="0">
                <a:latin typeface="Times New Roman" panose="02020603050405020304" pitchFamily="18" charset="0"/>
                <a:cs typeface="Times New Roman" panose="02020603050405020304" pitchFamily="18" charset="0"/>
              </a:rPr>
              <a:t> приміщення.  </a:t>
            </a:r>
            <a:endParaRPr lang="uk-UA" dirty="0">
              <a:latin typeface="Times New Roman" panose="02020603050405020304" pitchFamily="18" charset="0"/>
              <a:cs typeface="Times New Roman" panose="02020603050405020304" pitchFamily="18" charset="0"/>
            </a:endParaRPr>
          </a:p>
        </p:txBody>
      </p:sp>
      <p:pic>
        <p:nvPicPr>
          <p:cNvPr id="12298" name="Picture 10">
            <a:extLst>
              <a:ext uri="{FF2B5EF4-FFF2-40B4-BE49-F238E27FC236}">
                <a16:creationId xmlns:a16="http://schemas.microsoft.com/office/drawing/2014/main" id="{316153F9-2A2E-4F4C-9897-AA901828B9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398" y="4202755"/>
            <a:ext cx="1440000" cy="8100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4548D627-9A73-4F30-B3D1-DB452EDBADF3}"/>
              </a:ext>
            </a:extLst>
          </p:cNvPr>
          <p:cNvSpPr txBox="1"/>
          <p:nvPr/>
        </p:nvSpPr>
        <p:spPr>
          <a:xfrm>
            <a:off x="1592398" y="4269485"/>
            <a:ext cx="10447202" cy="757130"/>
          </a:xfrm>
          <a:prstGeom prst="rect">
            <a:avLst/>
          </a:prstGeom>
          <a:noFill/>
        </p:spPr>
        <p:txBody>
          <a:bodyPr wrap="square">
            <a:spAutoFit/>
          </a:bodyPr>
          <a:lstStyle/>
          <a:p>
            <a:pPr algn="just">
              <a:lnSpc>
                <a:spcPct val="80000"/>
              </a:lnSpc>
            </a:pPr>
            <a:r>
              <a:rPr lang="uk-UA" dirty="0">
                <a:latin typeface="Times New Roman" panose="02020603050405020304" pitchFamily="18" charset="0"/>
                <a:cs typeface="Times New Roman" panose="02020603050405020304" pitchFamily="18" charset="0"/>
              </a:rPr>
              <a:t>Це одна із найстаріших будівель у місті, що дійшла до наших часів, хоча й у дещо видозмінному вигляді. Приблизний вік будинку – 200 років. Він один із тих, що бережуть дух старого міста, є родзинкою давньої місцевої архітектури. Це будівля колишньої князівської оранжереї.</a:t>
            </a:r>
          </a:p>
        </p:txBody>
      </p:sp>
      <p:pic>
        <p:nvPicPr>
          <p:cNvPr id="12300" name="Picture 12">
            <a:extLst>
              <a:ext uri="{FF2B5EF4-FFF2-40B4-BE49-F238E27FC236}">
                <a16:creationId xmlns:a16="http://schemas.microsoft.com/office/drawing/2014/main" id="{4E25D842-20F4-47DE-A2ED-A6785B6F5F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99600" y="5082709"/>
            <a:ext cx="1440000" cy="9594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E0054F1E-BEB3-40A9-A951-15006ADE82E6}"/>
              </a:ext>
            </a:extLst>
          </p:cNvPr>
          <p:cNvSpPr txBox="1"/>
          <p:nvPr/>
        </p:nvSpPr>
        <p:spPr>
          <a:xfrm>
            <a:off x="101422" y="5153743"/>
            <a:ext cx="10447202" cy="978729"/>
          </a:xfrm>
          <a:prstGeom prst="rect">
            <a:avLst/>
          </a:prstGeom>
          <a:noFill/>
        </p:spPr>
        <p:txBody>
          <a:bodyPr wrap="square">
            <a:spAutoFit/>
          </a:bodyPr>
          <a:lstStyle/>
          <a:p>
            <a:pPr algn="just">
              <a:lnSpc>
                <a:spcPct val="80000"/>
              </a:lnSpc>
            </a:pPr>
            <a:r>
              <a:rPr lang="ru-RU" dirty="0">
                <a:latin typeface="Times New Roman" panose="02020603050405020304" pitchFamily="18" charset="0"/>
                <a:cs typeface="Times New Roman" panose="02020603050405020304" pitchFamily="18" charset="0"/>
              </a:rPr>
              <a:t>За </a:t>
            </a:r>
            <a:r>
              <a:rPr lang="ru-RU" dirty="0" err="1">
                <a:latin typeface="Times New Roman" panose="02020603050405020304" pitchFamily="18" charset="0"/>
                <a:cs typeface="Times New Roman" panose="02020603050405020304" pitchFamily="18" charset="0"/>
              </a:rPr>
              <a:t>огорожею</a:t>
            </a:r>
            <a:r>
              <a:rPr lang="ru-RU" dirty="0">
                <a:latin typeface="Times New Roman" panose="02020603050405020304" pitchFamily="18" charset="0"/>
                <a:cs typeface="Times New Roman" panose="02020603050405020304" pitchFamily="18" charset="0"/>
              </a:rPr>
              <a:t> музею </a:t>
            </a:r>
            <a:r>
              <a:rPr lang="ru-RU" dirty="0" err="1">
                <a:latin typeface="Times New Roman" panose="02020603050405020304" pitchFamily="18" charset="0"/>
                <a:cs typeface="Times New Roman" panose="02020603050405020304" pitchFamily="18" charset="0"/>
              </a:rPr>
              <a:t>можемо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побачити</a:t>
            </a:r>
            <a:r>
              <a:rPr lang="ru-RU" dirty="0">
                <a:latin typeface="Times New Roman" panose="02020603050405020304" pitchFamily="18" charset="0"/>
                <a:cs typeface="Times New Roman" panose="02020603050405020304" pitchFamily="18" charset="0"/>
              </a:rPr>
              <a:t> Бункер </a:t>
            </a:r>
            <a:r>
              <a:rPr lang="ru-RU" dirty="0" err="1">
                <a:latin typeface="Times New Roman" panose="02020603050405020304" pitchFamily="18" charset="0"/>
                <a:cs typeface="Times New Roman" panose="02020603050405020304" pitchFamily="18" charset="0"/>
              </a:rPr>
              <a:t>Еріха</a:t>
            </a:r>
            <a:r>
              <a:rPr lang="ru-RU" dirty="0">
                <a:latin typeface="Times New Roman" panose="02020603050405020304" pitchFamily="18" charset="0"/>
                <a:cs typeface="Times New Roman" panose="02020603050405020304" pitchFamily="18" charset="0"/>
              </a:rPr>
              <a:t> Коха</a:t>
            </a:r>
            <a:r>
              <a:rPr lang="uk-UA" dirty="0">
                <a:latin typeface="Times New Roman" panose="02020603050405020304" pitchFamily="18" charset="0"/>
                <a:cs typeface="Times New Roman" panose="02020603050405020304" pitchFamily="18" charset="0"/>
              </a:rPr>
              <a:t>, який є найменшим дослідженим серед усіх німецьких бункерів Другої світової війни. Ще донедавна на стінах бункера були помітні залишки кріплення проводки. Це дало підстави припустити, що дана будівля використовувалася, як запасний або основний вузол зв'язку зі ставкою Гітлера» у Вінниці та резиденцією Гіммлера «у Житомирі.</a:t>
            </a:r>
          </a:p>
        </p:txBody>
      </p:sp>
    </p:spTree>
    <p:extLst>
      <p:ext uri="{BB962C8B-B14F-4D97-AF65-F5344CB8AC3E}">
        <p14:creationId xmlns:p14="http://schemas.microsoft.com/office/powerpoint/2010/main" val="258570973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2797</TotalTime>
  <Words>3212</Words>
  <Application>Microsoft Office PowerPoint</Application>
  <PresentationFormat>Широкоэкранный</PresentationFormat>
  <Paragraphs>72</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РІВНЕ – МІСТО ПАРКІВ</vt:lpstr>
      <vt:lpstr>Презентация PowerPoint</vt:lpstr>
      <vt:lpstr>ЛАСКАВО ПРОСИМО ДО РІВНОГО</vt:lpstr>
      <vt:lpstr>ЛАСКАВО ПРОСИМО ДО РІВНОГО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Nadiya</dc:creator>
  <cp:lastModifiedBy>Nadiya</cp:lastModifiedBy>
  <cp:revision>4</cp:revision>
  <dcterms:created xsi:type="dcterms:W3CDTF">2024-04-14T13:55:17Z</dcterms:created>
  <dcterms:modified xsi:type="dcterms:W3CDTF">2024-04-16T12:32:48Z</dcterms:modified>
</cp:coreProperties>
</file>