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62" r:id="rId3"/>
    <p:sldId id="263" r:id="rId4"/>
    <p:sldId id="264" r:id="rId5"/>
    <p:sldId id="265" r:id="rId6"/>
    <p:sldId id="266" r:id="rId7"/>
    <p:sldId id="257" r:id="rId8"/>
    <p:sldId id="258" r:id="rId9"/>
    <p:sldId id="259" r:id="rId10"/>
    <p:sldId id="260" r:id="rId11"/>
    <p:sldId id="267" r:id="rId12"/>
    <p:sldId id="261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0" d="100"/>
          <a:sy n="60" d="100"/>
        </p:scale>
        <p:origin x="-210" y="36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2813C-3E1D-4D64-8F20-1DBA5B875837}" type="datetimeFigureOut">
              <a:rPr lang="ru-RU" smtClean="0"/>
              <a:pPr/>
              <a:t>10.04.2024</a:t>
            </a:fld>
            <a:endParaRPr lang="ru-RU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103EC-AA42-4C21-BCA9-65FE85683D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4858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04859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2813C-3E1D-4D64-8F20-1DBA5B875837}" type="datetimeFigureOut">
              <a:rPr lang="ru-RU" smtClean="0"/>
              <a:pPr/>
              <a:t>10.04.2024</a:t>
            </a:fld>
            <a:endParaRPr lang="ru-RU"/>
          </a:p>
        </p:txBody>
      </p:sp>
      <p:sp>
        <p:nvSpPr>
          <p:cNvPr id="104859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59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103EC-AA42-4C21-BCA9-65FE85683D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6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48627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62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2813C-3E1D-4D64-8F20-1DBA5B875837}" type="datetimeFigureOut">
              <a:rPr lang="ru-RU" smtClean="0"/>
              <a:pPr/>
              <a:t>10.04.2024</a:t>
            </a:fld>
            <a:endParaRPr lang="ru-RU"/>
          </a:p>
        </p:txBody>
      </p:sp>
      <p:sp>
        <p:nvSpPr>
          <p:cNvPr id="104862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63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103EC-AA42-4C21-BCA9-65FE85683D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48632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048633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04863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2813C-3E1D-4D64-8F20-1DBA5B875837}" type="datetimeFigureOut">
              <a:rPr lang="ru-RU" smtClean="0"/>
              <a:pPr/>
              <a:t>10.04.2024</a:t>
            </a:fld>
            <a:endParaRPr lang="ru-RU"/>
          </a:p>
        </p:txBody>
      </p:sp>
      <p:sp>
        <p:nvSpPr>
          <p:cNvPr id="104863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63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103EC-AA42-4C21-BCA9-65FE85683D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7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48638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639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048640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641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048642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2813C-3E1D-4D64-8F20-1DBA5B875837}" type="datetimeFigureOut">
              <a:rPr lang="ru-RU" smtClean="0"/>
              <a:pPr/>
              <a:t>10.04.2024</a:t>
            </a:fld>
            <a:endParaRPr lang="ru-RU"/>
          </a:p>
        </p:txBody>
      </p:sp>
      <p:sp>
        <p:nvSpPr>
          <p:cNvPr id="1048643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644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103EC-AA42-4C21-BCA9-65FE85683D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4860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2813C-3E1D-4D64-8F20-1DBA5B875837}" type="datetimeFigureOut">
              <a:rPr lang="ru-RU" smtClean="0"/>
              <a:pPr/>
              <a:t>10.04.2024</a:t>
            </a:fld>
            <a:endParaRPr lang="ru-RU"/>
          </a:p>
        </p:txBody>
      </p:sp>
      <p:sp>
        <p:nvSpPr>
          <p:cNvPr id="1048608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609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103EC-AA42-4C21-BCA9-65FE85683D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5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2813C-3E1D-4D64-8F20-1DBA5B875837}" type="datetimeFigureOut">
              <a:rPr lang="ru-RU" smtClean="0"/>
              <a:pPr/>
              <a:t>10.04.2024</a:t>
            </a:fld>
            <a:endParaRPr lang="ru-RU"/>
          </a:p>
        </p:txBody>
      </p:sp>
      <p:sp>
        <p:nvSpPr>
          <p:cNvPr id="104864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64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103EC-AA42-4C21-BCA9-65FE85683D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48649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048650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65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2813C-3E1D-4D64-8F20-1DBA5B875837}" type="datetimeFigureOut">
              <a:rPr lang="ru-RU" smtClean="0"/>
              <a:pPr/>
              <a:t>10.04.2024</a:t>
            </a:fld>
            <a:endParaRPr lang="ru-RU"/>
          </a:p>
        </p:txBody>
      </p:sp>
      <p:sp>
        <p:nvSpPr>
          <p:cNvPr id="104865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65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103EC-AA42-4C21-BCA9-65FE85683D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48616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04861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61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2813C-3E1D-4D64-8F20-1DBA5B875837}" type="datetimeFigureOut">
              <a:rPr lang="ru-RU" smtClean="0"/>
              <a:pPr/>
              <a:t>10.04.2024</a:t>
            </a:fld>
            <a:endParaRPr lang="ru-RU"/>
          </a:p>
        </p:txBody>
      </p:sp>
      <p:sp>
        <p:nvSpPr>
          <p:cNvPr id="104861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62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103EC-AA42-4C21-BCA9-65FE85683D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48622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04862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2813C-3E1D-4D64-8F20-1DBA5B875837}" type="datetimeFigureOut">
              <a:rPr lang="ru-RU" smtClean="0"/>
              <a:pPr/>
              <a:t>10.04.2024</a:t>
            </a:fld>
            <a:endParaRPr lang="ru-RU"/>
          </a:p>
        </p:txBody>
      </p:sp>
      <p:sp>
        <p:nvSpPr>
          <p:cNvPr id="104862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62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103EC-AA42-4C21-BCA9-65FE85683D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0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48611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04861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2813C-3E1D-4D64-8F20-1DBA5B875837}" type="datetimeFigureOut">
              <a:rPr lang="ru-RU" smtClean="0"/>
              <a:pPr/>
              <a:t>10.04.2024</a:t>
            </a:fld>
            <a:endParaRPr lang="ru-RU"/>
          </a:p>
        </p:txBody>
      </p:sp>
      <p:sp>
        <p:nvSpPr>
          <p:cNvPr id="104861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61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103EC-AA42-4C21-BCA9-65FE85683D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72813C-3E1D-4D64-8F20-1DBA5B875837}" type="datetimeFigureOut">
              <a:rPr lang="ru-RU" smtClean="0"/>
              <a:pPr/>
              <a:t>10.04.2024</a:t>
            </a:fld>
            <a:endParaRPr lang="ru-RU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3103EC-AA42-4C21-BCA9-65FE85683D6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&#1057;&#1082;&#1072;&#1083;&#1086;&#1094;&#1082;&#1080;&#1081;.&#1040;/&#1054;&#1073;&#1089;&#1077;&#1088;&#1074;&#1072;&#1090;&#1086;&#1088;&#1110;&#1111;_&#1090;&#1077;&#1083;&#1077;&#1089;&#1082;&#1086;&#1087;&#1080;.doc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6.png"/><Relationship Id="rId18" Type="http://schemas.openxmlformats.org/officeDocument/2006/relationships/image" Target="../media/image20.jpeg"/><Relationship Id="rId26" Type="http://schemas.openxmlformats.org/officeDocument/2006/relationships/image" Target="http://it-day.ru/article/wp-content/uploads/2008/04/keck.jpg" TargetMode="External"/><Relationship Id="rId39" Type="http://schemas.openxmlformats.org/officeDocument/2006/relationships/image" Target="../media/image32.jpeg"/><Relationship Id="rId3" Type="http://schemas.openxmlformats.org/officeDocument/2006/relationships/image" Target="../media/image6.png"/><Relationship Id="rId21" Type="http://schemas.openxmlformats.org/officeDocument/2006/relationships/image" Target="http://it-day.ru/article/wp-content/uploads/2008/04/reflector_1.jpg" TargetMode="External"/><Relationship Id="rId34" Type="http://schemas.openxmlformats.org/officeDocument/2006/relationships/image" Target="http://it-day.ru/article/wp-content/uploads/2008/04/vlt.jpg" TargetMode="External"/><Relationship Id="rId42" Type="http://schemas.openxmlformats.org/officeDocument/2006/relationships/image" Target="http://it-day.ru/article/wp-content/uploads/2008/04/atst.jpg" TargetMode="External"/><Relationship Id="rId47" Type="http://schemas.openxmlformats.org/officeDocument/2006/relationships/image" Target="../media/image37.png"/><Relationship Id="rId50" Type="http://schemas.openxmlformats.org/officeDocument/2006/relationships/image" Target="../media/image40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17" Type="http://schemas.openxmlformats.org/officeDocument/2006/relationships/image" Target="http://it-day.ru/article/wp-content/uploads/2008/04/refractor.jpg" TargetMode="External"/><Relationship Id="rId25" Type="http://schemas.openxmlformats.org/officeDocument/2006/relationships/image" Target="../media/image25.jpeg"/><Relationship Id="rId33" Type="http://schemas.openxmlformats.org/officeDocument/2006/relationships/image" Target="../media/image29.jpeg"/><Relationship Id="rId38" Type="http://schemas.openxmlformats.org/officeDocument/2006/relationships/image" Target="http://it-day.ru/article/wp-content/uploads/2008/04/owl_picture.jpg" TargetMode="External"/><Relationship Id="rId46" Type="http://schemas.openxmlformats.org/officeDocument/2006/relationships/image" Target="../media/image36.png"/><Relationship Id="rId2" Type="http://schemas.openxmlformats.org/officeDocument/2006/relationships/image" Target="../media/image5.png"/><Relationship Id="rId16" Type="http://schemas.openxmlformats.org/officeDocument/2006/relationships/image" Target="../media/image19.jpeg"/><Relationship Id="rId20" Type="http://schemas.openxmlformats.org/officeDocument/2006/relationships/image" Target="../media/image22.jpeg"/><Relationship Id="rId29" Type="http://schemas.openxmlformats.org/officeDocument/2006/relationships/image" Target="../media/image27.jpeg"/><Relationship Id="rId41" Type="http://schemas.openxmlformats.org/officeDocument/2006/relationships/image" Target="../media/image33.jpeg"/><Relationship Id="rId54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24" Type="http://schemas.openxmlformats.org/officeDocument/2006/relationships/image" Target="../media/image24.jpeg"/><Relationship Id="rId32" Type="http://schemas.openxmlformats.org/officeDocument/2006/relationships/image" Target="http://it-day.ru/article/wp-content/uploads/2008/04/gmt.jpg" TargetMode="External"/><Relationship Id="rId37" Type="http://schemas.openxmlformats.org/officeDocument/2006/relationships/image" Target="../media/image31.jpeg"/><Relationship Id="rId40" Type="http://schemas.openxmlformats.org/officeDocument/2006/relationships/image" Target="http://it-day.ru/article/wp-content/uploads/2008/04/llmt.jpg" TargetMode="External"/><Relationship Id="rId45" Type="http://schemas.openxmlformats.org/officeDocument/2006/relationships/image" Target="../media/image35.png"/><Relationship Id="rId53" Type="http://schemas.openxmlformats.org/officeDocument/2006/relationships/image" Target="../media/image43.png"/><Relationship Id="rId5" Type="http://schemas.openxmlformats.org/officeDocument/2006/relationships/image" Target="../media/image8.png"/><Relationship Id="rId15" Type="http://schemas.openxmlformats.org/officeDocument/2006/relationships/image" Target="../media/image18.jpeg"/><Relationship Id="rId23" Type="http://schemas.openxmlformats.org/officeDocument/2006/relationships/image" Target="http://it-day.ru/article/wp-content/uploads/2008/04/maksutow.jpg" TargetMode="External"/><Relationship Id="rId28" Type="http://schemas.openxmlformats.org/officeDocument/2006/relationships/image" Target="http://it-day.ru/article/wp-content/uploads/2008/04/hobby_eberly.jpg" TargetMode="External"/><Relationship Id="rId36" Type="http://schemas.openxmlformats.org/officeDocument/2006/relationships/image" Target="http://it-day.ru/article/wp-content/uploads/2008/04/owl.jpg" TargetMode="External"/><Relationship Id="rId49" Type="http://schemas.openxmlformats.org/officeDocument/2006/relationships/image" Target="../media/image39.png"/><Relationship Id="rId10" Type="http://schemas.openxmlformats.org/officeDocument/2006/relationships/image" Target="../media/image13.png"/><Relationship Id="rId19" Type="http://schemas.openxmlformats.org/officeDocument/2006/relationships/image" Target="../media/image21.jpeg"/><Relationship Id="rId31" Type="http://schemas.openxmlformats.org/officeDocument/2006/relationships/image" Target="../media/image28.jpeg"/><Relationship Id="rId44" Type="http://schemas.openxmlformats.org/officeDocument/2006/relationships/image" Target="http://www.great-galaxy.ru/img/db/030.jpg" TargetMode="External"/><Relationship Id="rId52" Type="http://schemas.openxmlformats.org/officeDocument/2006/relationships/image" Target="../media/image42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Relationship Id="rId22" Type="http://schemas.openxmlformats.org/officeDocument/2006/relationships/image" Target="../media/image23.jpeg"/><Relationship Id="rId27" Type="http://schemas.openxmlformats.org/officeDocument/2006/relationships/image" Target="../media/image26.jpeg"/><Relationship Id="rId30" Type="http://schemas.openxmlformats.org/officeDocument/2006/relationships/image" Target="http://it-day.ru/article/wp-content/uploads/2008/04/lbt_focal.jpg" TargetMode="External"/><Relationship Id="rId35" Type="http://schemas.openxmlformats.org/officeDocument/2006/relationships/image" Target="../media/image30.jpeg"/><Relationship Id="rId43" Type="http://schemas.openxmlformats.org/officeDocument/2006/relationships/image" Target="../media/image34.jpeg"/><Relationship Id="rId48" Type="http://schemas.openxmlformats.org/officeDocument/2006/relationships/image" Target="../media/image38.png"/><Relationship Id="rId8" Type="http://schemas.openxmlformats.org/officeDocument/2006/relationships/image" Target="../media/image11.png"/><Relationship Id="rId51" Type="http://schemas.openxmlformats.org/officeDocument/2006/relationships/image" Target="../media/image4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tb.ua/dobre/ua/2016/08/05/pochemu-prinyato-zagadyvat-zhelanie-na-padayushhuyu-zvezdu/" TargetMode="External"/><Relationship Id="rId2" Type="http://schemas.openxmlformats.org/officeDocument/2006/relationships/hyperlink" Target="http://allforchildren.com.ua/misc361.htm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forkids.wiki/kosmos/shho-take-padayucha-zirka" TargetMode="External"/><Relationship Id="rId4" Type="http://schemas.openxmlformats.org/officeDocument/2006/relationships/hyperlink" Target="http://www.planeta107.zp.ua/index.php/2010-06-20-16-29-15/2012-01-09-19-20-40/1044-2012-05-20-17-05-39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6" name="Заголовок 1"/>
          <p:cNvSpPr>
            <a:spLocks noGrp="1"/>
          </p:cNvSpPr>
          <p:nvPr>
            <p:ph type="ctrTitle"/>
          </p:nvPr>
        </p:nvSpPr>
        <p:spPr>
          <a:xfrm>
            <a:off x="1479394" y="0"/>
            <a:ext cx="9144000" cy="3703319"/>
          </a:xfrm>
          <a:solidFill>
            <a:schemeClr val="accent3">
              <a:lumMod val="40000"/>
              <a:lumOff val="60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ru-RU" b="1" i="1" dirty="0" err="1" smtClean="0">
                <a:solidFill>
                  <a:schemeClr val="bg1"/>
                </a:solidFill>
              </a:rPr>
              <a:t>Чому</a:t>
            </a:r>
            <a:r>
              <a:rPr lang="ru-RU" b="1" i="1" dirty="0" smtClean="0">
                <a:solidFill>
                  <a:schemeClr val="bg1"/>
                </a:solidFill>
              </a:rPr>
              <a:t> </a:t>
            </a:r>
            <a:r>
              <a:rPr lang="ru-RU" b="1" i="1" dirty="0" err="1" smtClean="0">
                <a:solidFill>
                  <a:schemeClr val="bg1"/>
                </a:solidFill>
              </a:rPr>
              <a:t>загадують</a:t>
            </a:r>
            <a:r>
              <a:rPr lang="ru-RU" b="1" i="1" dirty="0" smtClean="0">
                <a:solidFill>
                  <a:schemeClr val="bg1"/>
                </a:solidFill>
              </a:rPr>
              <a:t> </a:t>
            </a:r>
            <a:r>
              <a:rPr lang="ru-RU" b="1" i="1" dirty="0" err="1" smtClean="0">
                <a:solidFill>
                  <a:schemeClr val="bg1"/>
                </a:solidFill>
              </a:rPr>
              <a:t>бажання</a:t>
            </a:r>
            <a:r>
              <a:rPr lang="ru-RU" b="1" i="1" dirty="0" smtClean="0">
                <a:solidFill>
                  <a:schemeClr val="bg1"/>
                </a:solidFill>
              </a:rPr>
              <a:t>, коли </a:t>
            </a:r>
            <a:r>
              <a:rPr lang="ru-RU" b="1" i="1" dirty="0" err="1" smtClean="0">
                <a:solidFill>
                  <a:schemeClr val="bg1"/>
                </a:solidFill>
              </a:rPr>
              <a:t>падає</a:t>
            </a:r>
            <a:r>
              <a:rPr lang="ru-RU" b="1" i="1" dirty="0" smtClean="0">
                <a:solidFill>
                  <a:schemeClr val="bg1"/>
                </a:solidFill>
              </a:rPr>
              <a:t> </a:t>
            </a:r>
            <a:r>
              <a:rPr lang="ru-RU" b="1" i="1" dirty="0" err="1" smtClean="0">
                <a:solidFill>
                  <a:schemeClr val="bg1"/>
                </a:solidFill>
              </a:rPr>
              <a:t>зірка</a:t>
            </a:r>
            <a:r>
              <a:rPr lang="ru-RU" b="1" i="1" dirty="0" smtClean="0">
                <a:solidFill>
                  <a:schemeClr val="bg1"/>
                </a:solidFill>
              </a:rPr>
              <a:t>?</a:t>
            </a:r>
            <a:br>
              <a:rPr lang="ru-RU" b="1" i="1" dirty="0" smtClean="0">
                <a:solidFill>
                  <a:schemeClr val="bg1"/>
                </a:solidFill>
              </a:rPr>
            </a:br>
            <a:r>
              <a:rPr lang="uk-UA" dirty="0" smtClean="0">
                <a:solidFill>
                  <a:schemeClr val="bg1"/>
                </a:solidFill>
              </a:rPr>
              <a:t>Чому падають зірки?</a:t>
            </a:r>
            <a:r>
              <a:rPr lang="ru-RU" b="1" i="1" dirty="0" smtClean="0">
                <a:solidFill>
                  <a:schemeClr val="bg1"/>
                </a:solidFill>
              </a:rPr>
              <a:t/>
            </a:r>
            <a:br>
              <a:rPr lang="ru-RU" b="1" i="1" dirty="0" smtClean="0">
                <a:solidFill>
                  <a:schemeClr val="bg1"/>
                </a:solidFill>
              </a:rPr>
            </a:br>
            <a:r>
              <a:rPr lang="ru-RU" sz="2800" dirty="0" err="1" smtClean="0">
                <a:solidFill>
                  <a:schemeClr val="bg1"/>
                </a:solidFill>
              </a:rPr>
              <a:t>Методи</a:t>
            </a:r>
            <a:r>
              <a:rPr lang="ru-RU" sz="2800" dirty="0" smtClean="0">
                <a:solidFill>
                  <a:schemeClr val="bg1"/>
                </a:solidFill>
              </a:rPr>
              <a:t> та </a:t>
            </a:r>
            <a:r>
              <a:rPr lang="ru-RU" sz="2800" dirty="0" err="1" smtClean="0">
                <a:solidFill>
                  <a:schemeClr val="bg1"/>
                </a:solidFill>
              </a:rPr>
              <a:t>засоби</a:t>
            </a:r>
            <a:r>
              <a:rPr lang="ru-RU" sz="2800" dirty="0" smtClean="0">
                <a:solidFill>
                  <a:schemeClr val="bg1"/>
                </a:solidFill>
              </a:rPr>
              <a:t> астроном</a:t>
            </a:r>
            <a:r>
              <a:rPr lang="uk-UA" sz="2800" dirty="0" err="1" smtClean="0">
                <a:solidFill>
                  <a:schemeClr val="bg1"/>
                </a:solidFill>
              </a:rPr>
              <a:t>ічних</a:t>
            </a:r>
            <a:r>
              <a:rPr lang="uk-UA" sz="2800" dirty="0" smtClean="0">
                <a:solidFill>
                  <a:schemeClr val="bg1"/>
                </a:solidFill>
              </a:rPr>
              <a:t> досліджень</a:t>
            </a:r>
            <a:r>
              <a:rPr lang="en-US" sz="2800" dirty="0" smtClean="0">
                <a:solidFill>
                  <a:schemeClr val="bg1"/>
                </a:solidFill>
              </a:rPr>
              <a:t>.</a:t>
            </a:r>
            <a:br>
              <a:rPr lang="en-US" sz="2800" dirty="0" smtClean="0">
                <a:solidFill>
                  <a:schemeClr val="bg1"/>
                </a:solidFill>
              </a:rPr>
            </a:br>
            <a:r>
              <a:rPr lang="uk-UA" sz="2400" dirty="0" smtClean="0">
                <a:solidFill>
                  <a:schemeClr val="bg1"/>
                </a:solidFill>
                <a:hlinkClick r:id="rId3" action="ppaction://hlinkfile"/>
              </a:rPr>
              <a:t>АСТРОНОМІЧНІ ОБСЕРВАТОРІЇ</a:t>
            </a:r>
            <a:r>
              <a:rPr lang="en-US" sz="2400" dirty="0" smtClean="0">
                <a:solidFill>
                  <a:schemeClr val="bg1"/>
                </a:solidFill>
              </a:rPr>
              <a:t>.</a:t>
            </a:r>
            <a:r>
              <a:rPr lang="uk-UA" sz="2400" dirty="0" smtClean="0">
                <a:solidFill>
                  <a:schemeClr val="bg1"/>
                </a:solidFill>
              </a:rPr>
              <a:t/>
            </a:r>
            <a:br>
              <a:rPr lang="uk-UA" sz="2400" dirty="0" smtClean="0">
                <a:solidFill>
                  <a:schemeClr val="bg1"/>
                </a:solidFill>
              </a:rPr>
            </a:br>
            <a:r>
              <a:rPr lang="ru-RU" sz="2800" b="1" i="1" dirty="0" smtClean="0">
                <a:solidFill>
                  <a:schemeClr val="bg1"/>
                </a:solidFill>
              </a:rPr>
              <a:t/>
            </a:r>
            <a:br>
              <a:rPr lang="ru-RU" sz="2800" b="1" i="1" dirty="0" smtClean="0">
                <a:solidFill>
                  <a:schemeClr val="bg1"/>
                </a:solidFill>
              </a:rPr>
            </a:br>
            <a:endParaRPr lang="ru-RU" sz="2800" b="1" i="1" dirty="0">
              <a:solidFill>
                <a:schemeClr val="bg1"/>
              </a:solidFill>
            </a:endParaRPr>
          </a:p>
        </p:txBody>
      </p:sp>
      <p:sp>
        <p:nvSpPr>
          <p:cNvPr id="1048587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56960" y="4539208"/>
            <a:ext cx="4752723" cy="2318791"/>
          </a:xfrm>
          <a:solidFill>
            <a:schemeClr val="accent3">
              <a:lumMod val="40000"/>
              <a:lumOff val="60000"/>
            </a:schemeClr>
          </a:solidFill>
        </p:spPr>
        <p:txBody>
          <a:bodyPr>
            <a:normAutofit fontScale="95833" lnSpcReduction="10000"/>
          </a:bodyPr>
          <a:lstStyle/>
          <a:p>
            <a:r>
              <a:rPr lang="uk-UA" dirty="0" err="1" smtClean="0">
                <a:solidFill>
                  <a:schemeClr val="bg1"/>
                </a:solidFill>
              </a:rPr>
              <a:t>Скалоцький</a:t>
            </a:r>
            <a:r>
              <a:rPr lang="uk-UA" dirty="0" smtClean="0">
                <a:solidFill>
                  <a:schemeClr val="bg1"/>
                </a:solidFill>
              </a:rPr>
              <a:t> Артем </a:t>
            </a:r>
            <a:r>
              <a:rPr lang="uk-UA" dirty="0" err="1" smtClean="0">
                <a:solidFill>
                  <a:schemeClr val="bg1"/>
                </a:solidFill>
              </a:rPr>
              <a:t>Вячеславович</a:t>
            </a:r>
            <a:r>
              <a:rPr lang="uk-UA" dirty="0" smtClean="0">
                <a:solidFill>
                  <a:schemeClr val="bg1"/>
                </a:solidFill>
              </a:rPr>
              <a:t> учень</a:t>
            </a:r>
            <a:r>
              <a:rPr lang="en-US" dirty="0" smtClean="0">
                <a:solidFill>
                  <a:schemeClr val="bg1"/>
                </a:solidFill>
              </a:rPr>
              <a:t> 7</a:t>
            </a:r>
            <a:r>
              <a:rPr lang="uk-UA" dirty="0" smtClean="0">
                <a:solidFill>
                  <a:schemeClr val="bg1"/>
                </a:solidFill>
              </a:rPr>
              <a:t> класу </a:t>
            </a:r>
            <a:r>
              <a:rPr lang="uk-UA" dirty="0" err="1" smtClean="0">
                <a:solidFill>
                  <a:schemeClr val="bg1"/>
                </a:solidFill>
              </a:rPr>
              <a:t>Ванчиківецького</a:t>
            </a:r>
            <a:r>
              <a:rPr lang="uk-UA" dirty="0" smtClean="0">
                <a:solidFill>
                  <a:schemeClr val="bg1"/>
                </a:solidFill>
              </a:rPr>
              <a:t> ліцею</a:t>
            </a:r>
          </a:p>
          <a:p>
            <a:r>
              <a:rPr lang="uk-UA" dirty="0" err="1" smtClean="0">
                <a:solidFill>
                  <a:schemeClr val="bg1"/>
                </a:solidFill>
              </a:rPr>
              <a:t>Ванчиковецької</a:t>
            </a:r>
            <a:r>
              <a:rPr lang="uk-UA" dirty="0" smtClean="0">
                <a:solidFill>
                  <a:schemeClr val="bg1"/>
                </a:solidFill>
              </a:rPr>
              <a:t> </a:t>
            </a:r>
            <a:r>
              <a:rPr lang="uk-UA" dirty="0" err="1" smtClean="0">
                <a:solidFill>
                  <a:schemeClr val="bg1"/>
                </a:solidFill>
              </a:rPr>
              <a:t>сільскої</a:t>
            </a:r>
            <a:r>
              <a:rPr lang="uk-UA" dirty="0" smtClean="0">
                <a:solidFill>
                  <a:schemeClr val="bg1"/>
                </a:solidFill>
              </a:rPr>
              <a:t> ради</a:t>
            </a:r>
          </a:p>
          <a:p>
            <a:r>
              <a:rPr lang="uk-UA" dirty="0" smtClean="0">
                <a:solidFill>
                  <a:schemeClr val="bg1"/>
                </a:solidFill>
              </a:rPr>
              <a:t>Чернівецького району</a:t>
            </a:r>
          </a:p>
          <a:p>
            <a:r>
              <a:rPr lang="uk-UA" dirty="0" smtClean="0">
                <a:solidFill>
                  <a:schemeClr val="bg1"/>
                </a:solidFill>
              </a:rPr>
              <a:t>Чернівецька область.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Чому падають зірки?</a:t>
            </a: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uk-UA" dirty="0" smtClean="0"/>
              <a:t>Іноді можна спостерігати, як з неба падають зірки. Кажуть, що коли бачиш падаючу зірку, треба загадати бажання, і воно обов'язково здійсниться.</a:t>
            </a:r>
          </a:p>
          <a:p>
            <a:endParaRPr lang="uk-UA" dirty="0" smtClean="0"/>
          </a:p>
          <a:p>
            <a:r>
              <a:rPr lang="uk-UA" dirty="0" smtClean="0"/>
              <a:t>Але те, що ми приймаємо за падаючі зірки, - це </a:t>
            </a:r>
            <a:r>
              <a:rPr lang="uk-UA" dirty="0" err="1" smtClean="0"/>
              <a:t>всього-навсього</a:t>
            </a:r>
            <a:r>
              <a:rPr lang="uk-UA" dirty="0" smtClean="0"/>
              <a:t> маленькі камені, які летять із космічного простору. Підлітаючи до нашої планети, такий камінь стикається з повітряною оболонкою і при цьому так сильно розжарюється, що починає світитися, як зірочка. Незабаром «зірочка», не долетівши до Землі, згорає і гасне. Ці космічні прибульці називаються метеорами. Якщо частина метеора досягає поверхні, то її називають метеоритом. Дуже яскраві метеори називають болідами.</a:t>
            </a:r>
            <a:endParaRPr lang="uk-UA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smtClean="0"/>
              <a:t>За добу в атмосфері Землі виникають сотні мільйонів метеорів. Їхня маса оцінюється в тисячі тонн на добу. А крім цього, за добу на Землю потрапляє також близько 100 тонн пилових частинок, занадто дрібних, щоб викликати появу видимих метеорів.</a:t>
            </a:r>
          </a:p>
          <a:p>
            <a:endParaRPr lang="uk-UA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 </a:t>
            </a:r>
            <a:r>
              <a:rPr lang="ru-RU" dirty="0" err="1" smtClean="0"/>
              <a:t>деякі</a:t>
            </a:r>
            <a:r>
              <a:rPr lang="ru-RU" dirty="0" smtClean="0"/>
              <a:t> </a:t>
            </a:r>
            <a:r>
              <a:rPr lang="ru-RU" dirty="0" err="1" smtClean="0"/>
              <a:t>дні</a:t>
            </a:r>
            <a:r>
              <a:rPr lang="ru-RU" dirty="0" smtClean="0"/>
              <a:t> року </a:t>
            </a:r>
            <a:r>
              <a:rPr lang="ru-RU" dirty="0" err="1" smtClean="0"/>
              <a:t>метеори</a:t>
            </a:r>
            <a:r>
              <a:rPr lang="ru-RU" dirty="0" smtClean="0"/>
              <a:t> </a:t>
            </a:r>
            <a:r>
              <a:rPr lang="ru-RU" dirty="0" err="1" smtClean="0"/>
              <a:t>з'являються</a:t>
            </a:r>
            <a:r>
              <a:rPr lang="ru-RU" dirty="0" smtClean="0"/>
              <a:t> на </a:t>
            </a:r>
            <a:r>
              <a:rPr lang="ru-RU" dirty="0" err="1" smtClean="0"/>
              <a:t>небі</a:t>
            </a:r>
            <a:r>
              <a:rPr lang="ru-RU" dirty="0" smtClean="0"/>
              <a:t> </a:t>
            </a:r>
            <a:r>
              <a:rPr lang="ru-RU" dirty="0" err="1" smtClean="0"/>
              <a:t>набагато</a:t>
            </a:r>
            <a:r>
              <a:rPr lang="ru-RU" dirty="0" smtClean="0"/>
              <a:t> </a:t>
            </a:r>
            <a:r>
              <a:rPr lang="ru-RU" dirty="0" err="1" smtClean="0"/>
              <a:t>частіше</a:t>
            </a:r>
            <a:r>
              <a:rPr lang="ru-RU" dirty="0" smtClean="0"/>
              <a:t>, </a:t>
            </a:r>
            <a:r>
              <a:rPr lang="ru-RU" dirty="0" err="1" smtClean="0"/>
              <a:t>ніж</a:t>
            </a:r>
            <a:r>
              <a:rPr lang="ru-RU" dirty="0" smtClean="0"/>
              <a:t> </a:t>
            </a:r>
            <a:r>
              <a:rPr lang="ru-RU" dirty="0" err="1" smtClean="0"/>
              <a:t>зазвичай</a:t>
            </a:r>
            <a:r>
              <a:rPr lang="ru-RU" dirty="0" smtClean="0"/>
              <a:t>. </a:t>
            </a:r>
            <a:r>
              <a:rPr lang="ru-RU" dirty="0" err="1" smtClean="0"/>
              <a:t>Це</a:t>
            </a:r>
            <a:r>
              <a:rPr lang="ru-RU" dirty="0" smtClean="0"/>
              <a:t> </a:t>
            </a:r>
            <a:r>
              <a:rPr lang="ru-RU" dirty="0" err="1" smtClean="0"/>
              <a:t>явище</a:t>
            </a:r>
            <a:r>
              <a:rPr lang="ru-RU" dirty="0" smtClean="0"/>
              <a:t> </a:t>
            </a:r>
            <a:r>
              <a:rPr lang="ru-RU" dirty="0" err="1" smtClean="0"/>
              <a:t>називають</a:t>
            </a:r>
            <a:r>
              <a:rPr lang="ru-RU" dirty="0" smtClean="0"/>
              <a:t> </a:t>
            </a:r>
            <a:r>
              <a:rPr lang="ru-RU" dirty="0" err="1" smtClean="0"/>
              <a:t>метеорних</a:t>
            </a:r>
            <a:r>
              <a:rPr lang="ru-RU" dirty="0" smtClean="0"/>
              <a:t> потоком (в </a:t>
            </a:r>
            <a:r>
              <a:rPr lang="ru-RU" dirty="0" err="1" smtClean="0"/>
              <a:t>народі</a:t>
            </a:r>
            <a:r>
              <a:rPr lang="ru-RU" dirty="0" smtClean="0"/>
              <a:t> </a:t>
            </a:r>
            <a:r>
              <a:rPr lang="ru-RU" dirty="0" err="1" smtClean="0"/>
              <a:t>кажуть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йде</a:t>
            </a:r>
            <a:r>
              <a:rPr lang="ru-RU" dirty="0" smtClean="0"/>
              <a:t> </a:t>
            </a:r>
            <a:r>
              <a:rPr lang="ru-RU" dirty="0" err="1" smtClean="0"/>
              <a:t>зоряний</a:t>
            </a:r>
            <a:r>
              <a:rPr lang="ru-RU" dirty="0" smtClean="0"/>
              <a:t> </a:t>
            </a:r>
            <a:r>
              <a:rPr lang="ru-RU" dirty="0" err="1" smtClean="0"/>
              <a:t>дощ</a:t>
            </a:r>
            <a:r>
              <a:rPr lang="ru-RU" dirty="0" smtClean="0"/>
              <a:t>), коли </a:t>
            </a:r>
            <a:r>
              <a:rPr lang="ru-RU" dirty="0" err="1" smtClean="0"/>
              <a:t>спостерігаються</a:t>
            </a:r>
            <a:r>
              <a:rPr lang="ru-RU" dirty="0" smtClean="0"/>
              <a:t> десятки </a:t>
            </a:r>
            <a:r>
              <a:rPr lang="ru-RU" dirty="0" err="1" smtClean="0"/>
              <a:t>тисяч</a:t>
            </a:r>
            <a:r>
              <a:rPr lang="ru-RU" dirty="0" smtClean="0"/>
              <a:t> </a:t>
            </a:r>
            <a:r>
              <a:rPr lang="ru-RU" dirty="0" err="1" smtClean="0"/>
              <a:t>метеорів</a:t>
            </a:r>
            <a:r>
              <a:rPr lang="ru-RU" dirty="0" smtClean="0"/>
              <a:t> на годину.</a:t>
            </a:r>
          </a:p>
          <a:p>
            <a:endParaRPr lang="uk-UA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smtClean="0"/>
              <a:t>Якщо простежити на небі шляху метеорів, то здасться, що всі вони вилітають з однієї точки. Її називають радіантом потоку. Така зорова ілюзія виникає з-за явища перспективи (подібне ми спостерігаємо, коли дивимося на залізницю і бачимо, що у горизонту рейки сходяться). Насправді ж метеорні частки рухаються по паралельних траєкторіях. Астрономи виділили кілька десятків метеорних потоків. Багато з яких виникають щорічно і тривають від кількох годин до кількох тижнів. Зазвичай метеорні потоки називають по імені сузір'я, в якому лежить їхня радіант: наприклад, Персеїди, мають радіант в сузір'ї Персея, </a:t>
            </a:r>
            <a:r>
              <a:rPr lang="uk-UA" dirty="0" err="1" smtClean="0"/>
              <a:t>Геминиды</a:t>
            </a:r>
            <a:r>
              <a:rPr lang="uk-UA" dirty="0" smtClean="0"/>
              <a:t> - з радіантом у Близнюках.</a:t>
            </a:r>
            <a:endParaRPr lang="uk-UA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smtClean="0"/>
              <a:t>Метеорний потік Персеїди</a:t>
            </a:r>
          </a:p>
          <a:p>
            <a:endParaRPr lang="uk-UA" dirty="0" smtClean="0"/>
          </a:p>
          <a:p>
            <a:r>
              <a:rPr lang="uk-UA" dirty="0" smtClean="0"/>
              <a:t>Звідки йде "зоряний дощ"? Метеорні потоки спостерігаються тоді, коли Земля перетинає траєкторію рою частинок, що утворився при руйнуванні комети. Адже коли комета наближається до Сонця, вона нагрівається його променями і втрачає речовину. За кілька століть під дією сили тяжіння планет ці частинки утворюють витягнутий </a:t>
            </a:r>
            <a:r>
              <a:rPr lang="uk-UA" dirty="0" err="1" smtClean="0"/>
              <a:t>рой</a:t>
            </a:r>
            <a:r>
              <a:rPr lang="uk-UA" dirty="0" smtClean="0"/>
              <a:t> вздовж орбіти комети. Якщо Земля перетинає цей потік, ми щороку спостерігаємо зоряний дощ.</a:t>
            </a:r>
            <a:endParaRPr lang="uk-UA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3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6109010" cy="1162592"/>
          </a:xfrm>
        </p:spPr>
        <p:txBody>
          <a:bodyPr>
            <a:normAutofit fontScale="95455"/>
          </a:bodyPr>
          <a:lstStyle/>
          <a:p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таке</a:t>
            </a:r>
            <a:r>
              <a:rPr lang="ru-RU" dirty="0" smtClean="0"/>
              <a:t> </a:t>
            </a:r>
            <a:r>
              <a:rPr lang="ru-RU" dirty="0" err="1" smtClean="0"/>
              <a:t>падаюча</a:t>
            </a:r>
            <a:r>
              <a:rPr lang="ru-RU" dirty="0" smtClean="0"/>
              <a:t> </a:t>
            </a:r>
            <a:r>
              <a:rPr lang="ru-RU" dirty="0" err="1" smtClean="0"/>
              <a:t>зірка</a:t>
            </a:r>
            <a:r>
              <a:rPr lang="ru-RU" dirty="0" smtClean="0"/>
              <a:t>?</a:t>
            </a:r>
            <a:endParaRPr lang="ru-RU" dirty="0"/>
          </a:p>
        </p:txBody>
      </p:sp>
      <p:sp>
        <p:nvSpPr>
          <p:cNvPr id="1048594" name="Объект 2"/>
          <p:cNvSpPr>
            <a:spLocks noGrp="1"/>
          </p:cNvSpPr>
          <p:nvPr>
            <p:ph idx="1"/>
          </p:nvPr>
        </p:nvSpPr>
        <p:spPr>
          <a:xfrm>
            <a:off x="838200" y="1825624"/>
            <a:ext cx="7079166" cy="4485965"/>
          </a:xfrm>
        </p:spPr>
        <p:txBody>
          <a:bodyPr>
            <a:normAutofit fontScale="92500" lnSpcReduction="10000"/>
          </a:bodyPr>
          <a:lstStyle/>
          <a:p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таке</a:t>
            </a:r>
            <a:r>
              <a:rPr lang="ru-RU" dirty="0"/>
              <a:t> </a:t>
            </a:r>
            <a:r>
              <a:rPr lang="ru-RU" dirty="0" err="1"/>
              <a:t>падаюча</a:t>
            </a:r>
            <a:r>
              <a:rPr lang="ru-RU" dirty="0"/>
              <a:t> </a:t>
            </a:r>
            <a:r>
              <a:rPr lang="ru-RU" dirty="0" err="1"/>
              <a:t>зірка</a:t>
            </a:r>
            <a:r>
              <a:rPr lang="ru-RU" dirty="0"/>
              <a:t>? </a:t>
            </a:r>
            <a:r>
              <a:rPr lang="ru-RU" dirty="0" err="1"/>
              <a:t>Таке</a:t>
            </a:r>
            <a:r>
              <a:rPr lang="ru-RU" dirty="0"/>
              <a:t> </a:t>
            </a:r>
            <a:r>
              <a:rPr lang="ru-RU" dirty="0" err="1"/>
              <a:t>питання</a:t>
            </a:r>
            <a:r>
              <a:rPr lang="ru-RU" dirty="0"/>
              <a:t> ставила </a:t>
            </a:r>
            <a:r>
              <a:rPr lang="ru-RU" dirty="0" err="1"/>
              <a:t>майже</a:t>
            </a:r>
            <a:r>
              <a:rPr lang="ru-RU" dirty="0"/>
              <a:t> </a:t>
            </a:r>
            <a:r>
              <a:rPr lang="ru-RU" dirty="0" err="1"/>
              <a:t>кожна</a:t>
            </a:r>
            <a:r>
              <a:rPr lang="ru-RU" dirty="0"/>
              <a:t> </a:t>
            </a:r>
            <a:r>
              <a:rPr lang="ru-RU" dirty="0" err="1"/>
              <a:t>дитина</a:t>
            </a:r>
            <a:r>
              <a:rPr lang="ru-RU" dirty="0"/>
              <a:t>. </a:t>
            </a:r>
            <a:r>
              <a:rPr lang="ru-RU" dirty="0" err="1"/>
              <a:t>Також</a:t>
            </a:r>
            <a:r>
              <a:rPr lang="ru-RU" dirty="0"/>
              <a:t> часто </a:t>
            </a:r>
            <a:r>
              <a:rPr lang="ru-RU" dirty="0" err="1"/>
              <a:t>діти</a:t>
            </a:r>
            <a:r>
              <a:rPr lang="ru-RU" dirty="0"/>
              <a:t> </a:t>
            </a:r>
            <a:r>
              <a:rPr lang="ru-RU" dirty="0" err="1"/>
              <a:t>запитують</a:t>
            </a:r>
            <a:r>
              <a:rPr lang="ru-RU" dirty="0"/>
              <a:t> </a:t>
            </a:r>
            <a:r>
              <a:rPr lang="ru-RU" dirty="0" err="1"/>
              <a:t>звідки</a:t>
            </a:r>
            <a:r>
              <a:rPr lang="ru-RU" dirty="0"/>
              <a:t> </a:t>
            </a:r>
            <a:r>
              <a:rPr lang="ru-RU" dirty="0" err="1"/>
              <a:t>падають</a:t>
            </a:r>
            <a:r>
              <a:rPr lang="ru-RU" dirty="0"/>
              <a:t> </a:t>
            </a:r>
            <a:r>
              <a:rPr lang="ru-RU" dirty="0" err="1"/>
              <a:t>зірки</a:t>
            </a:r>
            <a:r>
              <a:rPr lang="ru-RU" dirty="0"/>
              <a:t>. </a:t>
            </a:r>
            <a:r>
              <a:rPr lang="ru-RU" dirty="0" err="1"/>
              <a:t>Багато</a:t>
            </a:r>
            <a:r>
              <a:rPr lang="ru-RU" dirty="0"/>
              <a:t> </a:t>
            </a:r>
            <a:r>
              <a:rPr lang="ru-RU" dirty="0" err="1"/>
              <a:t>тисячоліть</a:t>
            </a:r>
            <a:r>
              <a:rPr lang="ru-RU" dirty="0"/>
              <a:t> </a:t>
            </a:r>
            <a:r>
              <a:rPr lang="ru-RU" dirty="0" err="1"/>
              <a:t>людина</a:t>
            </a:r>
            <a:r>
              <a:rPr lang="ru-RU" dirty="0"/>
              <a:t> </a:t>
            </a:r>
            <a:r>
              <a:rPr lang="ru-RU" dirty="0" err="1"/>
              <a:t>спостерігав</a:t>
            </a:r>
            <a:r>
              <a:rPr lang="ru-RU" dirty="0"/>
              <a:t> </a:t>
            </a:r>
            <a:r>
              <a:rPr lang="ru-RU" dirty="0" err="1"/>
              <a:t>падаючі</a:t>
            </a:r>
            <a:r>
              <a:rPr lang="ru-RU" dirty="0"/>
              <a:t> </a:t>
            </a:r>
            <a:r>
              <a:rPr lang="ru-RU" dirty="0" err="1"/>
              <a:t>зірки</a:t>
            </a:r>
            <a:r>
              <a:rPr lang="ru-RU" dirty="0"/>
              <a:t>, </a:t>
            </a:r>
            <a:r>
              <a:rPr lang="ru-RU" dirty="0" err="1"/>
              <a:t>замислюючись</a:t>
            </a:r>
            <a:r>
              <a:rPr lang="ru-RU" dirty="0"/>
              <a:t> про те,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таке</a:t>
            </a:r>
            <a:r>
              <a:rPr lang="ru-RU" dirty="0"/>
              <a:t> і </a:t>
            </a:r>
            <a:r>
              <a:rPr lang="ru-RU" dirty="0" err="1"/>
              <a:t>звідки</a:t>
            </a:r>
            <a:r>
              <a:rPr lang="ru-RU" dirty="0"/>
              <a:t> вони </a:t>
            </a:r>
            <a:r>
              <a:rPr lang="ru-RU" dirty="0" err="1"/>
              <a:t>походять</a:t>
            </a:r>
            <a:r>
              <a:rPr lang="ru-RU" dirty="0"/>
              <a:t>. </a:t>
            </a:r>
            <a:r>
              <a:rPr lang="ru-RU" dirty="0" err="1"/>
              <a:t>Деякий</a:t>
            </a:r>
            <a:r>
              <a:rPr lang="ru-RU" dirty="0"/>
              <a:t> час </a:t>
            </a:r>
            <a:r>
              <a:rPr lang="ru-RU" dirty="0" err="1"/>
              <a:t>вважалося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вони </a:t>
            </a:r>
            <a:r>
              <a:rPr lang="ru-RU" dirty="0" err="1"/>
              <a:t>приходять</a:t>
            </a:r>
            <a:r>
              <a:rPr lang="ru-RU" dirty="0"/>
              <a:t> з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світів</a:t>
            </a:r>
            <a:r>
              <a:rPr lang="ru-RU" dirty="0"/>
              <a:t>. </a:t>
            </a:r>
            <a:r>
              <a:rPr lang="ru-RU" dirty="0" err="1"/>
              <a:t>Відповіді</a:t>
            </a:r>
            <a:r>
              <a:rPr lang="ru-RU" dirty="0"/>
              <a:t> на </a:t>
            </a:r>
            <a:r>
              <a:rPr lang="ru-RU" dirty="0" err="1"/>
              <a:t>ці</a:t>
            </a:r>
            <a:r>
              <a:rPr lang="ru-RU" dirty="0"/>
              <a:t> </a:t>
            </a:r>
            <a:r>
              <a:rPr lang="ru-RU" dirty="0" err="1"/>
              <a:t>питання</a:t>
            </a:r>
            <a:r>
              <a:rPr lang="ru-RU" dirty="0"/>
              <a:t> </a:t>
            </a:r>
            <a:r>
              <a:rPr lang="ru-RU" dirty="0" err="1"/>
              <a:t>сьогодні</a:t>
            </a:r>
            <a:r>
              <a:rPr lang="ru-RU" dirty="0"/>
              <a:t> наука </a:t>
            </a:r>
            <a:r>
              <a:rPr lang="ru-RU" dirty="0" err="1"/>
              <a:t>знає</a:t>
            </a:r>
            <a:r>
              <a:rPr lang="ru-RU" dirty="0"/>
              <a:t> точно. </a:t>
            </a:r>
            <a:r>
              <a:rPr lang="ru-RU" dirty="0" err="1"/>
              <a:t>Однак</a:t>
            </a:r>
            <a:r>
              <a:rPr lang="ru-RU" dirty="0"/>
              <a:t> </a:t>
            </a:r>
            <a:r>
              <a:rPr lang="ru-RU" dirty="0" err="1"/>
              <a:t>ще</a:t>
            </a:r>
            <a:r>
              <a:rPr lang="ru-RU" dirty="0"/>
              <a:t> </a:t>
            </a:r>
            <a:r>
              <a:rPr lang="ru-RU" dirty="0" err="1"/>
              <a:t>відносно</a:t>
            </a:r>
            <a:r>
              <a:rPr lang="ru-RU" dirty="0"/>
              <a:t> недавно, так само як і </a:t>
            </a:r>
            <a:r>
              <a:rPr lang="ru-RU" dirty="0" err="1"/>
              <a:t>комети</a:t>
            </a:r>
            <a:r>
              <a:rPr lang="ru-RU" dirty="0"/>
              <a:t>, </a:t>
            </a:r>
            <a:r>
              <a:rPr lang="ru-RU" dirty="0" err="1"/>
              <a:t>падаючі</a:t>
            </a:r>
            <a:r>
              <a:rPr lang="ru-RU" dirty="0"/>
              <a:t> </a:t>
            </a:r>
            <a:r>
              <a:rPr lang="ru-RU" dirty="0" err="1"/>
              <a:t>зірки</a:t>
            </a:r>
            <a:r>
              <a:rPr lang="ru-RU" dirty="0"/>
              <a:t> </a:t>
            </a:r>
            <a:r>
              <a:rPr lang="ru-RU" dirty="0" err="1"/>
              <a:t>сприймались</a:t>
            </a:r>
            <a:r>
              <a:rPr lang="ru-RU" dirty="0"/>
              <a:t> з </a:t>
            </a:r>
            <a:r>
              <a:rPr lang="ru-RU" dirty="0" err="1"/>
              <a:t>застереженням</a:t>
            </a:r>
            <a:r>
              <a:rPr lang="ru-RU" dirty="0"/>
              <a:t>. В </a:t>
            </a:r>
            <a:r>
              <a:rPr lang="ru-RU" dirty="0" err="1"/>
              <a:t>окремих</a:t>
            </a:r>
            <a:r>
              <a:rPr lang="ru-RU" dirty="0"/>
              <a:t> культурах (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зберіглось</a:t>
            </a:r>
            <a:r>
              <a:rPr lang="ru-RU" dirty="0"/>
              <a:t> до наших </a:t>
            </a:r>
            <a:r>
              <a:rPr lang="ru-RU" dirty="0" err="1"/>
              <a:t>днів</a:t>
            </a:r>
            <a:r>
              <a:rPr lang="ru-RU" dirty="0"/>
              <a:t>) </a:t>
            </a:r>
            <a:r>
              <a:rPr lang="ru-RU" dirty="0" err="1"/>
              <a:t>навіть</a:t>
            </a:r>
            <a:r>
              <a:rPr lang="ru-RU" dirty="0"/>
              <a:t> </a:t>
            </a:r>
            <a:r>
              <a:rPr lang="ru-RU" dirty="0" err="1"/>
              <a:t>була</a:t>
            </a:r>
            <a:r>
              <a:rPr lang="ru-RU" dirty="0"/>
              <a:t> </a:t>
            </a:r>
            <a:r>
              <a:rPr lang="ru-RU" dirty="0" err="1"/>
              <a:t>традиція</a:t>
            </a:r>
            <a:r>
              <a:rPr lang="ru-RU" dirty="0"/>
              <a:t> </a:t>
            </a:r>
            <a:r>
              <a:rPr lang="ru-RU" dirty="0" err="1"/>
              <a:t>загадати</a:t>
            </a:r>
            <a:r>
              <a:rPr lang="ru-RU" dirty="0"/>
              <a:t> </a:t>
            </a:r>
            <a:r>
              <a:rPr lang="ru-RU" dirty="0" err="1"/>
              <a:t>бажання</a:t>
            </a:r>
            <a:r>
              <a:rPr lang="ru-RU" dirty="0"/>
              <a:t> на </a:t>
            </a:r>
            <a:r>
              <a:rPr lang="ru-RU" dirty="0" err="1"/>
              <a:t>падаючу</a:t>
            </a:r>
            <a:r>
              <a:rPr lang="ru-RU" dirty="0"/>
              <a:t> </a:t>
            </a:r>
            <a:r>
              <a:rPr lang="ru-RU" dirty="0" err="1"/>
              <a:t>зірку</a:t>
            </a:r>
            <a:r>
              <a:rPr lang="ru-RU" dirty="0"/>
              <a:t>.</a:t>
            </a:r>
          </a:p>
        </p:txBody>
      </p:sp>
      <p:pic>
        <p:nvPicPr>
          <p:cNvPr id="2097152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917366" y="-11151"/>
            <a:ext cx="346257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5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5841380" cy="1325563"/>
          </a:xfrm>
        </p:spPr>
        <p:txBody>
          <a:bodyPr/>
          <a:lstStyle/>
          <a:p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таке</a:t>
            </a:r>
            <a:r>
              <a:rPr lang="ru-RU" dirty="0"/>
              <a:t> </a:t>
            </a:r>
            <a:r>
              <a:rPr lang="ru-RU" dirty="0" err="1"/>
              <a:t>падаюча</a:t>
            </a:r>
            <a:r>
              <a:rPr lang="ru-RU" dirty="0"/>
              <a:t> </a:t>
            </a:r>
            <a:r>
              <a:rPr lang="ru-RU" dirty="0" err="1"/>
              <a:t>зірка</a:t>
            </a:r>
            <a:r>
              <a:rPr lang="ru-RU" dirty="0"/>
              <a:t> </a:t>
            </a:r>
            <a:r>
              <a:rPr lang="ru-RU" dirty="0" err="1"/>
              <a:t>насправді</a:t>
            </a:r>
            <a:endParaRPr lang="ru-RU" dirty="0"/>
          </a:p>
        </p:txBody>
      </p:sp>
      <p:sp>
        <p:nvSpPr>
          <p:cNvPr id="1048596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7045712" cy="3080912"/>
          </a:xfrm>
        </p:spPr>
        <p:txBody>
          <a:bodyPr>
            <a:normAutofit fontScale="85357"/>
          </a:bodyPr>
          <a:lstStyle/>
          <a:p>
            <a:r>
              <a:rPr lang="ru-RU" dirty="0" err="1"/>
              <a:t>Сьогодні</a:t>
            </a:r>
            <a:r>
              <a:rPr lang="ru-RU" dirty="0"/>
              <a:t> </a:t>
            </a:r>
            <a:r>
              <a:rPr lang="ru-RU" b="1" dirty="0"/>
              <a:t>ми </a:t>
            </a:r>
            <a:r>
              <a:rPr lang="ru-RU" b="1" dirty="0" err="1"/>
              <a:t>знаємо</a:t>
            </a:r>
            <a:r>
              <a:rPr lang="ru-RU" b="1" dirty="0"/>
              <a:t>, </a:t>
            </a:r>
            <a:r>
              <a:rPr lang="ru-RU" b="1" dirty="0" err="1"/>
              <a:t>що</a:t>
            </a:r>
            <a:r>
              <a:rPr lang="ru-RU" b="1" dirty="0"/>
              <a:t> </a:t>
            </a:r>
            <a:r>
              <a:rPr lang="ru-RU" b="1" dirty="0" err="1"/>
              <a:t>це</a:t>
            </a:r>
            <a:r>
              <a:rPr lang="ru-RU" b="1" dirty="0"/>
              <a:t> </a:t>
            </a:r>
            <a:r>
              <a:rPr lang="ru-RU" b="1" dirty="0" err="1"/>
              <a:t>зовсім</a:t>
            </a:r>
            <a:r>
              <a:rPr lang="ru-RU" b="1" dirty="0"/>
              <a:t> не «</a:t>
            </a:r>
            <a:r>
              <a:rPr lang="ru-RU" b="1" dirty="0" err="1"/>
              <a:t>зірки</a:t>
            </a:r>
            <a:r>
              <a:rPr lang="ru-RU" b="1" dirty="0"/>
              <a:t>»</a:t>
            </a:r>
            <a:r>
              <a:rPr lang="ru-RU" dirty="0"/>
              <a:t>. </a:t>
            </a:r>
            <a:r>
              <a:rPr lang="ru-RU" b="1" dirty="0"/>
              <a:t>Ми </a:t>
            </a:r>
            <a:r>
              <a:rPr lang="ru-RU" b="1" dirty="0" err="1"/>
              <a:t>називаємо</a:t>
            </a:r>
            <a:r>
              <a:rPr lang="ru-RU" b="1" dirty="0"/>
              <a:t> </a:t>
            </a:r>
            <a:r>
              <a:rPr lang="ru-RU" b="1" dirty="0" err="1"/>
              <a:t>їх</a:t>
            </a:r>
            <a:r>
              <a:rPr lang="ru-RU" b="1" dirty="0"/>
              <a:t> «метеорами»</a:t>
            </a:r>
            <a:r>
              <a:rPr lang="ru-RU" dirty="0"/>
              <a:t>. Вони </a:t>
            </a:r>
            <a:r>
              <a:rPr lang="ru-RU" dirty="0" err="1"/>
              <a:t>складаються</a:t>
            </a:r>
            <a:r>
              <a:rPr lang="ru-RU" dirty="0"/>
              <a:t> з твердого </a:t>
            </a:r>
            <a:r>
              <a:rPr lang="ru-RU" dirty="0" err="1"/>
              <a:t>тіла</a:t>
            </a:r>
            <a:r>
              <a:rPr lang="ru-RU" dirty="0"/>
              <a:t> і, </a:t>
            </a:r>
            <a:r>
              <a:rPr lang="ru-RU" dirty="0" err="1"/>
              <a:t>рухаючись</a:t>
            </a:r>
            <a:r>
              <a:rPr lang="ru-RU" dirty="0"/>
              <a:t> в </a:t>
            </a:r>
            <a:r>
              <a:rPr lang="ru-RU" dirty="0" err="1"/>
              <a:t>космічному</a:t>
            </a:r>
            <a:r>
              <a:rPr lang="ru-RU" dirty="0"/>
              <a:t> </a:t>
            </a:r>
            <a:r>
              <a:rPr lang="ru-RU" dirty="0" err="1"/>
              <a:t>просторі</a:t>
            </a:r>
            <a:r>
              <a:rPr lang="ru-RU" dirty="0"/>
              <a:t>, </a:t>
            </a:r>
            <a:r>
              <a:rPr lang="ru-RU" dirty="0" err="1"/>
              <a:t>іноді</a:t>
            </a:r>
            <a:r>
              <a:rPr lang="ru-RU" dirty="0"/>
              <a:t> </a:t>
            </a:r>
            <a:r>
              <a:rPr lang="ru-RU" dirty="0" err="1"/>
              <a:t>потрапляють</a:t>
            </a:r>
            <a:r>
              <a:rPr lang="ru-RU" dirty="0"/>
              <a:t> в атмосферу </a:t>
            </a:r>
            <a:r>
              <a:rPr lang="ru-RU" dirty="0" err="1"/>
              <a:t>Землі</a:t>
            </a:r>
            <a:r>
              <a:rPr lang="ru-RU" dirty="0"/>
              <a:t>. Ось тут і </a:t>
            </a:r>
            <a:r>
              <a:rPr lang="ru-RU" dirty="0" err="1"/>
              <a:t>починається</a:t>
            </a:r>
            <a:r>
              <a:rPr lang="ru-RU" dirty="0"/>
              <a:t> те,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привертає</a:t>
            </a:r>
            <a:r>
              <a:rPr lang="ru-RU" dirty="0"/>
              <a:t> нашу </a:t>
            </a:r>
            <a:r>
              <a:rPr lang="ru-RU" dirty="0" err="1"/>
              <a:t>увагу</a:t>
            </a:r>
            <a:r>
              <a:rPr lang="ru-RU" dirty="0"/>
              <a:t> та робе </a:t>
            </a:r>
            <a:r>
              <a:rPr lang="ru-RU" dirty="0" err="1"/>
              <a:t>іллюзію</a:t>
            </a:r>
            <a:r>
              <a:rPr lang="ru-RU" dirty="0"/>
              <a:t> того,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зірка</a:t>
            </a:r>
            <a:r>
              <a:rPr lang="ru-RU" dirty="0"/>
              <a:t> впала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це</a:t>
            </a:r>
            <a:r>
              <a:rPr lang="ru-RU" dirty="0"/>
              <a:t> на </a:t>
            </a:r>
            <a:r>
              <a:rPr lang="ru-RU" dirty="0" err="1"/>
              <a:t>справді</a:t>
            </a:r>
            <a:r>
              <a:rPr lang="ru-RU" dirty="0"/>
              <a:t>? А </a:t>
            </a:r>
            <a:r>
              <a:rPr lang="ru-RU" dirty="0" err="1"/>
              <a:t>насправді</a:t>
            </a:r>
            <a:r>
              <a:rPr lang="ru-RU" dirty="0"/>
              <a:t>, коли метеор проходить </a:t>
            </a:r>
            <a:r>
              <a:rPr lang="ru-RU" dirty="0" err="1"/>
              <a:t>крізь</a:t>
            </a:r>
            <a:r>
              <a:rPr lang="ru-RU" dirty="0"/>
              <a:t> нашу атмосферу, ми </a:t>
            </a:r>
            <a:r>
              <a:rPr lang="ru-RU" dirty="0" err="1"/>
              <a:t>можемо</a:t>
            </a:r>
            <a:r>
              <a:rPr lang="ru-RU" dirty="0"/>
              <a:t> </a:t>
            </a:r>
            <a:r>
              <a:rPr lang="ru-RU" dirty="0" err="1"/>
              <a:t>спостерігати</a:t>
            </a:r>
            <a:r>
              <a:rPr lang="ru-RU" dirty="0"/>
              <a:t> як </a:t>
            </a:r>
            <a:r>
              <a:rPr lang="ru-RU" dirty="0" err="1"/>
              <a:t>він</a:t>
            </a:r>
            <a:r>
              <a:rPr lang="ru-RU" dirty="0"/>
              <a:t> </a:t>
            </a:r>
            <a:r>
              <a:rPr lang="ru-RU" dirty="0" err="1"/>
              <a:t>залишає</a:t>
            </a:r>
            <a:r>
              <a:rPr lang="ru-RU" dirty="0"/>
              <a:t> в </a:t>
            </a:r>
            <a:r>
              <a:rPr lang="ru-RU" dirty="0" err="1"/>
              <a:t>небі</a:t>
            </a:r>
            <a:r>
              <a:rPr lang="ru-RU" dirty="0"/>
              <a:t> </a:t>
            </a:r>
            <a:r>
              <a:rPr lang="ru-RU" dirty="0" err="1"/>
              <a:t>яскравий</a:t>
            </a:r>
            <a:r>
              <a:rPr lang="ru-RU" dirty="0"/>
              <a:t> </a:t>
            </a:r>
            <a:r>
              <a:rPr lang="ru-RU" dirty="0" err="1"/>
              <a:t>слід</a:t>
            </a:r>
            <a:r>
              <a:rPr lang="ru-RU" dirty="0"/>
              <a:t>.</a:t>
            </a:r>
          </a:p>
        </p:txBody>
      </p:sp>
      <p:sp>
        <p:nvSpPr>
          <p:cNvPr id="1048597" name="Скругленный прямоугольник 10"/>
          <p:cNvSpPr/>
          <p:nvPr/>
        </p:nvSpPr>
        <p:spPr>
          <a:xfrm>
            <a:off x="1338146" y="4906537"/>
            <a:ext cx="5709425" cy="1304692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dirty="0" smtClean="0">
              <a:solidFill>
                <a:schemeClr val="bg1"/>
              </a:solidFill>
            </a:endParaRPr>
          </a:p>
          <a:p>
            <a:pPr algn="ctr"/>
            <a:r>
              <a:rPr lang="ru-RU" sz="2000" dirty="0" err="1" smtClean="0">
                <a:solidFill>
                  <a:schemeClr val="bg1"/>
                </a:solidFill>
              </a:rPr>
              <a:t>Це</a:t>
            </a:r>
            <a:r>
              <a:rPr lang="ru-RU" sz="2000" dirty="0" smtClean="0">
                <a:solidFill>
                  <a:schemeClr val="bg1"/>
                </a:solidFill>
              </a:rPr>
              <a:t> приходить </a:t>
            </a:r>
            <a:r>
              <a:rPr lang="ru-RU" sz="2000" dirty="0" err="1" smtClean="0">
                <a:solidFill>
                  <a:schemeClr val="bg1"/>
                </a:solidFill>
              </a:rPr>
              <a:t>від</a:t>
            </a:r>
            <a:r>
              <a:rPr lang="ru-RU" sz="2000" dirty="0" smtClean="0">
                <a:solidFill>
                  <a:schemeClr val="bg1"/>
                </a:solidFill>
              </a:rPr>
              <a:t> того, </a:t>
            </a:r>
            <a:r>
              <a:rPr lang="ru-RU" sz="2000" dirty="0" err="1" smtClean="0">
                <a:solidFill>
                  <a:schemeClr val="bg1"/>
                </a:solidFill>
              </a:rPr>
              <a:t>що</a:t>
            </a:r>
            <a:r>
              <a:rPr lang="ru-RU" sz="2000" dirty="0" smtClean="0">
                <a:solidFill>
                  <a:schemeClr val="bg1"/>
                </a:solidFill>
              </a:rPr>
              <a:t> в </a:t>
            </a:r>
            <a:r>
              <a:rPr lang="ru-RU" sz="2000" dirty="0" err="1" smtClean="0">
                <a:solidFill>
                  <a:schemeClr val="bg1"/>
                </a:solidFill>
              </a:rPr>
              <a:t>результаті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тертя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поверхні</a:t>
            </a:r>
            <a:r>
              <a:rPr lang="ru-RU" sz="2000" dirty="0" smtClean="0">
                <a:solidFill>
                  <a:schemeClr val="bg1"/>
                </a:solidFill>
              </a:rPr>
              <a:t> метеора об </a:t>
            </a:r>
            <a:r>
              <a:rPr lang="ru-RU" sz="2000" dirty="0" err="1" smtClean="0">
                <a:solidFill>
                  <a:schemeClr val="bg1"/>
                </a:solidFill>
              </a:rPr>
              <a:t>повітря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виділяється</a:t>
            </a:r>
            <a:r>
              <a:rPr lang="ru-RU" sz="2000" dirty="0" smtClean="0">
                <a:solidFill>
                  <a:schemeClr val="bg1"/>
                </a:solidFill>
              </a:rPr>
              <a:t> тепло. </a:t>
            </a:r>
            <a:r>
              <a:rPr lang="ru-RU" sz="2000" dirty="0" err="1" smtClean="0">
                <a:solidFill>
                  <a:schemeClr val="bg1"/>
                </a:solidFill>
              </a:rPr>
              <a:t>Фактично</a:t>
            </a:r>
            <a:r>
              <a:rPr lang="ru-RU" sz="2000" dirty="0" smtClean="0">
                <a:solidFill>
                  <a:schemeClr val="bg1"/>
                </a:solidFill>
              </a:rPr>
              <a:t> метеорит «</a:t>
            </a:r>
            <a:r>
              <a:rPr lang="ru-RU" sz="2000" dirty="0" err="1" smtClean="0">
                <a:solidFill>
                  <a:schemeClr val="bg1"/>
                </a:solidFill>
              </a:rPr>
              <a:t>згорає</a:t>
            </a:r>
            <a:r>
              <a:rPr lang="ru-RU" sz="2000" dirty="0" smtClean="0">
                <a:solidFill>
                  <a:schemeClr val="bg1"/>
                </a:solidFill>
              </a:rPr>
              <a:t>» при </a:t>
            </a:r>
            <a:r>
              <a:rPr lang="ru-RU" sz="2000" dirty="0" err="1" smtClean="0">
                <a:solidFill>
                  <a:schemeClr val="bg1"/>
                </a:solidFill>
              </a:rPr>
              <a:t>падінні</a:t>
            </a:r>
            <a:r>
              <a:rPr lang="ru-RU" sz="2000" dirty="0" smtClean="0">
                <a:solidFill>
                  <a:schemeClr val="bg1"/>
                </a:solidFill>
              </a:rPr>
              <a:t> — а нам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1048598" name="5-конечная звезда 11"/>
          <p:cNvSpPr/>
          <p:nvPr/>
        </p:nvSpPr>
        <p:spPr>
          <a:xfrm>
            <a:off x="1471961" y="5285678"/>
            <a:ext cx="278780" cy="267629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97153" name="Picture 4" descr="В мире. В небе над Хорватией взорвался метеорит - Ореанда-Новост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17727" y="1580685"/>
            <a:ext cx="3810000" cy="2857500"/>
          </a:xfrm>
          <a:prstGeom prst="rect">
            <a:avLst/>
          </a:prstGeom>
          <a:noFill/>
        </p:spPr>
      </p:pic>
      <p:sp>
        <p:nvSpPr>
          <p:cNvPr id="1048599" name="Скругленный прямоугольник 12"/>
          <p:cNvSpPr/>
          <p:nvPr/>
        </p:nvSpPr>
        <p:spPr>
          <a:xfrm>
            <a:off x="7683190" y="5285678"/>
            <a:ext cx="4047893" cy="1237785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0" i="0" dirty="0" smtClean="0">
                <a:solidFill>
                  <a:srgbClr val="26292E"/>
                </a:solidFill>
                <a:effectLst/>
                <a:latin typeface="pt sans"/>
              </a:rPr>
              <a:t>Але </a:t>
            </a:r>
            <a:r>
              <a:rPr lang="ru-RU" b="0" i="0" dirty="0" err="1" smtClean="0">
                <a:solidFill>
                  <a:srgbClr val="26292E"/>
                </a:solidFill>
                <a:effectLst/>
                <a:latin typeface="pt sans"/>
              </a:rPr>
              <a:t>така</a:t>
            </a:r>
            <a:r>
              <a:rPr lang="ru-RU" b="0" i="0" dirty="0" smtClean="0">
                <a:solidFill>
                  <a:srgbClr val="26292E"/>
                </a:solidFill>
                <a:effectLst/>
                <a:latin typeface="pt sans"/>
              </a:rPr>
              <a:t> </a:t>
            </a:r>
            <a:r>
              <a:rPr lang="ru-RU" b="0" i="0" dirty="0" err="1" smtClean="0">
                <a:solidFill>
                  <a:srgbClr val="26292E"/>
                </a:solidFill>
                <a:effectLst/>
                <a:latin typeface="pt sans"/>
              </a:rPr>
              <a:t>прикмета</a:t>
            </a:r>
            <a:r>
              <a:rPr lang="ru-RU" b="0" i="0" dirty="0" smtClean="0">
                <a:solidFill>
                  <a:srgbClr val="26292E"/>
                </a:solidFill>
                <a:effectLst/>
                <a:latin typeface="pt sans"/>
              </a:rPr>
              <a:t>, як </a:t>
            </a:r>
            <a:r>
              <a:rPr lang="ru-RU" b="0" i="0" dirty="0" err="1" smtClean="0">
                <a:solidFill>
                  <a:srgbClr val="26292E"/>
                </a:solidFill>
                <a:effectLst/>
                <a:latin typeface="pt sans"/>
              </a:rPr>
              <a:t>загадувати</a:t>
            </a:r>
            <a:r>
              <a:rPr lang="ru-RU" b="0" i="0" dirty="0" smtClean="0">
                <a:solidFill>
                  <a:srgbClr val="26292E"/>
                </a:solidFill>
                <a:effectLst/>
                <a:latin typeface="pt sans"/>
              </a:rPr>
              <a:t> </a:t>
            </a:r>
            <a:r>
              <a:rPr lang="ru-RU" b="0" i="0" dirty="0" err="1" smtClean="0">
                <a:solidFill>
                  <a:srgbClr val="26292E"/>
                </a:solidFill>
                <a:effectLst/>
                <a:latin typeface="pt sans"/>
              </a:rPr>
              <a:t>бажання</a:t>
            </a:r>
            <a:r>
              <a:rPr lang="ru-RU" b="0" i="0" dirty="0" smtClean="0">
                <a:solidFill>
                  <a:srgbClr val="26292E"/>
                </a:solidFill>
                <a:effectLst/>
                <a:latin typeface="pt sans"/>
              </a:rPr>
              <a:t> на </a:t>
            </a:r>
            <a:r>
              <a:rPr lang="ru-RU" b="0" i="0" dirty="0" err="1" smtClean="0">
                <a:solidFill>
                  <a:srgbClr val="26292E"/>
                </a:solidFill>
                <a:effectLst/>
                <a:latin typeface="pt sans"/>
              </a:rPr>
              <a:t>падаючу</a:t>
            </a:r>
            <a:r>
              <a:rPr lang="ru-RU" b="0" i="0" dirty="0" smtClean="0">
                <a:solidFill>
                  <a:srgbClr val="26292E"/>
                </a:solidFill>
                <a:effectLst/>
                <a:latin typeface="pt sans"/>
              </a:rPr>
              <a:t> </a:t>
            </a:r>
            <a:r>
              <a:rPr lang="ru-RU" b="0" i="0" dirty="0" err="1" smtClean="0">
                <a:solidFill>
                  <a:srgbClr val="26292E"/>
                </a:solidFill>
                <a:effectLst/>
                <a:latin typeface="pt sans"/>
              </a:rPr>
              <a:t>зірку</a:t>
            </a:r>
            <a:r>
              <a:rPr lang="ru-RU" b="0" i="0" dirty="0" smtClean="0">
                <a:solidFill>
                  <a:srgbClr val="26292E"/>
                </a:solidFill>
                <a:effectLst/>
                <a:latin typeface="pt sans"/>
              </a:rPr>
              <a:t> – </a:t>
            </a:r>
            <a:r>
              <a:rPr lang="ru-RU" b="0" i="0" dirty="0" err="1" smtClean="0">
                <a:solidFill>
                  <a:srgbClr val="26292E"/>
                </a:solidFill>
                <a:effectLst/>
                <a:latin typeface="pt sans"/>
              </a:rPr>
              <a:t>дуже</a:t>
            </a:r>
            <a:r>
              <a:rPr lang="ru-RU" b="0" i="0" dirty="0" smtClean="0">
                <a:solidFill>
                  <a:srgbClr val="26292E"/>
                </a:solidFill>
                <a:effectLst/>
                <a:latin typeface="pt sans"/>
              </a:rPr>
              <a:t> красива, </a:t>
            </a:r>
            <a:r>
              <a:rPr lang="ru-RU" b="0" i="0" dirty="0" err="1" smtClean="0">
                <a:solidFill>
                  <a:srgbClr val="26292E"/>
                </a:solidFill>
                <a:effectLst/>
                <a:latin typeface="pt sans"/>
              </a:rPr>
              <a:t>навіщо</a:t>
            </a:r>
            <a:r>
              <a:rPr lang="ru-RU" b="0" i="0" dirty="0" smtClean="0">
                <a:solidFill>
                  <a:srgbClr val="26292E"/>
                </a:solidFill>
                <a:effectLst/>
                <a:latin typeface="pt sans"/>
              </a:rPr>
              <a:t> </a:t>
            </a:r>
            <a:r>
              <a:rPr lang="ru-RU" b="0" i="0" dirty="0" err="1" smtClean="0">
                <a:solidFill>
                  <a:srgbClr val="26292E"/>
                </a:solidFill>
                <a:effectLst/>
                <a:latin typeface="pt sans"/>
              </a:rPr>
              <a:t>від</a:t>
            </a:r>
            <a:r>
              <a:rPr lang="ru-RU" b="0" i="0" dirty="0" smtClean="0">
                <a:solidFill>
                  <a:srgbClr val="26292E"/>
                </a:solidFill>
                <a:effectLst/>
                <a:latin typeface="pt sans"/>
              </a:rPr>
              <a:t> </a:t>
            </a:r>
            <a:r>
              <a:rPr lang="ru-RU" b="0" i="0" dirty="0" err="1" smtClean="0">
                <a:solidFill>
                  <a:srgbClr val="26292E"/>
                </a:solidFill>
                <a:effectLst/>
                <a:latin typeface="pt sans"/>
              </a:rPr>
              <a:t>неї</a:t>
            </a:r>
            <a:r>
              <a:rPr lang="ru-RU" b="0" i="0" dirty="0" smtClean="0">
                <a:solidFill>
                  <a:srgbClr val="26292E"/>
                </a:solidFill>
                <a:effectLst/>
                <a:latin typeface="pt sans"/>
              </a:rPr>
              <a:t> </a:t>
            </a:r>
            <a:r>
              <a:rPr lang="ru-RU" b="0" i="0" dirty="0" err="1" smtClean="0">
                <a:solidFill>
                  <a:srgbClr val="26292E"/>
                </a:solidFill>
                <a:effectLst/>
                <a:latin typeface="pt sans"/>
              </a:rPr>
              <a:t>відмовлятися</a:t>
            </a:r>
            <a:r>
              <a:rPr lang="ru-RU" b="0" i="0" dirty="0" smtClean="0">
                <a:solidFill>
                  <a:srgbClr val="26292E"/>
                </a:solidFill>
                <a:effectLst/>
                <a:latin typeface="pt sans"/>
              </a:rPr>
              <a:t>?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0" name="Заголовок 1"/>
          <p:cNvSpPr>
            <a:spLocks noGrp="1"/>
          </p:cNvSpPr>
          <p:nvPr>
            <p:ph type="title"/>
          </p:nvPr>
        </p:nvSpPr>
        <p:spPr>
          <a:xfrm>
            <a:off x="838200" y="-446050"/>
            <a:ext cx="10515600" cy="44604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1048601" name="Объект 2"/>
          <p:cNvSpPr>
            <a:spLocks noGrp="1"/>
          </p:cNvSpPr>
          <p:nvPr>
            <p:ph idx="1"/>
          </p:nvPr>
        </p:nvSpPr>
        <p:spPr>
          <a:xfrm>
            <a:off x="838200" y="1137424"/>
            <a:ext cx="10515600" cy="4716966"/>
          </a:xfrm>
          <a:blipFill>
            <a:blip r:embed="rId2" cstate="print"/>
            <a:stretch>
              <a:fillRect/>
            </a:stretch>
          </a:blipFill>
        </p:spPr>
        <p:txBody>
          <a:bodyPr>
            <a:normAutofit fontScale="92857" lnSpcReduction="10000"/>
          </a:bodyPr>
          <a:lstStyle/>
          <a:p>
            <a:r>
              <a:rPr lang="ru-RU" sz="3000" dirty="0" err="1"/>
              <a:t>Ще</a:t>
            </a:r>
            <a:r>
              <a:rPr lang="ru-RU" sz="3000" dirty="0"/>
              <a:t> в </a:t>
            </a:r>
            <a:r>
              <a:rPr lang="ru-RU" sz="3000" dirty="0" err="1"/>
              <a:t>давнину</a:t>
            </a:r>
            <a:r>
              <a:rPr lang="ru-RU" sz="3000" dirty="0"/>
              <a:t> люди </a:t>
            </a:r>
            <a:r>
              <a:rPr lang="ru-RU" sz="3000" dirty="0" err="1"/>
              <a:t>висловлювали</a:t>
            </a:r>
            <a:r>
              <a:rPr lang="ru-RU" sz="3000" dirty="0"/>
              <a:t> великий </a:t>
            </a:r>
            <a:r>
              <a:rPr lang="ru-RU" sz="3000" dirty="0" err="1"/>
              <a:t>інтерес</a:t>
            </a:r>
            <a:r>
              <a:rPr lang="ru-RU" sz="3000" dirty="0"/>
              <a:t> до неба і </a:t>
            </a:r>
            <a:r>
              <a:rPr lang="ru-RU" sz="3000" dirty="0" err="1"/>
              <a:t>зірок</a:t>
            </a:r>
            <a:r>
              <a:rPr lang="ru-RU" sz="3000" dirty="0"/>
              <a:t>. </a:t>
            </a:r>
            <a:r>
              <a:rPr lang="ru-RU" sz="3000" dirty="0" err="1"/>
              <a:t>Багато</a:t>
            </a:r>
            <a:r>
              <a:rPr lang="ru-RU" sz="3000" dirty="0"/>
              <a:t> </a:t>
            </a:r>
            <a:r>
              <a:rPr lang="ru-RU" sz="3000" dirty="0" err="1"/>
              <a:t>хто</a:t>
            </a:r>
            <a:r>
              <a:rPr lang="ru-RU" sz="3000" dirty="0"/>
              <a:t> думав, </a:t>
            </a:r>
            <a:r>
              <a:rPr lang="ru-RU" sz="3000" dirty="0" err="1"/>
              <a:t>що</a:t>
            </a:r>
            <a:r>
              <a:rPr lang="ru-RU" sz="3000" dirty="0"/>
              <a:t> коли </a:t>
            </a:r>
            <a:r>
              <a:rPr lang="ru-RU" sz="3000" dirty="0" err="1"/>
              <a:t>падає</a:t>
            </a:r>
            <a:r>
              <a:rPr lang="ru-RU" sz="3000" dirty="0"/>
              <a:t> </a:t>
            </a:r>
            <a:r>
              <a:rPr lang="ru-RU" sz="3000" dirty="0" err="1"/>
              <a:t>зірка</a:t>
            </a:r>
            <a:r>
              <a:rPr lang="ru-RU" sz="3000" dirty="0"/>
              <a:t> – </a:t>
            </a:r>
            <a:r>
              <a:rPr lang="ru-RU" sz="3000" dirty="0" err="1"/>
              <a:t>це</a:t>
            </a:r>
            <a:r>
              <a:rPr lang="ru-RU" sz="3000" dirty="0"/>
              <a:t> </a:t>
            </a:r>
            <a:r>
              <a:rPr lang="ru-RU" sz="3000" dirty="0" err="1"/>
              <a:t>означає</a:t>
            </a:r>
            <a:r>
              <a:rPr lang="ru-RU" sz="3000" dirty="0"/>
              <a:t>, </a:t>
            </a:r>
            <a:r>
              <a:rPr lang="ru-RU" sz="3000" dirty="0" err="1"/>
              <a:t>що</a:t>
            </a:r>
            <a:r>
              <a:rPr lang="ru-RU" sz="3000" dirty="0"/>
              <a:t> </a:t>
            </a:r>
            <a:r>
              <a:rPr lang="ru-RU" sz="3000" dirty="0" err="1"/>
              <a:t>хтось</a:t>
            </a:r>
            <a:r>
              <a:rPr lang="ru-RU" sz="3000" dirty="0"/>
              <a:t> помер і </a:t>
            </a:r>
            <a:r>
              <a:rPr lang="ru-RU" sz="3000" dirty="0" err="1"/>
              <a:t>його</a:t>
            </a:r>
            <a:r>
              <a:rPr lang="ru-RU" sz="3000" dirty="0"/>
              <a:t> душа </a:t>
            </a:r>
            <a:r>
              <a:rPr lang="ru-RU" sz="3000" dirty="0" err="1"/>
              <a:t>відправилася</a:t>
            </a:r>
            <a:r>
              <a:rPr lang="ru-RU" sz="3000" dirty="0"/>
              <a:t> в </a:t>
            </a:r>
            <a:r>
              <a:rPr lang="ru-RU" sz="3000" dirty="0" err="1"/>
              <a:t>світ</a:t>
            </a:r>
            <a:r>
              <a:rPr lang="ru-RU" sz="3000" dirty="0"/>
              <a:t> </a:t>
            </a:r>
            <a:r>
              <a:rPr lang="ru-RU" sz="3000" dirty="0" err="1"/>
              <a:t>духів</a:t>
            </a:r>
            <a:r>
              <a:rPr lang="ru-RU" sz="3000" dirty="0"/>
              <a:t>. Або </a:t>
            </a:r>
            <a:r>
              <a:rPr lang="ru-RU" sz="3000" dirty="0" err="1"/>
              <a:t>навпаки</a:t>
            </a:r>
            <a:r>
              <a:rPr lang="ru-RU" sz="3000" dirty="0"/>
              <a:t>, </a:t>
            </a:r>
            <a:r>
              <a:rPr lang="ru-RU" sz="3000" dirty="0" err="1"/>
              <a:t>хтось</a:t>
            </a:r>
            <a:r>
              <a:rPr lang="ru-RU" sz="3000" dirty="0"/>
              <a:t> </a:t>
            </a:r>
            <a:r>
              <a:rPr lang="ru-RU" sz="3000" dirty="0" err="1"/>
              <a:t>народився</a:t>
            </a:r>
            <a:r>
              <a:rPr lang="ru-RU" sz="3000" dirty="0"/>
              <a:t> і в честь </a:t>
            </a:r>
            <a:r>
              <a:rPr lang="ru-RU" sz="3000" dirty="0" err="1"/>
              <a:t>цього</a:t>
            </a:r>
            <a:r>
              <a:rPr lang="ru-RU" sz="3000" dirty="0"/>
              <a:t> душа у </a:t>
            </a:r>
            <a:r>
              <a:rPr lang="ru-RU" sz="3000" dirty="0" err="1"/>
              <a:t>вигляді</a:t>
            </a:r>
            <a:r>
              <a:rPr lang="ru-RU" sz="3000" dirty="0"/>
              <a:t> </a:t>
            </a:r>
            <a:r>
              <a:rPr lang="ru-RU" sz="3000" dirty="0" err="1"/>
              <a:t>зірки</a:t>
            </a:r>
            <a:r>
              <a:rPr lang="ru-RU" sz="3000" dirty="0"/>
              <a:t> </a:t>
            </a:r>
            <a:r>
              <a:rPr lang="ru-RU" sz="3000" dirty="0" err="1"/>
              <a:t>спустилася</a:t>
            </a:r>
            <a:r>
              <a:rPr lang="ru-RU" sz="3000" dirty="0"/>
              <a:t> на землю.</a:t>
            </a:r>
          </a:p>
          <a:p>
            <a:r>
              <a:rPr lang="ru-RU" sz="3000" dirty="0"/>
              <a:t>Небо </a:t>
            </a:r>
            <a:r>
              <a:rPr lang="ru-RU" sz="3000" dirty="0" err="1"/>
              <a:t>уявлялося</a:t>
            </a:r>
            <a:r>
              <a:rPr lang="ru-RU" sz="3000" dirty="0"/>
              <a:t> нашим предкам </a:t>
            </a:r>
            <a:r>
              <a:rPr lang="ru-RU" sz="3000" dirty="0" err="1"/>
              <a:t>світом</a:t>
            </a:r>
            <a:r>
              <a:rPr lang="ru-RU" sz="3000" dirty="0"/>
              <a:t> </a:t>
            </a:r>
            <a:r>
              <a:rPr lang="ru-RU" sz="3000" dirty="0" err="1"/>
              <a:t>богів</a:t>
            </a:r>
            <a:r>
              <a:rPr lang="ru-RU" sz="3000" dirty="0"/>
              <a:t> і </a:t>
            </a:r>
            <a:r>
              <a:rPr lang="ru-RU" sz="3000" dirty="0" err="1"/>
              <a:t>духів</a:t>
            </a:r>
            <a:r>
              <a:rPr lang="ru-RU" sz="3000" dirty="0"/>
              <a:t>, </a:t>
            </a:r>
            <a:r>
              <a:rPr lang="ru-RU" sz="3000" dirty="0" err="1"/>
              <a:t>який</a:t>
            </a:r>
            <a:r>
              <a:rPr lang="ru-RU" sz="3000" dirty="0"/>
              <a:t> </a:t>
            </a:r>
            <a:r>
              <a:rPr lang="ru-RU" sz="3000" dirty="0" err="1"/>
              <a:t>потрібно</a:t>
            </a:r>
            <a:r>
              <a:rPr lang="ru-RU" sz="3000" dirty="0"/>
              <a:t> </a:t>
            </a:r>
            <a:r>
              <a:rPr lang="ru-RU" sz="3000" dirty="0" err="1"/>
              <a:t>поважати</a:t>
            </a:r>
            <a:r>
              <a:rPr lang="ru-RU" sz="3000" dirty="0"/>
              <a:t>. </a:t>
            </a:r>
            <a:r>
              <a:rPr lang="ru-RU" sz="3000" dirty="0" err="1"/>
              <a:t>Воно</a:t>
            </a:r>
            <a:r>
              <a:rPr lang="ru-RU" sz="3000" dirty="0"/>
              <a:t> вабило, </a:t>
            </a:r>
            <a:r>
              <a:rPr lang="ru-RU" sz="3000" dirty="0" err="1"/>
              <a:t>цікавило</a:t>
            </a:r>
            <a:r>
              <a:rPr lang="ru-RU" sz="3000" dirty="0"/>
              <a:t> і </a:t>
            </a:r>
            <a:r>
              <a:rPr lang="ru-RU" sz="3000" dirty="0" err="1"/>
              <a:t>притягало</a:t>
            </a:r>
            <a:r>
              <a:rPr lang="ru-RU" sz="3000" dirty="0"/>
              <a:t>. </a:t>
            </a:r>
            <a:r>
              <a:rPr lang="ru-RU" sz="3000" dirty="0" err="1"/>
              <a:t>Природно</a:t>
            </a:r>
            <a:r>
              <a:rPr lang="ru-RU" sz="3000" dirty="0"/>
              <a:t>, </a:t>
            </a:r>
            <a:r>
              <a:rPr lang="ru-RU" sz="3000" dirty="0" err="1"/>
              <a:t>що</a:t>
            </a:r>
            <a:r>
              <a:rPr lang="ru-RU" sz="3000" dirty="0"/>
              <a:t> </a:t>
            </a:r>
            <a:r>
              <a:rPr lang="ru-RU" sz="3000" dirty="0" err="1"/>
              <a:t>якщо</a:t>
            </a:r>
            <a:r>
              <a:rPr lang="ru-RU" sz="3000" dirty="0"/>
              <a:t> </a:t>
            </a:r>
            <a:r>
              <a:rPr lang="ru-RU" sz="3000" dirty="0" err="1"/>
              <a:t>стоїш</a:t>
            </a:r>
            <a:r>
              <a:rPr lang="ru-RU" sz="3000" dirty="0"/>
              <a:t> перед </a:t>
            </a:r>
            <a:r>
              <a:rPr lang="ru-RU" sz="3000" dirty="0" err="1"/>
              <a:t>чимось</a:t>
            </a:r>
            <a:r>
              <a:rPr lang="ru-RU" sz="3000" dirty="0"/>
              <a:t> великим, то </a:t>
            </a:r>
            <a:r>
              <a:rPr lang="ru-RU" sz="3000" dirty="0" err="1"/>
              <a:t>дуже</a:t>
            </a:r>
            <a:r>
              <a:rPr lang="ru-RU" sz="3000" dirty="0"/>
              <a:t> складно </a:t>
            </a:r>
            <a:r>
              <a:rPr lang="ru-RU" sz="3000" dirty="0" err="1"/>
              <a:t>втриматися</a:t>
            </a:r>
            <a:r>
              <a:rPr lang="ru-RU" sz="3000" dirty="0"/>
              <a:t> і не </a:t>
            </a:r>
            <a:r>
              <a:rPr lang="ru-RU" sz="3000" dirty="0" err="1"/>
              <a:t>попросити</a:t>
            </a:r>
            <a:r>
              <a:rPr lang="ru-RU" sz="3000" dirty="0"/>
              <a:t> </a:t>
            </a:r>
            <a:r>
              <a:rPr lang="ru-RU" sz="3000" dirty="0" err="1"/>
              <a:t>чогось</a:t>
            </a:r>
            <a:r>
              <a:rPr lang="ru-RU" sz="3000" dirty="0"/>
              <a:t>. Тому першим </a:t>
            </a:r>
            <a:r>
              <a:rPr lang="ru-RU" sz="3000" dirty="0" err="1"/>
              <a:t>з’явився</a:t>
            </a:r>
            <a:r>
              <a:rPr lang="ru-RU" sz="3000" dirty="0"/>
              <a:t> </a:t>
            </a:r>
            <a:r>
              <a:rPr lang="ru-RU" sz="3000" dirty="0" err="1"/>
              <a:t>звичай</a:t>
            </a:r>
            <a:r>
              <a:rPr lang="ru-RU" sz="3000" dirty="0"/>
              <a:t> </a:t>
            </a:r>
            <a:r>
              <a:rPr lang="ru-RU" sz="3000" dirty="0" err="1"/>
              <a:t>просити</a:t>
            </a:r>
            <a:r>
              <a:rPr lang="ru-RU" sz="3000" dirty="0"/>
              <a:t> </a:t>
            </a:r>
            <a:r>
              <a:rPr lang="ru-RU" sz="3000" dirty="0" err="1"/>
              <a:t>щось</a:t>
            </a:r>
            <a:r>
              <a:rPr lang="ru-RU" sz="3000" dirty="0"/>
              <a:t> у небес </a:t>
            </a:r>
            <a:r>
              <a:rPr lang="ru-RU" sz="3000" dirty="0" err="1"/>
              <a:t>або</a:t>
            </a:r>
            <a:r>
              <a:rPr lang="ru-RU" sz="3000" dirty="0"/>
              <a:t> </a:t>
            </a:r>
            <a:r>
              <a:rPr lang="ru-RU" sz="3000" dirty="0" err="1"/>
              <a:t>звертатися</a:t>
            </a:r>
            <a:r>
              <a:rPr lang="ru-RU" sz="3000" dirty="0"/>
              <a:t> до </a:t>
            </a:r>
            <a:r>
              <a:rPr lang="ru-RU" sz="3000" dirty="0" err="1"/>
              <a:t>богів</a:t>
            </a:r>
            <a:r>
              <a:rPr lang="ru-RU" sz="3000" dirty="0"/>
              <a:t>, </a:t>
            </a:r>
            <a:r>
              <a:rPr lang="ru-RU" sz="3000" dirty="0" err="1"/>
              <a:t>духів</a:t>
            </a:r>
            <a:r>
              <a:rPr lang="ru-RU" sz="3000" dirty="0"/>
              <a:t>, </a:t>
            </a:r>
            <a:r>
              <a:rPr lang="ru-RU" sz="3000" dirty="0" err="1"/>
              <a:t>дивлячись</a:t>
            </a:r>
            <a:r>
              <a:rPr lang="ru-RU" sz="3000" dirty="0"/>
              <a:t> на небо.</a:t>
            </a:r>
          </a:p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Заголовок 1"/>
          <p:cNvSpPr>
            <a:spLocks noGrp="1"/>
          </p:cNvSpPr>
          <p:nvPr>
            <p:ph type="title"/>
          </p:nvPr>
        </p:nvSpPr>
        <p:spPr>
          <a:xfrm>
            <a:off x="838200" y="289931"/>
            <a:ext cx="10515600" cy="669073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Бажання</a:t>
            </a:r>
            <a:endParaRPr lang="ru-RU" dirty="0"/>
          </a:p>
        </p:txBody>
      </p:sp>
      <p:sp>
        <p:nvSpPr>
          <p:cNvPr id="1048603" name="Объект 2"/>
          <p:cNvSpPr>
            <a:spLocks noGrp="1"/>
          </p:cNvSpPr>
          <p:nvPr>
            <p:ph idx="1"/>
          </p:nvPr>
        </p:nvSpPr>
        <p:spPr>
          <a:xfrm>
            <a:off x="838200" y="1159727"/>
            <a:ext cx="10515600" cy="5017236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Коли </a:t>
            </a:r>
            <a:r>
              <a:rPr lang="ru-RU" dirty="0" err="1"/>
              <a:t>стоїш</a:t>
            </a:r>
            <a:r>
              <a:rPr lang="ru-RU" dirty="0"/>
              <a:t> перед </a:t>
            </a:r>
            <a:r>
              <a:rPr lang="ru-RU" dirty="0" err="1"/>
              <a:t>чимось</a:t>
            </a:r>
            <a:r>
              <a:rPr lang="ru-RU" dirty="0"/>
              <a:t> великим і </a:t>
            </a:r>
            <a:r>
              <a:rPr lang="ru-RU" dirty="0" err="1"/>
              <a:t>величезним</a:t>
            </a:r>
            <a:r>
              <a:rPr lang="ru-RU" dirty="0"/>
              <a:t>, так і </a:t>
            </a:r>
            <a:r>
              <a:rPr lang="ru-RU" dirty="0" err="1"/>
              <a:t>підмиває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про </a:t>
            </a:r>
            <a:r>
              <a:rPr lang="ru-RU" dirty="0" err="1"/>
              <a:t>щось</a:t>
            </a:r>
            <a:r>
              <a:rPr lang="ru-RU" dirty="0"/>
              <a:t> </a:t>
            </a:r>
            <a:r>
              <a:rPr lang="ru-RU" dirty="0" err="1"/>
              <a:t>попросити</a:t>
            </a:r>
            <a:r>
              <a:rPr lang="ru-RU" dirty="0"/>
              <a:t>. </a:t>
            </a:r>
            <a:r>
              <a:rPr lang="ru-RU" dirty="0" err="1"/>
              <a:t>Хочеш</a:t>
            </a:r>
            <a:r>
              <a:rPr lang="ru-RU" dirty="0"/>
              <a:t> </a:t>
            </a:r>
            <a:r>
              <a:rPr lang="ru-RU" dirty="0" err="1"/>
              <a:t>попросити</a:t>
            </a:r>
            <a:r>
              <a:rPr lang="ru-RU" dirty="0"/>
              <a:t> - </a:t>
            </a:r>
            <a:r>
              <a:rPr lang="ru-RU" dirty="0" err="1"/>
              <a:t>чекай</a:t>
            </a:r>
            <a:r>
              <a:rPr lang="ru-RU" dirty="0"/>
              <a:t> сигналу, </a:t>
            </a:r>
            <a:r>
              <a:rPr lang="ru-RU" dirty="0" err="1"/>
              <a:t>зірки</a:t>
            </a:r>
            <a:r>
              <a:rPr lang="ru-RU" dirty="0"/>
              <a:t> </a:t>
            </a:r>
            <a:r>
              <a:rPr lang="ru-RU" dirty="0" err="1"/>
              <a:t>самі</a:t>
            </a:r>
            <a:r>
              <a:rPr lang="ru-RU" dirty="0"/>
              <a:t> </a:t>
            </a:r>
            <a:r>
              <a:rPr lang="ru-RU" dirty="0" err="1"/>
              <a:t>подадуть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тобі</a:t>
            </a:r>
            <a:r>
              <a:rPr lang="ru-RU" dirty="0"/>
              <a:t>, </a:t>
            </a:r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прийшов</a:t>
            </a:r>
            <a:r>
              <a:rPr lang="ru-RU" dirty="0"/>
              <a:t> час і </a:t>
            </a:r>
            <a:r>
              <a:rPr lang="ru-RU" dirty="0" err="1"/>
              <a:t>якщо</a:t>
            </a:r>
            <a:r>
              <a:rPr lang="ru-RU" dirty="0"/>
              <a:t> вони </a:t>
            </a:r>
            <a:r>
              <a:rPr lang="ru-RU" dirty="0" err="1"/>
              <a:t>самі</a:t>
            </a:r>
            <a:r>
              <a:rPr lang="ru-RU" dirty="0"/>
              <a:t> </a:t>
            </a:r>
            <a:r>
              <a:rPr lang="ru-RU" dirty="0" err="1"/>
              <a:t>цього</a:t>
            </a:r>
            <a:r>
              <a:rPr lang="ru-RU" dirty="0"/>
              <a:t> </a:t>
            </a:r>
            <a:r>
              <a:rPr lang="ru-RU" dirty="0" err="1"/>
              <a:t>захочуть</a:t>
            </a:r>
            <a:r>
              <a:rPr lang="ru-RU" dirty="0"/>
              <a:t>.</a:t>
            </a:r>
          </a:p>
          <a:p>
            <a:r>
              <a:rPr lang="ru-RU" dirty="0"/>
              <a:t>А як </a:t>
            </a:r>
            <a:r>
              <a:rPr lang="ru-RU" dirty="0" err="1"/>
              <a:t>розпізнати</a:t>
            </a:r>
            <a:r>
              <a:rPr lang="ru-RU" dirty="0"/>
              <a:t> сигнал? Народна </a:t>
            </a:r>
            <a:r>
              <a:rPr lang="ru-RU" dirty="0" err="1"/>
              <a:t>традиція</a:t>
            </a:r>
            <a:r>
              <a:rPr lang="ru-RU" dirty="0"/>
              <a:t> </a:t>
            </a:r>
            <a:r>
              <a:rPr lang="ru-RU" dirty="0" err="1"/>
              <a:t>дає</a:t>
            </a:r>
            <a:r>
              <a:rPr lang="ru-RU" dirty="0"/>
              <a:t> і тут </a:t>
            </a:r>
            <a:r>
              <a:rPr lang="ru-RU" dirty="0" err="1"/>
              <a:t>порада</a:t>
            </a:r>
            <a:r>
              <a:rPr lang="ru-RU" dirty="0"/>
              <a:t>: </a:t>
            </a:r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дуже</a:t>
            </a:r>
            <a:r>
              <a:rPr lang="ru-RU" dirty="0"/>
              <a:t> </a:t>
            </a:r>
            <a:r>
              <a:rPr lang="ru-RU" dirty="0" err="1"/>
              <a:t>хочеш</a:t>
            </a:r>
            <a:r>
              <a:rPr lang="ru-RU" dirty="0"/>
              <a:t> </a:t>
            </a:r>
            <a:r>
              <a:rPr lang="ru-RU" dirty="0" err="1"/>
              <a:t>виконання</a:t>
            </a:r>
            <a:r>
              <a:rPr lang="ru-RU" dirty="0"/>
              <a:t> </a:t>
            </a:r>
            <a:r>
              <a:rPr lang="ru-RU" dirty="0" err="1"/>
              <a:t>бажання</a:t>
            </a:r>
            <a:r>
              <a:rPr lang="ru-RU" dirty="0"/>
              <a:t>, загадай </a:t>
            </a:r>
            <a:r>
              <a:rPr lang="ru-RU" dirty="0" err="1"/>
              <a:t>його</a:t>
            </a:r>
            <a:r>
              <a:rPr lang="ru-RU" dirty="0"/>
              <a:t> при </a:t>
            </a:r>
            <a:r>
              <a:rPr lang="ru-RU" dirty="0" err="1"/>
              <a:t>падінні</a:t>
            </a:r>
            <a:r>
              <a:rPr lang="ru-RU" dirty="0"/>
              <a:t> </a:t>
            </a:r>
            <a:r>
              <a:rPr lang="ru-RU" dirty="0" err="1"/>
              <a:t>зірки</a:t>
            </a:r>
            <a:r>
              <a:rPr lang="ru-RU" dirty="0"/>
              <a:t>, і </a:t>
            </a:r>
            <a:r>
              <a:rPr lang="ru-RU" dirty="0" err="1"/>
              <a:t>воно</a:t>
            </a:r>
            <a:r>
              <a:rPr lang="ru-RU" dirty="0"/>
              <a:t> </a:t>
            </a:r>
            <a:r>
              <a:rPr lang="ru-RU" dirty="0" err="1"/>
              <a:t>збудеться</a:t>
            </a:r>
            <a:r>
              <a:rPr lang="ru-RU" dirty="0"/>
              <a:t>. </a:t>
            </a:r>
            <a:r>
              <a:rPr lang="ru-RU" dirty="0" err="1"/>
              <a:t>Падаюча</a:t>
            </a:r>
            <a:r>
              <a:rPr lang="ru-RU" dirty="0"/>
              <a:t> </a:t>
            </a:r>
            <a:r>
              <a:rPr lang="ru-RU" dirty="0" err="1"/>
              <a:t>зірка</a:t>
            </a:r>
            <a:r>
              <a:rPr lang="ru-RU" dirty="0"/>
              <a:t> </a:t>
            </a:r>
            <a:r>
              <a:rPr lang="ru-RU" dirty="0" err="1"/>
              <a:t>з'єднує</a:t>
            </a:r>
            <a:r>
              <a:rPr lang="ru-RU" dirty="0"/>
              <a:t> Небо з Землею, </a:t>
            </a:r>
            <a:r>
              <a:rPr lang="ru-RU" dirty="0" err="1"/>
              <a:t>уособлює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союз. </a:t>
            </a:r>
            <a:r>
              <a:rPr lang="ru-RU" dirty="0" err="1"/>
              <a:t>Саме</a:t>
            </a:r>
            <a:r>
              <a:rPr lang="ru-RU" dirty="0"/>
              <a:t> в </a:t>
            </a:r>
            <a:r>
              <a:rPr lang="ru-RU" dirty="0" err="1"/>
              <a:t>цей</a:t>
            </a:r>
            <a:r>
              <a:rPr lang="ru-RU" dirty="0"/>
              <a:t> момент </a:t>
            </a:r>
            <a:r>
              <a:rPr lang="ru-RU" dirty="0" err="1"/>
              <a:t>хочеться</a:t>
            </a:r>
            <a:r>
              <a:rPr lang="ru-RU" dirty="0"/>
              <a:t> </a:t>
            </a:r>
            <a:r>
              <a:rPr lang="ru-RU" dirty="0" err="1"/>
              <a:t>запитати</a:t>
            </a:r>
            <a:r>
              <a:rPr lang="ru-RU" dirty="0"/>
              <a:t> </a:t>
            </a:r>
            <a:r>
              <a:rPr lang="ru-RU" dirty="0" err="1"/>
              <a:t>світобудову</a:t>
            </a:r>
            <a:r>
              <a:rPr lang="ru-RU" dirty="0"/>
              <a:t> про </a:t>
            </a:r>
            <a:r>
              <a:rPr lang="ru-RU" dirty="0" err="1"/>
              <a:t>виконання</a:t>
            </a:r>
            <a:r>
              <a:rPr lang="ru-RU" dirty="0"/>
              <a:t> </a:t>
            </a:r>
            <a:r>
              <a:rPr lang="ru-RU" dirty="0" err="1"/>
              <a:t>свого</a:t>
            </a:r>
            <a:r>
              <a:rPr lang="ru-RU" dirty="0"/>
              <a:t> </a:t>
            </a:r>
            <a:r>
              <a:rPr lang="ru-RU" dirty="0" err="1"/>
              <a:t>бажання</a:t>
            </a:r>
            <a:r>
              <a:rPr lang="ru-RU" dirty="0"/>
              <a:t>. А </a:t>
            </a:r>
            <a:r>
              <a:rPr lang="ru-RU" dirty="0" err="1"/>
              <a:t>це</a:t>
            </a:r>
            <a:r>
              <a:rPr lang="ru-RU" dirty="0"/>
              <a:t> не так-то просто, треба </a:t>
            </a:r>
            <a:r>
              <a:rPr lang="ru-RU" dirty="0" err="1"/>
              <a:t>попрацювати</a:t>
            </a:r>
            <a:r>
              <a:rPr lang="ru-RU" dirty="0"/>
              <a:t>, </a:t>
            </a:r>
            <a:r>
              <a:rPr lang="ru-RU" dirty="0" err="1"/>
              <a:t>доведеться</a:t>
            </a:r>
            <a:r>
              <a:rPr lang="ru-RU" dirty="0"/>
              <a:t> </a:t>
            </a:r>
            <a:r>
              <a:rPr lang="ru-RU" dirty="0" err="1"/>
              <a:t>довго</a:t>
            </a:r>
            <a:r>
              <a:rPr lang="ru-RU" dirty="0"/>
              <a:t> </a:t>
            </a:r>
            <a:r>
              <a:rPr lang="ru-RU" dirty="0" err="1"/>
              <a:t>вдивлятися</a:t>
            </a:r>
            <a:r>
              <a:rPr lang="ru-RU" dirty="0"/>
              <a:t> в небо, </a:t>
            </a:r>
            <a:r>
              <a:rPr lang="ru-RU" dirty="0" err="1"/>
              <a:t>надовго</a:t>
            </a:r>
            <a:r>
              <a:rPr lang="ru-RU" dirty="0"/>
              <a:t> </a:t>
            </a:r>
            <a:r>
              <a:rPr lang="ru-RU" dirty="0" err="1"/>
              <a:t>доведеться</a:t>
            </a:r>
            <a:r>
              <a:rPr lang="ru-RU" dirty="0"/>
              <a:t> забути про </a:t>
            </a:r>
            <a:r>
              <a:rPr lang="ru-RU" dirty="0" err="1"/>
              <a:t>суєту</a:t>
            </a:r>
            <a:r>
              <a:rPr lang="ru-RU" dirty="0"/>
              <a:t>, і, </a:t>
            </a:r>
            <a:r>
              <a:rPr lang="ru-RU" dirty="0" err="1"/>
              <a:t>отже</a:t>
            </a:r>
            <a:r>
              <a:rPr lang="ru-RU" dirty="0"/>
              <a:t>, </a:t>
            </a:r>
            <a:r>
              <a:rPr lang="ru-RU" dirty="0" err="1"/>
              <a:t>встигнеш</a:t>
            </a:r>
            <a:r>
              <a:rPr lang="ru-RU" dirty="0"/>
              <a:t> добре </a:t>
            </a:r>
            <a:r>
              <a:rPr lang="ru-RU" dirty="0" err="1"/>
              <a:t>подумати</a:t>
            </a:r>
            <a:r>
              <a:rPr lang="ru-RU" dirty="0"/>
              <a:t>.</a:t>
            </a:r>
          </a:p>
          <a:p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щось</a:t>
            </a:r>
            <a:r>
              <a:rPr lang="ru-RU" dirty="0"/>
              <a:t> схоже на молитву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глибоке</a:t>
            </a:r>
            <a:r>
              <a:rPr lang="ru-RU" dirty="0"/>
              <a:t> </a:t>
            </a:r>
            <a:r>
              <a:rPr lang="ru-RU" dirty="0" err="1"/>
              <a:t>зосередження</a:t>
            </a:r>
            <a:r>
              <a:rPr lang="ru-RU" dirty="0"/>
              <a:t>. Ви </a:t>
            </a:r>
            <a:r>
              <a:rPr lang="ru-RU" dirty="0" err="1"/>
              <a:t>наодинці</a:t>
            </a:r>
            <a:r>
              <a:rPr lang="ru-RU" dirty="0"/>
              <a:t> з небом - </a:t>
            </a:r>
            <a:r>
              <a:rPr lang="ru-RU" dirty="0" err="1"/>
              <a:t>світобудовою</a:t>
            </a:r>
            <a:r>
              <a:rPr lang="ru-RU" dirty="0"/>
              <a:t> і... </a:t>
            </a:r>
            <a:r>
              <a:rPr lang="ru-RU" dirty="0" err="1"/>
              <a:t>зі</a:t>
            </a:r>
            <a:r>
              <a:rPr lang="ru-RU" dirty="0"/>
              <a:t> </a:t>
            </a:r>
            <a:r>
              <a:rPr lang="ru-RU" dirty="0" err="1"/>
              <a:t>своїм</a:t>
            </a:r>
            <a:r>
              <a:rPr lang="ru-RU" dirty="0"/>
              <a:t> </a:t>
            </a:r>
            <a:r>
              <a:rPr lang="ru-RU" dirty="0" err="1"/>
              <a:t>бажанням</a:t>
            </a:r>
            <a:r>
              <a:rPr lang="ru-RU" dirty="0"/>
              <a:t>. Ви </a:t>
            </a:r>
            <a:r>
              <a:rPr lang="ru-RU" dirty="0" err="1"/>
              <a:t>настільки</a:t>
            </a:r>
            <a:r>
              <a:rPr lang="ru-RU" dirty="0"/>
              <a:t> </a:t>
            </a:r>
            <a:r>
              <a:rPr lang="ru-RU" dirty="0" err="1"/>
              <a:t>зосереджені</a:t>
            </a:r>
            <a:r>
              <a:rPr lang="ru-RU" dirty="0"/>
              <a:t>, </a:t>
            </a:r>
            <a:r>
              <a:rPr lang="ru-RU" dirty="0" err="1"/>
              <a:t>настільки</a:t>
            </a:r>
            <a:r>
              <a:rPr lang="ru-RU" dirty="0"/>
              <a:t> </a:t>
            </a:r>
            <a:r>
              <a:rPr lang="ru-RU" dirty="0" err="1"/>
              <a:t>сконцентровані</a:t>
            </a:r>
            <a:r>
              <a:rPr lang="ru-RU" dirty="0"/>
              <a:t> на </a:t>
            </a:r>
            <a:r>
              <a:rPr lang="ru-RU" dirty="0" err="1"/>
              <a:t>своєму</a:t>
            </a:r>
            <a:r>
              <a:rPr lang="ru-RU" dirty="0"/>
              <a:t> </a:t>
            </a:r>
            <a:r>
              <a:rPr lang="ru-RU" dirty="0" err="1"/>
              <a:t>бажанні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вся ваша </a:t>
            </a:r>
            <a:r>
              <a:rPr lang="ru-RU" dirty="0" err="1"/>
              <a:t>енергія</a:t>
            </a:r>
            <a:r>
              <a:rPr lang="ru-RU" dirty="0"/>
              <a:t>, </a:t>
            </a:r>
            <a:r>
              <a:rPr lang="ru-RU" dirty="0" err="1"/>
              <a:t>всі</a:t>
            </a:r>
            <a:r>
              <a:rPr lang="ru-RU" dirty="0"/>
              <a:t> </a:t>
            </a:r>
            <a:r>
              <a:rPr lang="ru-RU" dirty="0" err="1"/>
              <a:t>сили</a:t>
            </a:r>
            <a:r>
              <a:rPr lang="ru-RU" dirty="0"/>
              <a:t> </a:t>
            </a:r>
            <a:r>
              <a:rPr lang="ru-RU" dirty="0" err="1"/>
              <a:t>спрямовані</a:t>
            </a:r>
            <a:r>
              <a:rPr lang="ru-RU" dirty="0"/>
              <a:t> на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виконання</a:t>
            </a:r>
            <a:r>
              <a:rPr lang="ru-RU" dirty="0"/>
              <a:t>. </a:t>
            </a:r>
            <a:r>
              <a:rPr lang="ru-RU" dirty="0" err="1"/>
              <a:t>Такий</a:t>
            </a:r>
            <a:r>
              <a:rPr lang="ru-RU" dirty="0"/>
              <a:t> </a:t>
            </a:r>
            <a:r>
              <a:rPr lang="ru-RU" dirty="0" err="1"/>
              <a:t>потужний</a:t>
            </a:r>
            <a:r>
              <a:rPr lang="ru-RU" dirty="0"/>
              <a:t> </a:t>
            </a:r>
            <a:r>
              <a:rPr lang="ru-RU" dirty="0" err="1"/>
              <a:t>посил</a:t>
            </a:r>
            <a:r>
              <a:rPr lang="ru-RU" dirty="0"/>
              <a:t> </a:t>
            </a:r>
            <a:r>
              <a:rPr lang="ru-RU" dirty="0" err="1"/>
              <a:t>цілком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виявитися</a:t>
            </a:r>
            <a:r>
              <a:rPr lang="ru-RU" dirty="0"/>
              <a:t> </a:t>
            </a:r>
            <a:r>
              <a:rPr lang="ru-RU" dirty="0" err="1"/>
              <a:t>успішним</a:t>
            </a:r>
            <a:r>
              <a:rPr lang="ru-RU" dirty="0"/>
              <a:t>.</a:t>
            </a:r>
          </a:p>
          <a:p>
            <a:r>
              <a:rPr lang="ru-RU" dirty="0"/>
              <a:t>Особливо </a:t>
            </a:r>
            <a:r>
              <a:rPr lang="ru-RU" dirty="0" err="1"/>
              <a:t>цікаво</a:t>
            </a:r>
            <a:r>
              <a:rPr lang="ru-RU" dirty="0"/>
              <a:t> тут те, </a:t>
            </a:r>
            <a:r>
              <a:rPr lang="ru-RU" dirty="0" err="1"/>
              <a:t>що</a:t>
            </a:r>
            <a:r>
              <a:rPr lang="ru-RU" dirty="0"/>
              <a:t> за ту </a:t>
            </a:r>
            <a:r>
              <a:rPr lang="ru-RU" dirty="0" err="1"/>
              <a:t>частку</a:t>
            </a:r>
            <a:r>
              <a:rPr lang="ru-RU" dirty="0"/>
              <a:t> </a:t>
            </a:r>
            <a:r>
              <a:rPr lang="ru-RU" dirty="0" err="1"/>
              <a:t>секунди</a:t>
            </a:r>
            <a:r>
              <a:rPr lang="ru-RU" dirty="0"/>
              <a:t>, в яку </a:t>
            </a:r>
            <a:r>
              <a:rPr lang="ru-RU" dirty="0" err="1"/>
              <a:t>падає</a:t>
            </a:r>
            <a:r>
              <a:rPr lang="ru-RU" dirty="0"/>
              <a:t> </a:t>
            </a:r>
            <a:r>
              <a:rPr lang="ru-RU" dirty="0" err="1"/>
              <a:t>зірка</a:t>
            </a:r>
            <a:r>
              <a:rPr lang="ru-RU" dirty="0"/>
              <a:t>, </a:t>
            </a:r>
            <a:r>
              <a:rPr lang="ru-RU" dirty="0" err="1"/>
              <a:t>ви</a:t>
            </a:r>
            <a:r>
              <a:rPr lang="ru-RU" dirty="0"/>
              <a:t> не </a:t>
            </a:r>
            <a:r>
              <a:rPr lang="ru-RU" dirty="0" err="1"/>
              <a:t>встигнете</a:t>
            </a:r>
            <a:r>
              <a:rPr lang="ru-RU" dirty="0"/>
              <a:t> </a:t>
            </a:r>
            <a:r>
              <a:rPr lang="ru-RU" dirty="0" err="1"/>
              <a:t>придумати</a:t>
            </a:r>
            <a:r>
              <a:rPr lang="ru-RU" dirty="0"/>
              <a:t> </a:t>
            </a:r>
            <a:r>
              <a:rPr lang="ru-RU" b="1" i="1" dirty="0" err="1"/>
              <a:t>нове</a:t>
            </a:r>
            <a:r>
              <a:rPr lang="ru-RU" dirty="0"/>
              <a:t> </a:t>
            </a:r>
            <a:r>
              <a:rPr lang="ru-RU" dirty="0" err="1"/>
              <a:t>бажання</a:t>
            </a:r>
            <a:r>
              <a:rPr lang="ru-RU" dirty="0"/>
              <a:t>. Ви </a:t>
            </a:r>
            <a:r>
              <a:rPr lang="ru-RU" dirty="0" err="1"/>
              <a:t>загадаєте</a:t>
            </a:r>
            <a:r>
              <a:rPr lang="ru-RU" dirty="0"/>
              <a:t> перше,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прийде</a:t>
            </a:r>
            <a:r>
              <a:rPr lang="ru-RU" dirty="0"/>
              <a:t>, яке </a:t>
            </a:r>
            <a:r>
              <a:rPr lang="ru-RU" dirty="0" err="1"/>
              <a:t>вже</a:t>
            </a:r>
            <a:r>
              <a:rPr lang="ru-RU" dirty="0"/>
              <a:t> давно </a:t>
            </a:r>
            <a:r>
              <a:rPr lang="ru-RU" dirty="0" err="1"/>
              <a:t>дозріло</a:t>
            </a:r>
            <a:r>
              <a:rPr lang="ru-RU" dirty="0"/>
              <a:t>, </a:t>
            </a:r>
            <a:r>
              <a:rPr lang="ru-RU" dirty="0" err="1"/>
              <a:t>готове</a:t>
            </a:r>
            <a:r>
              <a:rPr lang="ru-RU" dirty="0"/>
              <a:t>, і тому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справжнє</a:t>
            </a:r>
            <a:r>
              <a:rPr lang="ru-RU" dirty="0"/>
              <a:t> ваше </a:t>
            </a:r>
            <a:r>
              <a:rPr lang="ru-RU" dirty="0" err="1"/>
              <a:t>бажання</a:t>
            </a:r>
            <a:r>
              <a:rPr lang="ru-RU" dirty="0"/>
              <a:t>. Ось і </a:t>
            </a:r>
            <a:r>
              <a:rPr lang="ru-RU" dirty="0" err="1"/>
              <a:t>виходить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з </a:t>
            </a:r>
            <a:r>
              <a:rPr lang="ru-RU" dirty="0" err="1"/>
              <a:t>своєї</a:t>
            </a:r>
            <a:r>
              <a:rPr lang="ru-RU" dirty="0"/>
              <a:t> </a:t>
            </a:r>
            <a:r>
              <a:rPr lang="ru-RU" dirty="0" err="1"/>
              <a:t>підсвідомості</a:t>
            </a:r>
            <a:r>
              <a:rPr lang="ru-RU" dirty="0"/>
              <a:t> </a:t>
            </a:r>
            <a:r>
              <a:rPr lang="ru-RU" dirty="0" err="1"/>
              <a:t>ви</a:t>
            </a:r>
            <a:r>
              <a:rPr lang="ru-RU" dirty="0"/>
              <a:t> </a:t>
            </a:r>
            <a:r>
              <a:rPr lang="ru-RU" dirty="0" err="1"/>
              <a:t>виводите</a:t>
            </a:r>
            <a:r>
              <a:rPr lang="ru-RU" dirty="0"/>
              <a:t> на </a:t>
            </a:r>
            <a:r>
              <a:rPr lang="ru-RU" dirty="0" err="1"/>
              <a:t>поверхню</a:t>
            </a:r>
            <a:r>
              <a:rPr lang="ru-RU" dirty="0"/>
              <a:t> </a:t>
            </a:r>
            <a:r>
              <a:rPr lang="ru-RU" dirty="0" err="1"/>
              <a:t>своє</a:t>
            </a:r>
            <a:r>
              <a:rPr lang="ru-RU" dirty="0"/>
              <a:t> </a:t>
            </a:r>
            <a:r>
              <a:rPr lang="ru-RU" dirty="0" err="1"/>
              <a:t>справжнє</a:t>
            </a:r>
            <a:r>
              <a:rPr lang="ru-RU" dirty="0"/>
              <a:t> </a:t>
            </a:r>
            <a:r>
              <a:rPr lang="ru-RU" dirty="0" err="1"/>
              <a:t>бажання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" name="Picture 4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57200"/>
            <a:ext cx="6057900" cy="3190875"/>
          </a:xfrm>
          <a:prstGeom prst="rect">
            <a:avLst/>
          </a:prstGeom>
          <a:noFill/>
        </p:spPr>
      </p:pic>
      <p:pic>
        <p:nvPicPr>
          <p:cNvPr id="1063" name="Picture 3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105275"/>
            <a:ext cx="3905250" cy="5381625"/>
          </a:xfrm>
          <a:prstGeom prst="rect">
            <a:avLst/>
          </a:prstGeom>
          <a:noFill/>
        </p:spPr>
      </p:pic>
      <p:pic>
        <p:nvPicPr>
          <p:cNvPr id="1062" name="Picture 3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9944100"/>
            <a:ext cx="5934075" cy="4343400"/>
          </a:xfrm>
          <a:prstGeom prst="rect">
            <a:avLst/>
          </a:prstGeom>
          <a:noFill/>
        </p:spPr>
      </p:pic>
      <p:pic>
        <p:nvPicPr>
          <p:cNvPr id="1061" name="Picture 3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4744700"/>
            <a:ext cx="5934075" cy="4448175"/>
          </a:xfrm>
          <a:prstGeom prst="rect">
            <a:avLst/>
          </a:prstGeom>
          <a:noFill/>
        </p:spPr>
      </p:pic>
      <p:pic>
        <p:nvPicPr>
          <p:cNvPr id="1060" name="Picture 3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19650075"/>
            <a:ext cx="4381500" cy="5476875"/>
          </a:xfrm>
          <a:prstGeom prst="rect">
            <a:avLst/>
          </a:prstGeom>
          <a:noFill/>
        </p:spPr>
      </p:pic>
      <p:pic>
        <p:nvPicPr>
          <p:cNvPr id="1059" name="Picture 3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25584150"/>
            <a:ext cx="5829300" cy="4933950"/>
          </a:xfrm>
          <a:prstGeom prst="rect">
            <a:avLst/>
          </a:prstGeom>
          <a:noFill/>
        </p:spPr>
      </p:pic>
      <p:pic>
        <p:nvPicPr>
          <p:cNvPr id="1058" name="Picture 3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30975300"/>
            <a:ext cx="5934075" cy="4448175"/>
          </a:xfrm>
          <a:prstGeom prst="rect">
            <a:avLst/>
          </a:prstGeom>
          <a:noFill/>
        </p:spPr>
      </p:pic>
      <p:pic>
        <p:nvPicPr>
          <p:cNvPr id="1057" name="Picture 33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0" y="35880675"/>
            <a:ext cx="5857875" cy="4391025"/>
          </a:xfrm>
          <a:prstGeom prst="rect">
            <a:avLst/>
          </a:prstGeom>
          <a:noFill/>
        </p:spPr>
      </p:pic>
      <p:pic>
        <p:nvPicPr>
          <p:cNvPr id="1056" name="Picture 3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0" y="40728900"/>
            <a:ext cx="5934075" cy="3848100"/>
          </a:xfrm>
          <a:prstGeom prst="rect">
            <a:avLst/>
          </a:prstGeom>
          <a:noFill/>
        </p:spPr>
      </p:pic>
      <p:pic>
        <p:nvPicPr>
          <p:cNvPr id="1055" name="Picture 31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0" y="45034200"/>
            <a:ext cx="3771900" cy="2514600"/>
          </a:xfrm>
          <a:prstGeom prst="rect">
            <a:avLst/>
          </a:prstGeom>
          <a:noFill/>
        </p:spPr>
      </p:pic>
      <p:pic>
        <p:nvPicPr>
          <p:cNvPr id="1054" name="Picture 30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0" y="48006000"/>
            <a:ext cx="7886700" cy="2447925"/>
          </a:xfrm>
          <a:prstGeom prst="rect">
            <a:avLst/>
          </a:prstGeom>
          <a:noFill/>
        </p:spPr>
      </p:pic>
      <p:pic>
        <p:nvPicPr>
          <p:cNvPr id="1053" name="Picture 29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50911125"/>
            <a:ext cx="5934075" cy="1762125"/>
          </a:xfrm>
          <a:prstGeom prst="rect">
            <a:avLst/>
          </a:prstGeom>
          <a:noFill/>
        </p:spPr>
      </p:pic>
      <p:pic>
        <p:nvPicPr>
          <p:cNvPr id="1052" name="Picture 28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53130450"/>
            <a:ext cx="6172200" cy="2162175"/>
          </a:xfrm>
          <a:prstGeom prst="rect">
            <a:avLst/>
          </a:prstGeom>
          <a:noFill/>
        </p:spPr>
      </p:pic>
      <p:pic>
        <p:nvPicPr>
          <p:cNvPr id="1051" name="Picture 27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55292625"/>
            <a:ext cx="2971800" cy="3248025"/>
          </a:xfrm>
          <a:prstGeom prst="rect">
            <a:avLst/>
          </a:prstGeom>
          <a:noFill/>
        </p:spPr>
      </p:pic>
      <p:pic>
        <p:nvPicPr>
          <p:cNvPr id="1050" name="Picture 26" descr="refractor.jpg"/>
          <p:cNvPicPr>
            <a:picLocks noChangeAspect="1" noChangeArrowheads="1"/>
          </p:cNvPicPr>
          <p:nvPr/>
        </p:nvPicPr>
        <p:blipFill>
          <a:blip r:embed="rId16" r:link="rId17" cstate="print"/>
          <a:srcRect/>
          <a:stretch>
            <a:fillRect/>
          </a:stretch>
        </p:blipFill>
        <p:spPr bwMode="auto">
          <a:xfrm>
            <a:off x="0" y="58540650"/>
            <a:ext cx="8791575" cy="2971800"/>
          </a:xfrm>
          <a:prstGeom prst="rect">
            <a:avLst/>
          </a:prstGeom>
          <a:noFill/>
        </p:spPr>
      </p:pic>
      <p:pic>
        <p:nvPicPr>
          <p:cNvPr id="1049" name="Picture 25" descr="goldenteleskop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0" y="61512450"/>
            <a:ext cx="5372100" cy="5010150"/>
          </a:xfrm>
          <a:prstGeom prst="rect">
            <a:avLst/>
          </a:prstGeom>
          <a:noFill/>
        </p:spPr>
      </p:pic>
      <p:pic>
        <p:nvPicPr>
          <p:cNvPr id="1048" name="Picture 24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0" y="66522600"/>
            <a:ext cx="3209925" cy="4229100"/>
          </a:xfrm>
          <a:prstGeom prst="rect">
            <a:avLst/>
          </a:prstGeom>
          <a:noFill/>
        </p:spPr>
      </p:pic>
      <p:pic>
        <p:nvPicPr>
          <p:cNvPr id="1047" name="Picture 23" descr="reflector_1.jpg"/>
          <p:cNvPicPr>
            <a:picLocks noChangeAspect="1" noChangeArrowheads="1"/>
          </p:cNvPicPr>
          <p:nvPr/>
        </p:nvPicPr>
        <p:blipFill>
          <a:blip r:embed="rId20" r:link="rId21" cstate="print"/>
          <a:srcRect/>
          <a:stretch>
            <a:fillRect/>
          </a:stretch>
        </p:blipFill>
        <p:spPr bwMode="auto">
          <a:xfrm>
            <a:off x="0" y="70751700"/>
            <a:ext cx="9020175" cy="3314700"/>
          </a:xfrm>
          <a:prstGeom prst="rect">
            <a:avLst/>
          </a:prstGeom>
          <a:noFill/>
        </p:spPr>
      </p:pic>
      <p:pic>
        <p:nvPicPr>
          <p:cNvPr id="1046" name="Picture 22" descr="maksutow.jpg"/>
          <p:cNvPicPr>
            <a:picLocks noChangeAspect="1" noChangeArrowheads="1"/>
          </p:cNvPicPr>
          <p:nvPr/>
        </p:nvPicPr>
        <p:blipFill>
          <a:blip r:embed="rId22" r:link="rId23" cstate="print"/>
          <a:srcRect/>
          <a:stretch>
            <a:fillRect/>
          </a:stretch>
        </p:blipFill>
        <p:spPr bwMode="auto">
          <a:xfrm>
            <a:off x="0" y="74066400"/>
            <a:ext cx="9258300" cy="3352800"/>
          </a:xfrm>
          <a:prstGeom prst="rect">
            <a:avLst/>
          </a:prstGeom>
          <a:noFill/>
        </p:spPr>
      </p:pic>
      <p:pic>
        <p:nvPicPr>
          <p:cNvPr id="1045" name="Picture 21" descr="9133"/>
          <p:cNvPicPr>
            <a:picLocks noChangeAspect="1" noChangeArrowheads="1"/>
          </p:cNvPicPr>
          <p:nvPr/>
        </p:nvPicPr>
        <p:blipFill>
          <a:blip r:embed="rId24" cstate="print"/>
          <a:srcRect/>
          <a:stretch>
            <a:fillRect/>
          </a:stretch>
        </p:blipFill>
        <p:spPr bwMode="auto">
          <a:xfrm>
            <a:off x="0" y="77419200"/>
            <a:ext cx="6067425" cy="4962525"/>
          </a:xfrm>
          <a:prstGeom prst="rect">
            <a:avLst/>
          </a:prstGeom>
          <a:noFill/>
        </p:spPr>
      </p:pic>
      <p:pic>
        <p:nvPicPr>
          <p:cNvPr id="1044" name="Picture 20" descr="keck.jpg"/>
          <p:cNvPicPr>
            <a:picLocks noChangeAspect="1" noChangeArrowheads="1"/>
          </p:cNvPicPr>
          <p:nvPr/>
        </p:nvPicPr>
        <p:blipFill>
          <a:blip r:embed="rId25" r:link="rId26" cstate="print"/>
          <a:srcRect/>
          <a:stretch>
            <a:fillRect/>
          </a:stretch>
        </p:blipFill>
        <p:spPr bwMode="auto">
          <a:xfrm>
            <a:off x="0" y="82838925"/>
            <a:ext cx="6515100" cy="4667250"/>
          </a:xfrm>
          <a:prstGeom prst="rect">
            <a:avLst/>
          </a:prstGeom>
          <a:noFill/>
        </p:spPr>
      </p:pic>
      <p:pic>
        <p:nvPicPr>
          <p:cNvPr id="1043" name="Picture 19" descr="hobby_eberly.jpg"/>
          <p:cNvPicPr>
            <a:picLocks noChangeAspect="1" noChangeArrowheads="1"/>
          </p:cNvPicPr>
          <p:nvPr/>
        </p:nvPicPr>
        <p:blipFill>
          <a:blip r:embed="rId27" r:link="rId28" cstate="print"/>
          <a:srcRect/>
          <a:stretch>
            <a:fillRect/>
          </a:stretch>
        </p:blipFill>
        <p:spPr bwMode="auto">
          <a:xfrm>
            <a:off x="0" y="87506175"/>
            <a:ext cx="7534275" cy="4733925"/>
          </a:xfrm>
          <a:prstGeom prst="rect">
            <a:avLst/>
          </a:prstGeom>
          <a:noFill/>
        </p:spPr>
      </p:pic>
      <p:pic>
        <p:nvPicPr>
          <p:cNvPr id="1042" name="Picture 18" descr="lbt_focal.jpg"/>
          <p:cNvPicPr>
            <a:picLocks noChangeAspect="1" noChangeArrowheads="1"/>
          </p:cNvPicPr>
          <p:nvPr/>
        </p:nvPicPr>
        <p:blipFill>
          <a:blip r:embed="rId29" r:link="rId30" cstate="print"/>
          <a:srcRect/>
          <a:stretch>
            <a:fillRect/>
          </a:stretch>
        </p:blipFill>
        <p:spPr bwMode="auto">
          <a:xfrm>
            <a:off x="0" y="92240100"/>
            <a:ext cx="6629400" cy="5114925"/>
          </a:xfrm>
          <a:prstGeom prst="rect">
            <a:avLst/>
          </a:prstGeom>
          <a:noFill/>
        </p:spPr>
      </p:pic>
      <p:pic>
        <p:nvPicPr>
          <p:cNvPr id="1041" name="Picture 17" descr="gmt.jpg"/>
          <p:cNvPicPr>
            <a:picLocks noChangeAspect="1" noChangeArrowheads="1"/>
          </p:cNvPicPr>
          <p:nvPr/>
        </p:nvPicPr>
        <p:blipFill>
          <a:blip r:embed="rId31" r:link="rId32" cstate="print"/>
          <a:srcRect/>
          <a:stretch>
            <a:fillRect/>
          </a:stretch>
        </p:blipFill>
        <p:spPr bwMode="auto">
          <a:xfrm>
            <a:off x="0" y="97355025"/>
            <a:ext cx="6858000" cy="4572000"/>
          </a:xfrm>
          <a:prstGeom prst="rect">
            <a:avLst/>
          </a:prstGeom>
          <a:noFill/>
        </p:spPr>
      </p:pic>
      <p:pic>
        <p:nvPicPr>
          <p:cNvPr id="1040" name="Picture 16" descr="vlt.jpg"/>
          <p:cNvPicPr>
            <a:picLocks noChangeAspect="1" noChangeArrowheads="1"/>
          </p:cNvPicPr>
          <p:nvPr/>
        </p:nvPicPr>
        <p:blipFill>
          <a:blip r:embed="rId33" r:link="rId34" cstate="print"/>
          <a:srcRect/>
          <a:stretch>
            <a:fillRect/>
          </a:stretch>
        </p:blipFill>
        <p:spPr bwMode="auto">
          <a:xfrm>
            <a:off x="0" y="101927025"/>
            <a:ext cx="3333750" cy="2876550"/>
          </a:xfrm>
          <a:prstGeom prst="rect">
            <a:avLst/>
          </a:prstGeom>
          <a:noFill/>
        </p:spPr>
      </p:pic>
      <p:pic>
        <p:nvPicPr>
          <p:cNvPr id="1039" name="Picture 15" descr="owl.jpg"/>
          <p:cNvPicPr>
            <a:picLocks noChangeAspect="1" noChangeArrowheads="1"/>
          </p:cNvPicPr>
          <p:nvPr/>
        </p:nvPicPr>
        <p:blipFill>
          <a:blip r:embed="rId35" r:link="rId36" cstate="print"/>
          <a:srcRect/>
          <a:stretch>
            <a:fillRect/>
          </a:stretch>
        </p:blipFill>
        <p:spPr bwMode="auto">
          <a:xfrm>
            <a:off x="0" y="104803575"/>
            <a:ext cx="4781550" cy="2895600"/>
          </a:xfrm>
          <a:prstGeom prst="rect">
            <a:avLst/>
          </a:prstGeom>
          <a:noFill/>
        </p:spPr>
      </p:pic>
      <p:pic>
        <p:nvPicPr>
          <p:cNvPr id="1038" name="Picture 14" descr="owl_picture.jpg"/>
          <p:cNvPicPr>
            <a:picLocks noChangeAspect="1" noChangeArrowheads="1"/>
          </p:cNvPicPr>
          <p:nvPr/>
        </p:nvPicPr>
        <p:blipFill>
          <a:blip r:embed="rId37" r:link="rId38" cstate="print"/>
          <a:srcRect/>
          <a:stretch>
            <a:fillRect/>
          </a:stretch>
        </p:blipFill>
        <p:spPr bwMode="auto">
          <a:xfrm>
            <a:off x="0" y="107699175"/>
            <a:ext cx="9944100" cy="5457825"/>
          </a:xfrm>
          <a:prstGeom prst="rect">
            <a:avLst/>
          </a:prstGeom>
          <a:noFill/>
        </p:spPr>
      </p:pic>
      <p:pic>
        <p:nvPicPr>
          <p:cNvPr id="1037" name="Picture 13" descr="llmt.jpg"/>
          <p:cNvPicPr>
            <a:picLocks noChangeAspect="1" noChangeArrowheads="1"/>
          </p:cNvPicPr>
          <p:nvPr/>
        </p:nvPicPr>
        <p:blipFill>
          <a:blip r:embed="rId39" r:link="rId40" cstate="print"/>
          <a:srcRect/>
          <a:stretch>
            <a:fillRect/>
          </a:stretch>
        </p:blipFill>
        <p:spPr bwMode="auto">
          <a:xfrm>
            <a:off x="0" y="113614200"/>
            <a:ext cx="6286500" cy="4895850"/>
          </a:xfrm>
          <a:prstGeom prst="rect">
            <a:avLst/>
          </a:prstGeom>
          <a:noFill/>
        </p:spPr>
      </p:pic>
      <p:pic>
        <p:nvPicPr>
          <p:cNvPr id="1036" name="Picture 12" descr="atst.jpg"/>
          <p:cNvPicPr>
            <a:picLocks noChangeAspect="1" noChangeArrowheads="1"/>
          </p:cNvPicPr>
          <p:nvPr/>
        </p:nvPicPr>
        <p:blipFill>
          <a:blip r:embed="rId41" r:link="rId42" cstate="print"/>
          <a:srcRect/>
          <a:stretch>
            <a:fillRect/>
          </a:stretch>
        </p:blipFill>
        <p:spPr bwMode="auto">
          <a:xfrm>
            <a:off x="0" y="118510050"/>
            <a:ext cx="6400800" cy="4810125"/>
          </a:xfrm>
          <a:prstGeom prst="rect">
            <a:avLst/>
          </a:prstGeom>
          <a:noFill/>
        </p:spPr>
      </p:pic>
      <p:pic>
        <p:nvPicPr>
          <p:cNvPr id="1035" name="Picture 11" descr="Космический телескоп им. Э.Хаббла (The Hubble Space Telescope) (изображение с hubble.esa.int)"/>
          <p:cNvPicPr>
            <a:picLocks noChangeAspect="1" noChangeArrowheads="1"/>
          </p:cNvPicPr>
          <p:nvPr/>
        </p:nvPicPr>
        <p:blipFill>
          <a:blip r:embed="rId43" r:link="rId44" cstate="print"/>
          <a:srcRect/>
          <a:stretch>
            <a:fillRect/>
          </a:stretch>
        </p:blipFill>
        <p:spPr bwMode="auto">
          <a:xfrm>
            <a:off x="0" y="123320175"/>
            <a:ext cx="6286500" cy="4857750"/>
          </a:xfrm>
          <a:prstGeom prst="rect">
            <a:avLst/>
          </a:prstGeom>
          <a:noFill/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45" cstate="print"/>
          <a:srcRect/>
          <a:stretch>
            <a:fillRect/>
          </a:stretch>
        </p:blipFill>
        <p:spPr bwMode="auto">
          <a:xfrm>
            <a:off x="0" y="128177925"/>
            <a:ext cx="5934075" cy="4448175"/>
          </a:xfrm>
          <a:prstGeom prst="rect">
            <a:avLst/>
          </a:prstGeom>
          <a:noFill/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46" cstate="print"/>
          <a:srcRect/>
          <a:stretch>
            <a:fillRect/>
          </a:stretch>
        </p:blipFill>
        <p:spPr bwMode="auto">
          <a:xfrm>
            <a:off x="0" y="132626100"/>
            <a:ext cx="5934075" cy="6115050"/>
          </a:xfrm>
          <a:prstGeom prst="rect">
            <a:avLst/>
          </a:prstGeom>
          <a:noFill/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47" cstate="print"/>
          <a:srcRect/>
          <a:stretch>
            <a:fillRect/>
          </a:stretch>
        </p:blipFill>
        <p:spPr bwMode="auto">
          <a:xfrm>
            <a:off x="0" y="138741150"/>
            <a:ext cx="8001000" cy="2886075"/>
          </a:xfrm>
          <a:prstGeom prst="rect">
            <a:avLst/>
          </a:prstGeom>
          <a:noFill/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48" cstate="print"/>
          <a:srcRect/>
          <a:stretch>
            <a:fillRect/>
          </a:stretch>
        </p:blipFill>
        <p:spPr bwMode="auto">
          <a:xfrm>
            <a:off x="0" y="141627225"/>
            <a:ext cx="6981825" cy="2514600"/>
          </a:xfrm>
          <a:prstGeom prst="rect">
            <a:avLst/>
          </a:prstGeom>
          <a:noFill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9" cstate="print"/>
          <a:srcRect/>
          <a:stretch>
            <a:fillRect/>
          </a:stretch>
        </p:blipFill>
        <p:spPr bwMode="auto">
          <a:xfrm>
            <a:off x="0" y="144141825"/>
            <a:ext cx="3314700" cy="3762375"/>
          </a:xfrm>
          <a:prstGeom prst="rect">
            <a:avLst/>
          </a:prstGeom>
          <a:noFill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0" cstate="print"/>
          <a:srcRect/>
          <a:stretch>
            <a:fillRect/>
          </a:stretch>
        </p:blipFill>
        <p:spPr bwMode="auto">
          <a:xfrm>
            <a:off x="0" y="147904200"/>
            <a:ext cx="5934075" cy="4448175"/>
          </a:xfrm>
          <a:prstGeom prst="rect">
            <a:avLst/>
          </a:prstGeom>
          <a:noFill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1" cstate="print"/>
          <a:srcRect/>
          <a:stretch>
            <a:fillRect/>
          </a:stretch>
        </p:blipFill>
        <p:spPr bwMode="auto">
          <a:xfrm>
            <a:off x="0" y="152809575"/>
            <a:ext cx="4286250" cy="4467225"/>
          </a:xfrm>
          <a:prstGeom prst="rect">
            <a:avLst/>
          </a:prstGeom>
          <a:noFill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2" cstate="print"/>
          <a:srcRect/>
          <a:stretch>
            <a:fillRect/>
          </a:stretch>
        </p:blipFill>
        <p:spPr bwMode="auto">
          <a:xfrm>
            <a:off x="0" y="157734000"/>
            <a:ext cx="5753100" cy="5705475"/>
          </a:xfrm>
          <a:prstGeom prst="rect">
            <a:avLst/>
          </a:prstGeom>
          <a:noFill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3" cstate="print"/>
          <a:srcRect/>
          <a:stretch>
            <a:fillRect/>
          </a:stretch>
        </p:blipFill>
        <p:spPr bwMode="auto">
          <a:xfrm>
            <a:off x="0" y="163896675"/>
            <a:ext cx="6057900" cy="4905375"/>
          </a:xfrm>
          <a:prstGeom prst="rect">
            <a:avLst/>
          </a:prstGeom>
          <a:noFill/>
        </p:spPr>
      </p:pic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54" cstate="print"/>
          <a:srcRect/>
          <a:stretch>
            <a:fillRect/>
          </a:stretch>
        </p:blipFill>
        <p:spPr bwMode="auto">
          <a:xfrm>
            <a:off x="0" y="168802050"/>
            <a:ext cx="5934075" cy="3943350"/>
          </a:xfrm>
          <a:prstGeom prst="rect">
            <a:avLst/>
          </a:prstGeom>
          <a:noFill/>
        </p:spPr>
      </p:pic>
      <p:sp>
        <p:nvSpPr>
          <p:cNvPr id="1065" name="Rectangle 41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62125" algn="l"/>
              </a:tabLst>
            </a:pPr>
            <a:r>
              <a:rPr kumimoji="0" lang="uk-UA" sz="4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АСТРОНОМІЧНІ ОБСЕРВАТОРІЇ</a:t>
            </a:r>
            <a:endParaRPr kumimoji="0" lang="uk-UA" sz="15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62125" algn="l"/>
              </a:tabLst>
            </a:pPr>
            <a:endParaRPr kumimoji="0" lang="uk-U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66" name="Rectangle 42"/>
          <p:cNvSpPr>
            <a:spLocks noChangeArrowheads="1"/>
          </p:cNvSpPr>
          <p:nvPr/>
        </p:nvSpPr>
        <p:spPr bwMode="auto">
          <a:xfrm>
            <a:off x="0" y="3648075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62125" algn="l"/>
              </a:tabLst>
            </a:pPr>
            <a:r>
              <a:rPr kumimoji="0" lang="uk-UA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Старовинна обсерваторія Джантар-Мантар в Джайпурі, Індія</a:t>
            </a:r>
            <a:endParaRPr kumimoji="0" lang="uk-UA" sz="15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62125" algn="l"/>
              </a:tabLst>
            </a:pPr>
            <a:endParaRPr kumimoji="0" lang="uk-U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67" name="Rectangle 43"/>
          <p:cNvSpPr>
            <a:spLocks noChangeArrowheads="1"/>
          </p:cNvSpPr>
          <p:nvPr/>
        </p:nvSpPr>
        <p:spPr bwMode="auto">
          <a:xfrm>
            <a:off x="0" y="948690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Астрономічна обсерваторія в Тарту (раніше Дерпт, Юр'єв)</a:t>
            </a: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uk-UA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Естонія</a:t>
            </a:r>
            <a:endParaRPr kumimoji="0" lang="uk-UA" sz="15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68" name="Rectangle 44"/>
          <p:cNvSpPr>
            <a:spLocks noChangeArrowheads="1"/>
          </p:cNvSpPr>
          <p:nvPr/>
        </p:nvSpPr>
        <p:spPr bwMode="auto">
          <a:xfrm>
            <a:off x="0" y="1428750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62125" algn="l"/>
              </a:tabLst>
            </a:pPr>
            <a:r>
              <a:rPr kumimoji="0" lang="uk-UA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Астрономічна обсерваторія імені Региомонтана Нюрнберг .Німеччина</a:t>
            </a:r>
            <a:endParaRPr kumimoji="0" lang="uk-UA" sz="15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62125" algn="l"/>
              </a:tabLst>
            </a:pPr>
            <a:endParaRPr kumimoji="0" lang="uk-U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69" name="Rectangle 45"/>
          <p:cNvSpPr>
            <a:spLocks noChangeArrowheads="1"/>
          </p:cNvSpPr>
          <p:nvPr/>
        </p:nvSpPr>
        <p:spPr bwMode="auto">
          <a:xfrm>
            <a:off x="0" y="19192875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62125" algn="l"/>
              </a:tabLst>
            </a:pPr>
            <a:r>
              <a:rPr kumimoji="0" lang="uk-UA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Астрономічна обсерваторія в Лунде. Швеція</a:t>
            </a:r>
            <a:endParaRPr kumimoji="0" lang="uk-UA" sz="15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62125" algn="l"/>
              </a:tabLst>
            </a:pPr>
            <a:endParaRPr kumimoji="0" lang="uk-U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70" name="Rectangle 46"/>
          <p:cNvSpPr>
            <a:spLocks noChangeArrowheads="1"/>
          </p:cNvSpPr>
          <p:nvPr/>
        </p:nvSpPr>
        <p:spPr bwMode="auto">
          <a:xfrm>
            <a:off x="0" y="2512695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Будівництво університетської обсерваторії в Свердловську. 30-і роки ХХ століття. Росія</a:t>
            </a:r>
            <a:endParaRPr kumimoji="0" lang="uk-UA" sz="15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Сучасні обсерваторії</a:t>
            </a:r>
            <a:endParaRPr kumimoji="0" lang="uk-UA" sz="15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71" name="Rectangle 47"/>
          <p:cNvSpPr>
            <a:spLocks noChangeArrowheads="1"/>
          </p:cNvSpPr>
          <p:nvPr/>
        </p:nvSpPr>
        <p:spPr bwMode="auto">
          <a:xfrm>
            <a:off x="0" y="3051810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Грінвічська королівська обсерваторія</a:t>
            </a:r>
            <a:endParaRPr kumimoji="0" lang="uk-UA" sz="15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72" name="Rectangle 48"/>
          <p:cNvSpPr>
            <a:spLocks noChangeArrowheads="1"/>
          </p:cNvSpPr>
          <p:nvPr/>
        </p:nvSpPr>
        <p:spPr bwMode="auto">
          <a:xfrm>
            <a:off x="0" y="35423475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62125" algn="l"/>
              </a:tabLst>
            </a:pPr>
            <a:r>
              <a:rPr kumimoji="0" lang="uk-UA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Паризька обсерваторія</a:t>
            </a:r>
            <a:endParaRPr kumimoji="0" lang="uk-UA" sz="15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62125" algn="l"/>
              </a:tabLst>
            </a:pPr>
            <a:endParaRPr kumimoji="0" lang="uk-U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73" name="Rectangle 49"/>
          <p:cNvSpPr>
            <a:spLocks noChangeArrowheads="1"/>
          </p:cNvSpPr>
          <p:nvPr/>
        </p:nvSpPr>
        <p:spPr bwMode="auto">
          <a:xfrm>
            <a:off x="0" y="4027170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62125" algn="l"/>
              </a:tabLst>
            </a:pPr>
            <a:r>
              <a:rPr kumimoji="0" lang="uk-UA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Національна обсерваторія Кітт-Пік - астрономічна обсерваторія, заснована в 1958 році в пустелі Сонора, Арізона, США. Обсерваторія належить Національній Астрономічної Оптичної Обсерваторії.</a:t>
            </a:r>
            <a:endParaRPr kumimoji="0" lang="uk-UA" sz="15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62125" algn="l"/>
              </a:tabLst>
            </a:pPr>
            <a:endParaRPr kumimoji="0" lang="uk-U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74" name="Rectangle 50"/>
          <p:cNvSpPr>
            <a:spLocks noChangeArrowheads="1"/>
          </p:cNvSpPr>
          <p:nvPr/>
        </p:nvSpPr>
        <p:spPr bwMode="auto">
          <a:xfrm>
            <a:off x="0" y="4457700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62125" algn="l"/>
              </a:tabLst>
            </a:pPr>
            <a:r>
              <a:rPr kumimoji="0" lang="uk-UA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Пулковская обсерватрія (повна офіційна назва - "Головна (Пулковська) астрономічна обсерваторія Російської академії наук", скорочене - ГАО РАН) - основна астрономічна обсерваторія Російської академії наук, розташована в 19 кілометрах на південь від центру Санкт-Петербурга  на Пулковських висотах (75 метрів над рівнем моря). </a:t>
            </a:r>
            <a:endParaRPr kumimoji="0" lang="uk-UA" sz="15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62125" algn="l"/>
              </a:tabLst>
            </a:pPr>
            <a:endParaRPr kumimoji="0" lang="uk-U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75" name="Rectangle 51"/>
          <p:cNvSpPr>
            <a:spLocks noChangeArrowheads="1"/>
          </p:cNvSpPr>
          <p:nvPr/>
        </p:nvSpPr>
        <p:spPr bwMode="auto">
          <a:xfrm>
            <a:off x="0" y="4754880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62125" algn="l"/>
              </a:tabLst>
            </a:pPr>
            <a:r>
              <a:rPr kumimoji="0" lang="uk-UA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Головну астрономiчну обсерваторiю НАН України</a:t>
            </a:r>
            <a:r>
              <a:rPr kumimoji="0" lang="uk-UA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засновано 1944 р. за iнiцiативою академіка АН УРСР О. Я. Орлова. Знаходиться вона за 12 км вiд центру Києва в Голосiївському лiсi</a:t>
            </a:r>
            <a:endParaRPr kumimoji="0" lang="uk-UA" sz="15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62125" algn="l"/>
              </a:tabLst>
            </a:pPr>
            <a:endParaRPr kumimoji="0" lang="uk-U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76" name="Rectangle 52"/>
          <p:cNvSpPr>
            <a:spLocks noChangeArrowheads="1"/>
          </p:cNvSpPr>
          <p:nvPr/>
        </p:nvSpPr>
        <p:spPr bwMode="auto">
          <a:xfrm>
            <a:off x="0" y="50453925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17588" algn="l"/>
              </a:tabLst>
            </a:pPr>
            <a:r>
              <a:rPr kumimoji="0" lang="uk-UA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Подвiйний ширококутний астрограф</a:t>
            </a:r>
            <a:endParaRPr kumimoji="0" lang="uk-UA" sz="15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17588" algn="l"/>
              </a:tabLst>
            </a:pPr>
            <a:endParaRPr kumimoji="0" lang="uk-U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77" name="Rectangle 53"/>
          <p:cNvSpPr>
            <a:spLocks noChangeArrowheads="1"/>
          </p:cNvSpPr>
          <p:nvPr/>
        </p:nvSpPr>
        <p:spPr bwMode="auto">
          <a:xfrm>
            <a:off x="0" y="5267325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Науко́во-до́слідний інститу́т «Кри́мська астрофізи́чна обсервато́рія» — обсерваторія Міннауки України. Основна частина обсерваторії розташована в Бахчисарайському районі Криму, у селищі Научний, в 25 кілометрах від Сімферополя та 12 км від Бахчисарая, на висоті 600 м над рівнем моря.</a:t>
            </a:r>
            <a:endParaRPr kumimoji="0" lang="uk-UA" sz="15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78" name="Rectangle 54"/>
          <p:cNvSpPr>
            <a:spLocks noChangeArrowheads="1"/>
          </p:cNvSpPr>
          <p:nvPr/>
        </p:nvSpPr>
        <p:spPr bwMode="auto">
          <a:xfrm>
            <a:off x="0" y="55292625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543050" algn="l"/>
                <a:tab pos="5257800" algn="l"/>
              </a:tabLst>
            </a:pPr>
            <a:r>
              <a:rPr kumimoji="0" lang="uk-UA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Телескоп АЗТ-11</a:t>
            </a:r>
            <a:endParaRPr kumimoji="0" lang="uk-UA" sz="15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543050" algn="l"/>
                <a:tab pos="5257800" algn="l"/>
              </a:tabLst>
            </a:pPr>
            <a:r>
              <a:rPr kumimoji="0" lang="uk-UA" sz="4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ОПТИЧНІ ТЕЛЕСКОПИ</a:t>
            </a:r>
            <a:endParaRPr kumimoji="0" lang="uk-UA" sz="15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543050" algn="l"/>
                <a:tab pos="5257800" algn="l"/>
              </a:tabLst>
            </a:pPr>
            <a:endParaRPr kumimoji="0" lang="uk-U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79" name="Rectangle 55"/>
          <p:cNvSpPr>
            <a:spLocks noChangeArrowheads="1"/>
          </p:cNvSpPr>
          <p:nvPr/>
        </p:nvSpPr>
        <p:spPr bwMode="auto">
          <a:xfrm>
            <a:off x="0" y="5854065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543050" algn="l"/>
                <a:tab pos="5257800" algn="l"/>
              </a:tabLst>
            </a:pPr>
            <a:r>
              <a:rPr kumimoji="0" 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uk-UA" sz="2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Італійський астроном Галі­лео Галілей (1564-1642) застосував першим телескоп, щоб обґрунтувати теорію про те, що Земля й планети обертаються навколо Сонця.</a:t>
            </a:r>
            <a:endParaRPr kumimoji="0" lang="uk-UA" sz="15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543050" algn="l"/>
                <a:tab pos="5257800" algn="l"/>
              </a:tabLst>
            </a:pPr>
            <a:r>
              <a:rPr kumimoji="0" lang="uk-UA" sz="2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          </a:t>
            </a:r>
            <a:endParaRPr kumimoji="0" lang="uk-UA" sz="15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543050" algn="l"/>
                <a:tab pos="5257800" algn="l"/>
              </a:tabLst>
            </a:pPr>
            <a:r>
              <a:rPr kumimoji="0" lang="uk-UA" sz="2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Схема рефрактора</a:t>
            </a:r>
            <a:endParaRPr kumimoji="0" lang="uk-UA" sz="15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543050" algn="l"/>
                <a:tab pos="5257800" algn="l"/>
              </a:tabLst>
            </a:pPr>
            <a:endParaRPr kumimoji="0" lang="uk-U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80" name="Rectangle 56"/>
          <p:cNvSpPr>
            <a:spLocks noChangeArrowheads="1"/>
          </p:cNvSpPr>
          <p:nvPr/>
        </p:nvSpPr>
        <p:spPr bwMode="auto">
          <a:xfrm>
            <a:off x="0" y="6151245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543050" algn="l"/>
                <a:tab pos="5257800" algn="l"/>
              </a:tabLst>
            </a:pPr>
            <a:r>
              <a:rPr kumimoji="0" lang="uk-UA" sz="2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Зовнішній вигляд одного із перших телескопів.</a:t>
            </a:r>
            <a:endParaRPr kumimoji="0" lang="uk-UA" sz="15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543050" algn="l"/>
                <a:tab pos="5257800" algn="l"/>
              </a:tabLst>
            </a:pPr>
            <a:endParaRPr kumimoji="0" lang="uk-U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81" name="Rectangle 57"/>
          <p:cNvSpPr>
            <a:spLocks noChangeArrowheads="1"/>
          </p:cNvSpPr>
          <p:nvPr/>
        </p:nvSpPr>
        <p:spPr bwMode="auto">
          <a:xfrm>
            <a:off x="0" y="6652260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543050" algn="l"/>
                <a:tab pos="5257800" algn="l"/>
              </a:tabLst>
            </a:pPr>
            <a:endParaRPr kumimoji="0" lang="uk-U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82" name="Rectangle 58"/>
          <p:cNvSpPr>
            <a:spLocks noChangeArrowheads="1"/>
          </p:cNvSpPr>
          <p:nvPr/>
        </p:nvSpPr>
        <p:spPr bwMode="auto">
          <a:xfrm>
            <a:off x="0" y="7075170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543050" algn="l"/>
                <a:tab pos="5257800" algn="l"/>
              </a:tabLst>
            </a:pPr>
            <a:r>
              <a:rPr kumimoji="0" lang="uk-UA" sz="2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Англійський учений Ісаак Ньютон (1643-1727) по­будував перший дзерка­льний телескоп у 1668 р. Він довів, що тяжіння, яке ми відчуваємо на Землі, діє також у Всесвіті. Наприклад, воно змушує Місяць рухатися навколо Землі.</a:t>
            </a:r>
            <a:endParaRPr kumimoji="0" lang="uk-UA" sz="15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543050" algn="l"/>
                <a:tab pos="5257800" algn="l"/>
              </a:tabLst>
            </a:pPr>
            <a:r>
              <a:rPr kumimoji="0" lang="uk-UA" sz="2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  Рефлектор системи Ньютона</a:t>
            </a:r>
            <a:endParaRPr kumimoji="0" lang="uk-UA" sz="15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543050" algn="l"/>
                <a:tab pos="5257800" algn="l"/>
              </a:tabLst>
            </a:pPr>
            <a:endParaRPr kumimoji="0" lang="uk-U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83" name="Rectangle 59"/>
          <p:cNvSpPr>
            <a:spLocks noChangeArrowheads="1"/>
          </p:cNvSpPr>
          <p:nvPr/>
        </p:nvSpPr>
        <p:spPr bwMode="auto">
          <a:xfrm>
            <a:off x="0" y="7406640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       </a:t>
            </a:r>
            <a:endParaRPr kumimoji="0" lang="uk-UA" sz="15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</a:t>
            </a:r>
            <a:r>
              <a:rPr kumimoji="0" lang="uk-UA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Зільшення      телескопа:К=</a:t>
            </a:r>
            <a:r>
              <a: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F</a:t>
            </a:r>
            <a:r>
              <a:rPr kumimoji="0" lang="uk-UA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об</a:t>
            </a:r>
            <a:r>
              <a:rPr kumimoji="0" lang="ru-RU" sz="2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/</a:t>
            </a:r>
            <a:r>
              <a:rPr kumimoji="0" lang="en-US" sz="2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F</a:t>
            </a:r>
            <a:r>
              <a:rPr kumimoji="0" lang="uk-UA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ок</a:t>
            </a:r>
            <a:endParaRPr kumimoji="0" lang="uk-UA" sz="15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Комбінований (дзеркально-лінзовий)</a:t>
            </a:r>
            <a:endParaRPr kumimoji="0" lang="uk-UA" sz="15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84" name="Rectangle 60"/>
          <p:cNvSpPr>
            <a:spLocks noChangeArrowheads="1"/>
          </p:cNvSpPr>
          <p:nvPr/>
        </p:nvSpPr>
        <p:spPr bwMode="auto">
          <a:xfrm>
            <a:off x="0" y="7741920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85" name="Rectangle 61"/>
          <p:cNvSpPr>
            <a:spLocks noChangeArrowheads="1"/>
          </p:cNvSpPr>
          <p:nvPr/>
        </p:nvSpPr>
        <p:spPr bwMode="auto">
          <a:xfrm>
            <a:off x="0" y="82381725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Телескопи-близнята </a:t>
            </a:r>
            <a:r>
              <a:rPr kumimoji="0" lang="en-US" sz="2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Keck</a:t>
            </a:r>
            <a:r>
              <a:rPr kumimoji="0" lang="uk-UA" sz="2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</a:t>
            </a:r>
            <a:r>
              <a:rPr kumimoji="0" lang="en-US" sz="2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 </a:t>
            </a:r>
            <a:r>
              <a:rPr kumimoji="0" lang="uk-UA" sz="2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і </a:t>
            </a:r>
            <a:r>
              <a:rPr kumimoji="0" lang="en-US" sz="2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Keck</a:t>
            </a:r>
            <a:r>
              <a:rPr kumimoji="0" lang="uk-UA" sz="2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</a:t>
            </a:r>
            <a:r>
              <a:rPr kumimoji="0" lang="en-US" sz="2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II</a:t>
            </a:r>
            <a:endParaRPr kumimoji="0" lang="uk-UA" sz="15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86" name="Rectangle 62"/>
          <p:cNvSpPr>
            <a:spLocks noChangeArrowheads="1"/>
          </p:cNvSpPr>
          <p:nvPr/>
        </p:nvSpPr>
        <p:spPr bwMode="auto">
          <a:xfrm>
            <a:off x="0" y="87506175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uk-UA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о. Гавайї ,4200 км. над рівнем моря</a:t>
            </a:r>
            <a:endParaRPr kumimoji="0" lang="uk-UA" sz="15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Почали роботу:</a:t>
            </a:r>
            <a:r>
              <a:rPr kumimoji="0" lang="en-US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Keck</a:t>
            </a:r>
            <a:r>
              <a:rPr kumimoji="0" lang="uk-UA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</a:t>
            </a:r>
            <a:r>
              <a:rPr kumimoji="0" lang="en-US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 </a:t>
            </a:r>
            <a:r>
              <a:rPr kumimoji="0" lang="uk-UA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травень 1993 р., </a:t>
            </a:r>
            <a:r>
              <a:rPr kumimoji="0" lang="en-US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Keck</a:t>
            </a:r>
            <a:r>
              <a:rPr kumimoji="0" lang="uk-UA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</a:t>
            </a:r>
            <a:r>
              <a:rPr kumimoji="0" lang="en-US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II</a:t>
            </a:r>
            <a:r>
              <a:rPr kumimoji="0" lang="uk-UA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жовтень 1996 ,діаметр головних дзеркал-10 м.</a:t>
            </a:r>
            <a:endParaRPr kumimoji="0" lang="uk-UA" sz="15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Телескоп </a:t>
            </a:r>
            <a:r>
              <a: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Hobby</a:t>
            </a:r>
            <a:r>
              <a:rPr kumimoji="0" lang="uk-UA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</a:t>
            </a:r>
            <a:r>
              <a: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Eberly</a:t>
            </a:r>
            <a:endParaRPr kumimoji="0" lang="uk-UA" sz="15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87" name="Rectangle 63"/>
          <p:cNvSpPr>
            <a:spLocks noChangeArrowheads="1"/>
          </p:cNvSpPr>
          <p:nvPr/>
        </p:nvSpPr>
        <p:spPr bwMode="auto">
          <a:xfrm>
            <a:off x="0" y="9224010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uk-UA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Техас, США</a:t>
            </a:r>
            <a:endParaRPr kumimoji="0" lang="uk-UA" sz="15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2072 м. над рівнем моря ,діаметр головного дзеркала-9,2 м.</a:t>
            </a:r>
            <a:endParaRPr kumimoji="0" lang="uk-UA" sz="15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Великий Бімокулярний Телескоп</a:t>
            </a:r>
            <a:endParaRPr kumimoji="0" lang="uk-UA" sz="15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88" name="Rectangle 64"/>
          <p:cNvSpPr>
            <a:spLocks noChangeArrowheads="1"/>
          </p:cNvSpPr>
          <p:nvPr/>
        </p:nvSpPr>
        <p:spPr bwMode="auto">
          <a:xfrm>
            <a:off x="0" y="97355025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Арізона,США</a:t>
            </a:r>
            <a:endParaRPr kumimoji="0" lang="uk-UA" sz="15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головні дзеркала-8,4 м.,що знаходяться на відстані 14,4 м.</a:t>
            </a:r>
            <a:endParaRPr kumimoji="0" lang="uk-UA" sz="15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Гігантський Магелланів Телескоп</a:t>
            </a:r>
            <a:endParaRPr kumimoji="0" lang="uk-UA" sz="15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89" name="Rectangle 65"/>
          <p:cNvSpPr>
            <a:spLocks noChangeArrowheads="1"/>
          </p:cNvSpPr>
          <p:nvPr/>
        </p:nvSpPr>
        <p:spPr bwMode="auto">
          <a:xfrm>
            <a:off x="0" y="101927025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</a:t>
            </a:r>
            <a:r>
              <a:rPr kumimoji="0" lang="uk-UA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Чілі,</a:t>
            </a:r>
            <a:endParaRPr kumimoji="0" lang="uk-UA" sz="15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діаметр головного дзеркала-24,5 м.,почне роботу в 2017 р.</a:t>
            </a:r>
            <a:endParaRPr kumimoji="0" lang="uk-UA" sz="15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Дуже Великий Телескоп        Екстремально Великий Телескоп        </a:t>
            </a:r>
            <a:endParaRPr kumimoji="0" lang="uk-UA" sz="15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90" name="Rectangle 66"/>
          <p:cNvSpPr>
            <a:spLocks noChangeArrowheads="1"/>
          </p:cNvSpPr>
          <p:nvPr/>
        </p:nvSpPr>
        <p:spPr bwMode="auto">
          <a:xfrm>
            <a:off x="0" y="104803575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</a:t>
            </a:r>
            <a:endParaRPr kumimoji="0" lang="uk-U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91" name="Rectangle 67"/>
          <p:cNvSpPr>
            <a:spLocks noChangeArrowheads="1"/>
          </p:cNvSpPr>
          <p:nvPr/>
        </p:nvSpPr>
        <p:spPr bwMode="auto">
          <a:xfrm>
            <a:off x="0" y="107699175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</a:t>
            </a:r>
            <a:endParaRPr kumimoji="0" lang="uk-UA" sz="15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Чілі,пустеля Акатама,                                   </a:t>
            </a: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Європейськ</a:t>
            </a:r>
            <a:r>
              <a:rPr kumimoji="0" lang="uk-UA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</a:t>
            </a: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Південн</a:t>
            </a:r>
            <a:r>
              <a:rPr kumimoji="0" lang="uk-UA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</a:t>
            </a: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Обсерваторі</a:t>
            </a:r>
            <a:r>
              <a:rPr kumimoji="0" lang="uk-UA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я</a:t>
            </a: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(ESO)</a:t>
            </a:r>
            <a:r>
              <a:rPr kumimoji="0" lang="uk-UA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діаметр </a:t>
            </a:r>
            <a:endParaRPr kumimoji="0" lang="uk-UA" sz="15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діаметр еквівалентного                              головного  дзеркала-100 м.,почне працювати-2017 р.</a:t>
            </a:r>
            <a:endParaRPr kumimoji="0" lang="uk-UA" sz="15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дзеркала16 м.                                                                        </a:t>
            </a:r>
            <a:endParaRPr kumimoji="0" lang="uk-UA" sz="15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                                                                                                                                            </a:t>
            </a:r>
            <a:r>
              <a:rPr kumimoji="0" lang="ru-RU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uk-UA" sz="15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92" name="Rectangle 68"/>
          <p:cNvSpPr>
            <a:spLocks noChangeArrowheads="1"/>
          </p:cNvSpPr>
          <p:nvPr/>
        </p:nvSpPr>
        <p:spPr bwMode="auto">
          <a:xfrm>
            <a:off x="0" y="11315700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Місячний телескоп</a:t>
            </a:r>
            <a:endParaRPr kumimoji="0" lang="uk-UA" sz="15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93" name="Rectangle 69"/>
          <p:cNvSpPr>
            <a:spLocks noChangeArrowheads="1"/>
          </p:cNvSpPr>
          <p:nvPr/>
        </p:nvSpPr>
        <p:spPr bwMode="auto">
          <a:xfrm>
            <a:off x="0" y="11851005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uk-UA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Проект </a:t>
            </a: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NASA</a:t>
            </a:r>
            <a:r>
              <a:rPr kumimoji="0" lang="uk-UA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</a:t>
            </a:r>
            <a:endParaRPr kumimoji="0" lang="uk-UA" sz="15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діаметр рідкого дзеркала-100 м.</a:t>
            </a:r>
            <a:endParaRPr kumimoji="0" lang="uk-UA" sz="15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Перший сонячний телескоп</a:t>
            </a:r>
            <a:endParaRPr kumimoji="0" lang="uk-UA" sz="15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94" name="Rectangle 70"/>
          <p:cNvSpPr>
            <a:spLocks noChangeArrowheads="1"/>
          </p:cNvSpPr>
          <p:nvPr/>
        </p:nvSpPr>
        <p:spPr bwMode="auto">
          <a:xfrm>
            <a:off x="0" y="123320175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uk-UA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о.Мауї,Гаваї, на вимерлому вулкані, діаметр головного дзеркала-4,24 м.,почне працювати в 2015 р.</a:t>
            </a:r>
            <a:endParaRPr kumimoji="0" lang="uk-UA" sz="15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Космічний телескоп ім.Є.Хаббла</a:t>
            </a:r>
            <a:endParaRPr kumimoji="0" lang="uk-UA" sz="15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95" name="Rectangle 71"/>
          <p:cNvSpPr>
            <a:spLocks noChangeArrowheads="1"/>
          </p:cNvSpPr>
          <p:nvPr/>
        </p:nvSpPr>
        <p:spPr bwMode="auto">
          <a:xfrm>
            <a:off x="0" y="128177925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uk-UA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Телескоп в основному </a:t>
            </a:r>
            <a:endParaRPr kumimoji="0" lang="uk-UA" sz="15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Американський,хоча окрім </a:t>
            </a: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NASA </a:t>
            </a:r>
            <a:r>
              <a:rPr kumimoji="0" lang="uk-UA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 проекті бере участь Європейське Космічне агенство (Е</a:t>
            </a: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SA</a:t>
            </a: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</a:t>
            </a:r>
            <a:r>
              <a:rPr kumimoji="0" lang="uk-UA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,був запущений Шаттлом а 1990 р.,діаметр дзеркала 2,4 м. </a:t>
            </a:r>
            <a:endParaRPr kumimoji="0" lang="uk-UA" sz="15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РАДІОТЕЛЕСКОПИ</a:t>
            </a:r>
            <a:endParaRPr kumimoji="0" lang="uk-UA" sz="15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96" name="Rectangle 72"/>
          <p:cNvSpPr>
            <a:spLocks noChangeArrowheads="1"/>
          </p:cNvSpPr>
          <p:nvPr/>
        </p:nvSpPr>
        <p:spPr bwMode="auto">
          <a:xfrm>
            <a:off x="0" y="13262610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Пуерто-Ріко. Найбільший у світі радіотелескоп </a:t>
            </a:r>
            <a:endParaRPr kumimoji="0" lang="uk-UA" sz="15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Аресібо - астрономічна обсерваторія, розташована в Пуерто-Ріко, в 15 км від міста Аресібо, на висоті 497 м над рівнем моря.</a:t>
            </a:r>
            <a:endParaRPr kumimoji="0" lang="uk-UA" sz="15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97" name="Rectangle 73"/>
          <p:cNvSpPr>
            <a:spLocks noChangeArrowheads="1"/>
          </p:cNvSpPr>
          <p:nvPr/>
        </p:nvSpPr>
        <p:spPr bwMode="auto">
          <a:xfrm>
            <a:off x="0" y="13874115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98" name="Rectangle 74"/>
          <p:cNvSpPr>
            <a:spLocks noChangeArrowheads="1"/>
          </p:cNvSpPr>
          <p:nvPr/>
        </p:nvSpPr>
        <p:spPr bwMode="auto">
          <a:xfrm>
            <a:off x="0" y="141627225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31863" algn="l"/>
              </a:tabLst>
            </a:pPr>
            <a:r>
              <a:rPr kumimoji="0" lang="uk-UA" sz="1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 Австралії будують найшвидший радіотелескоп </a:t>
            </a:r>
            <a:endParaRPr kumimoji="0" lang="uk-UA" sz="15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31863" algn="l"/>
              </a:tabLst>
            </a:pPr>
            <a:r>
              <a:rPr kumimoji="0" lang="uk-UA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uk-UA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 Австралії офіційно відкрили </a:t>
            </a: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ASKAP</a:t>
            </a:r>
            <a:r>
              <a:rPr kumimoji="0" lang="uk-UA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- першу фазу в будівництві найбільшого у світі радіотелескопа </a:t>
            </a: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SKA</a:t>
            </a:r>
            <a:r>
              <a:rPr kumimoji="0" lang="uk-UA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(</a:t>
            </a: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Square Kilometre Array</a:t>
            </a:r>
            <a:r>
              <a:rPr kumimoji="0" lang="uk-UA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- це масив антен площею один квадратний кілометр)</a:t>
            </a:r>
            <a:endParaRPr kumimoji="0" lang="uk-UA" sz="15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31863" algn="l"/>
              </a:tabLst>
            </a:pPr>
            <a:endParaRPr kumimoji="0" lang="uk-U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99" name="Rectangle 75"/>
          <p:cNvSpPr>
            <a:spLocks noChangeArrowheads="1"/>
          </p:cNvSpPr>
          <p:nvPr/>
        </p:nvSpPr>
        <p:spPr bwMode="auto">
          <a:xfrm>
            <a:off x="0" y="144141825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Телескоп </a:t>
            </a:r>
            <a:r>
              <a:rPr kumimoji="0" lang="en-GB" sz="1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Allen Telescope Array</a:t>
            </a:r>
            <a:r>
              <a:rPr kumimoji="0" lang="uk-UA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(</a:t>
            </a:r>
            <a:r>
              <a:rPr kumimoji="0" lang="en-GB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ATA</a:t>
            </a:r>
            <a:r>
              <a:rPr kumimoji="0" lang="uk-UA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 </a:t>
            </a:r>
            <a:r>
              <a:rPr kumimoji="0" lang="uk-UA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Творці </a:t>
            </a:r>
            <a:r>
              <a:rPr kumimoji="0" lang="ru-RU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ATA</a:t>
            </a:r>
            <a:r>
              <a:rPr kumimoji="0" lang="uk-UA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сподіваються вловити сигнали інших живих істот у Всесвіті приблизно до 2025 року</a:t>
            </a:r>
            <a:r>
              <a:rPr kumimoji="0" lang="uk-UA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uk-UA" sz="15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00" name="Rectangle 76"/>
          <p:cNvSpPr>
            <a:spLocks noChangeArrowheads="1"/>
          </p:cNvSpPr>
          <p:nvPr/>
        </p:nvSpPr>
        <p:spPr bwMode="auto">
          <a:xfrm>
            <a:off x="0" y="14790420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Мережа телескопів </a:t>
            </a: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Allen</a:t>
            </a:r>
            <a:r>
              <a:rPr kumimoji="0" lang="uk-UA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</a:t>
            </a: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SETI</a:t>
            </a:r>
            <a:r>
              <a:rPr kumimoji="0" lang="uk-UA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(</a:t>
            </a: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Search for Extraterrestrial Intelligence</a:t>
            </a:r>
            <a:r>
              <a:rPr kumimoji="0" lang="uk-UA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— пошук позаземних цивілізацій) — загальна назва всіх проектів із пошуку братів за розумом.</a:t>
            </a:r>
            <a:endParaRPr kumimoji="0" lang="uk-UA" sz="15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УКРАЇНСЬКІ    РАДІОТЕЛЕСКОПИ</a:t>
            </a:r>
            <a:endParaRPr kumimoji="0" lang="uk-UA" sz="15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01" name="Rectangle 77"/>
          <p:cNvSpPr>
            <a:spLocks noChangeArrowheads="1"/>
          </p:cNvSpPr>
          <p:nvPr/>
        </p:nvSpPr>
        <p:spPr bwMode="auto">
          <a:xfrm>
            <a:off x="0" y="152352375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uk-UA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Сінферополь.</a:t>
            </a:r>
            <a:r>
              <a:rPr kumimoji="0" lang="ru-RU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ТНА-400 — перший радянський високоточний малосерійний радіотелескоп з діаметром головного рефлектора 32 метри.</a:t>
            </a:r>
            <a:endParaRPr kumimoji="0" lang="uk-UA" sz="15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02" name="Rectangle 78"/>
          <p:cNvSpPr>
            <a:spLocks noChangeArrowheads="1"/>
          </p:cNvSpPr>
          <p:nvPr/>
        </p:nvSpPr>
        <p:spPr bwMode="auto">
          <a:xfrm>
            <a:off x="0" y="15727680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П -400 . Євпаторія, Крим.Довжина хвилі:	радіо</a:t>
            </a:r>
            <a:endParaRPr kumimoji="0" lang="uk-UA" sz="15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Стиль телескопа:	рефлектор</a:t>
            </a:r>
            <a:endParaRPr kumimoji="0" lang="uk-UA" sz="15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Діаметр:	32 м.</a:t>
            </a:r>
            <a:endParaRPr kumimoji="0" lang="uk-UA" sz="15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03" name="Rectangle 79"/>
          <p:cNvSpPr>
            <a:spLocks noChangeArrowheads="1"/>
          </p:cNvSpPr>
          <p:nvPr/>
        </p:nvSpPr>
        <p:spPr bwMode="auto">
          <a:xfrm>
            <a:off x="0" y="163439475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Приймальна антена П-400 в Ірбень, Латвія</a:t>
            </a:r>
            <a:endParaRPr kumimoji="0" lang="uk-UA" sz="15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04" name="Rectangle 80"/>
          <p:cNvSpPr>
            <a:spLocks noChangeArrowheads="1"/>
          </p:cNvSpPr>
          <p:nvPr/>
        </p:nvSpPr>
        <p:spPr bwMode="auto">
          <a:xfrm>
            <a:off x="0" y="16880205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uk-UA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</a:t>
            </a:r>
            <a:r>
              <a:rPr kumimoji="0" lang="uk-UA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Євпаторія, Крим.</a:t>
            </a:r>
            <a:endParaRPr kumimoji="0" lang="uk-UA" sz="15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Довжина хвилі:	радіо 5–300 ГГц</a:t>
            </a:r>
            <a:endParaRPr kumimoji="0" lang="uk-UA" sz="15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Побудований:	1978</a:t>
            </a:r>
            <a:endParaRPr kumimoji="0" lang="uk-UA" sz="15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Стиль телескопа:	рефлектор</a:t>
            </a:r>
            <a:endParaRPr kumimoji="0" lang="uk-UA" sz="15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Діаметр:	70 м.</a:t>
            </a:r>
            <a:endParaRPr kumimoji="0" lang="uk-UA" sz="15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05" name="Rectangle 81"/>
          <p:cNvSpPr>
            <a:spLocks noChangeArrowheads="1"/>
          </p:cNvSpPr>
          <p:nvPr/>
        </p:nvSpPr>
        <p:spPr bwMode="auto">
          <a:xfrm>
            <a:off x="0" y="17274540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Радіотелескоп УТР-2</a:t>
            </a:r>
            <a:r>
              <a:rPr kumimoji="0" lang="uk-UA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(український Т-подібний радіотелескоп), що належить Радіоастрономічному інституту НАН України, м. Харків, побудований близько 40 років тому.</a:t>
            </a:r>
            <a:endParaRPr kumimoji="0" lang="uk-UA" sz="15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Джерела:</a:t>
            </a:r>
            <a:endParaRPr lang="ru-RU" dirty="0"/>
          </a:p>
        </p:txBody>
      </p:sp>
      <p:sp>
        <p:nvSpPr>
          <p:cNvPr id="1048605" name="Объект 2"/>
          <p:cNvSpPr>
            <a:spLocks noGrp="1"/>
          </p:cNvSpPr>
          <p:nvPr>
            <p:ph idx="1"/>
          </p:nvPr>
        </p:nvSpPr>
        <p:spPr>
          <a:xfrm>
            <a:off x="838200" y="1513391"/>
            <a:ext cx="10515600" cy="4351338"/>
          </a:xfrm>
        </p:spPr>
        <p:txBody>
          <a:bodyPr/>
          <a:lstStyle/>
          <a:p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allforchildren.com.ua/misc361.htm</a:t>
            </a:r>
            <a:endParaRPr lang="ru-RU" dirty="0"/>
          </a:p>
          <a:p>
            <a:r>
              <a:rPr lang="en-US" dirty="0">
                <a:hlinkClick r:id="rId3"/>
              </a:rPr>
              <a:t>https://www.stb.ua/dobre/ua/2016/08/05/pochemu-prinyato-zagadyvat-zhelanie-na-padayushhuyu-zvezdu</a:t>
            </a:r>
            <a:r>
              <a:rPr lang="en-US" dirty="0" smtClean="0">
                <a:hlinkClick r:id="rId3"/>
              </a:rPr>
              <a:t>/</a:t>
            </a:r>
            <a:endParaRPr lang="uk-UA" dirty="0" smtClean="0"/>
          </a:p>
          <a:p>
            <a:r>
              <a:rPr lang="en-US" dirty="0">
                <a:hlinkClick r:id="rId4"/>
              </a:rPr>
              <a:t>http://</a:t>
            </a:r>
            <a:r>
              <a:rPr lang="en-US" dirty="0" smtClean="0">
                <a:hlinkClick r:id="rId4"/>
              </a:rPr>
              <a:t>www.planeta107.zp.ua/index.php/2010-06-20-16-29-15/2012-01-09-19-20-40/1044-2012-05-20-17-05-39</a:t>
            </a:r>
            <a:endParaRPr lang="uk-UA" dirty="0" smtClean="0"/>
          </a:p>
          <a:p>
            <a:r>
              <a:rPr lang="en-US" dirty="0">
                <a:hlinkClick r:id="rId5"/>
              </a:rPr>
              <a:t>https://</a:t>
            </a:r>
            <a:r>
              <a:rPr lang="en-US" dirty="0" smtClean="0">
                <a:hlinkClick r:id="rId5"/>
              </a:rPr>
              <a:t>forkids.wiki/kosmos/shho-take-padayucha-zirka</a:t>
            </a:r>
            <a:endParaRPr lang="uk-UA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1434</Words>
  <Application>Microsoft Office PowerPoint</Application>
  <PresentationFormat>Произвольный</PresentationFormat>
  <Paragraphs>106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Office Theme</vt:lpstr>
      <vt:lpstr>Чому загадують бажання, коли падає зірка? Чому падають зірки? Методи та засоби астрономічних досліджень. АСТРОНОМІЧНІ ОБСЕРВАТОРІЇ.  </vt:lpstr>
      <vt:lpstr>Чому падають зірки?</vt:lpstr>
      <vt:lpstr>Слайд 3</vt:lpstr>
      <vt:lpstr>Слайд 4</vt:lpstr>
      <vt:lpstr>Слайд 5</vt:lpstr>
      <vt:lpstr>Слайд 6</vt:lpstr>
      <vt:lpstr>Що таке падаюча зірка?</vt:lpstr>
      <vt:lpstr>Що таке падаюча зірка насправді</vt:lpstr>
      <vt:lpstr>Слайд 9</vt:lpstr>
      <vt:lpstr>Бажання</vt:lpstr>
      <vt:lpstr>Слайд 11</vt:lpstr>
      <vt:lpstr>Джерела: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Чому загадують бажання, коли падає зірка?</dc:title>
  <dc:creator>ProBook</dc:creator>
  <cp:lastModifiedBy>TOSHIBA</cp:lastModifiedBy>
  <cp:revision>5</cp:revision>
  <dcterms:created xsi:type="dcterms:W3CDTF">2021-01-20T05:54:59Z</dcterms:created>
  <dcterms:modified xsi:type="dcterms:W3CDTF">2024-04-10T11:06:28Z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12e8336fb9e64b02ba4c91d0d6eb241b</vt:lpwstr>
  </property>
</Properties>
</file>