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Quicksand Medium" panose="020B0604020202020204" charset="0"/>
      <p:regular r:id="rId11"/>
    </p:embeddedFont>
    <p:embeddedFont>
      <p:font typeface="Open Sans" panose="020B0604020202020204" charset="0"/>
      <p:regular r:id="rId12"/>
    </p:embeddedFont>
    <p:embeddedFont>
      <p:font typeface="Angelica" panose="020B0604020202020204" charset="-52"/>
      <p:regular r:id="rId13"/>
    </p:embeddedFont>
    <p:embeddedFont>
      <p:font typeface="LeoHand" panose="020B0604020202020204" charset="-52"/>
      <p:regular r:id="rId14"/>
    </p:embeddedFont>
    <p:embeddedFont>
      <p:font typeface="Open Sans Extra Bold" panose="020B0604020202020204" charset="0"/>
      <p:regular r:id="rId15"/>
    </p:embeddedFont>
    <p:embeddedFont>
      <p:font typeface="Raleway Bold" panose="020B0604020202020204" charset="-52"/>
      <p:regular r:id="rId16"/>
    </p:embeddedFont>
    <p:embeddedFont>
      <p:font typeface="Raleway" panose="020B0604020202020204" charset="-52"/>
      <p:regular r:id="rId17"/>
    </p:embeddedFont>
    <p:embeddedFont>
      <p:font typeface="Calibri" panose="020F0502020204030204" pitchFamily="34" charset="0"/>
      <p:regular r:id="rId18"/>
      <p:bold r:id="rId19"/>
      <p:italic r:id="rId20"/>
      <p:boldItalic r:id="rId21"/>
    </p:embeddedFont>
    <p:embeddedFont>
      <p:font typeface="Lora" panose="020B0604020202020204" charset="-52"/>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82"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1" r="-692" b="-18139"/>
            </a:stretch>
          </a:blipFill>
        </p:spPr>
      </p:sp>
      <p:sp>
        <p:nvSpPr>
          <p:cNvPr id="3" name="TextBox 3"/>
          <p:cNvSpPr txBox="1"/>
          <p:nvPr/>
        </p:nvSpPr>
        <p:spPr>
          <a:xfrm>
            <a:off x="4736477" y="2689252"/>
            <a:ext cx="8210760" cy="4437112"/>
          </a:xfrm>
          <a:prstGeom prst="rect">
            <a:avLst/>
          </a:prstGeom>
        </p:spPr>
        <p:txBody>
          <a:bodyPr lIns="0" tIns="0" rIns="0" bIns="0" rtlCol="0" anchor="t">
            <a:spAutoFit/>
          </a:bodyPr>
          <a:lstStyle/>
          <a:p>
            <a:pPr algn="ctr">
              <a:lnSpc>
                <a:spcPts val="4055"/>
              </a:lnSpc>
            </a:pPr>
            <a:r>
              <a:rPr lang="en-US" sz="3687" spc="110" dirty="0">
                <a:solidFill>
                  <a:srgbClr val="EBEFFE"/>
                </a:solidFill>
                <a:latin typeface="Lora"/>
              </a:rPr>
              <a:t> </a:t>
            </a:r>
            <a:r>
              <a:rPr lang="en-US" sz="3687" spc="110" dirty="0" err="1">
                <a:solidFill>
                  <a:srgbClr val="EBEFFE"/>
                </a:solidFill>
                <a:latin typeface="Lora"/>
              </a:rPr>
              <a:t>Сичов</a:t>
            </a:r>
            <a:r>
              <a:rPr lang="en-US" sz="3687" spc="110" dirty="0">
                <a:solidFill>
                  <a:srgbClr val="EBEFFE"/>
                </a:solidFill>
                <a:latin typeface="Lora"/>
              </a:rPr>
              <a:t> </a:t>
            </a:r>
            <a:r>
              <a:rPr lang="en-US" sz="3687" spc="110" dirty="0" err="1">
                <a:solidFill>
                  <a:srgbClr val="EBEFFE"/>
                </a:solidFill>
                <a:latin typeface="Lora"/>
              </a:rPr>
              <a:t>Віктор</a:t>
            </a:r>
            <a:r>
              <a:rPr lang="en-US" sz="3687" spc="110" dirty="0">
                <a:solidFill>
                  <a:srgbClr val="EBEFFE"/>
                </a:solidFill>
                <a:latin typeface="Lora"/>
              </a:rPr>
              <a:t> </a:t>
            </a:r>
            <a:r>
              <a:rPr lang="en-US" sz="3687" spc="110" dirty="0" err="1">
                <a:solidFill>
                  <a:srgbClr val="EBEFFE"/>
                </a:solidFill>
                <a:latin typeface="Lora"/>
              </a:rPr>
              <a:t>Володимирович</a:t>
            </a:r>
            <a:endParaRPr lang="en-US" sz="3687" spc="110" dirty="0">
              <a:solidFill>
                <a:srgbClr val="EBEFFE"/>
              </a:solidFill>
              <a:latin typeface="Lora"/>
            </a:endParaRPr>
          </a:p>
          <a:p>
            <a:pPr algn="ctr">
              <a:lnSpc>
                <a:spcPts val="5925"/>
              </a:lnSpc>
            </a:pPr>
            <a:r>
              <a:rPr lang="en-US" sz="5387" spc="161" dirty="0">
                <a:solidFill>
                  <a:srgbClr val="EBEFFE"/>
                </a:solidFill>
                <a:latin typeface="LeoHand"/>
              </a:rPr>
              <a:t> “</a:t>
            </a:r>
            <a:r>
              <a:rPr lang="en-US" sz="5387" spc="161" dirty="0" err="1">
                <a:solidFill>
                  <a:srgbClr val="EBEFFE"/>
                </a:solidFill>
                <a:latin typeface="LeoHand"/>
              </a:rPr>
              <a:t>Світлове</a:t>
            </a:r>
            <a:r>
              <a:rPr lang="en-US" sz="5387" spc="161" dirty="0">
                <a:solidFill>
                  <a:srgbClr val="EBEFFE"/>
                </a:solidFill>
                <a:latin typeface="LeoHand"/>
              </a:rPr>
              <a:t> </a:t>
            </a:r>
            <a:r>
              <a:rPr lang="en-US" sz="5387" spc="161" dirty="0" err="1">
                <a:solidFill>
                  <a:srgbClr val="EBEFFE"/>
                </a:solidFill>
                <a:latin typeface="LeoHand"/>
              </a:rPr>
              <a:t>забруднення</a:t>
            </a:r>
            <a:r>
              <a:rPr lang="en-US" sz="5387" spc="161" dirty="0">
                <a:solidFill>
                  <a:srgbClr val="EBEFFE"/>
                </a:solidFill>
                <a:latin typeface="LeoHand"/>
              </a:rPr>
              <a:t>”</a:t>
            </a:r>
          </a:p>
          <a:p>
            <a:pPr algn="ctr">
              <a:lnSpc>
                <a:spcPts val="4055"/>
              </a:lnSpc>
            </a:pPr>
            <a:r>
              <a:rPr lang="en-US" sz="3687" spc="110" dirty="0">
                <a:solidFill>
                  <a:srgbClr val="EBEFFE"/>
                </a:solidFill>
                <a:latin typeface="Lora"/>
              </a:rPr>
              <a:t> </a:t>
            </a:r>
            <a:r>
              <a:rPr lang="en-US" sz="3687" spc="110" dirty="0" err="1">
                <a:solidFill>
                  <a:srgbClr val="EBEFFE"/>
                </a:solidFill>
                <a:latin typeface="Lora"/>
              </a:rPr>
              <a:t>Смт</a:t>
            </a:r>
            <a:r>
              <a:rPr lang="en-US" sz="3687" spc="110" dirty="0">
                <a:solidFill>
                  <a:srgbClr val="EBEFFE"/>
                </a:solidFill>
                <a:latin typeface="Lora"/>
              </a:rPr>
              <a:t> </a:t>
            </a:r>
            <a:r>
              <a:rPr lang="en-US" sz="3687" spc="110" dirty="0" err="1">
                <a:solidFill>
                  <a:srgbClr val="EBEFFE"/>
                </a:solidFill>
                <a:latin typeface="Lora"/>
              </a:rPr>
              <a:t>Мирна</a:t>
            </a:r>
            <a:r>
              <a:rPr lang="en-US" sz="3687" spc="110" dirty="0">
                <a:solidFill>
                  <a:srgbClr val="EBEFFE"/>
                </a:solidFill>
                <a:latin typeface="Lora"/>
              </a:rPr>
              <a:t> </a:t>
            </a:r>
            <a:r>
              <a:rPr lang="en-US" sz="3687" spc="110" dirty="0" err="1">
                <a:solidFill>
                  <a:srgbClr val="EBEFFE"/>
                </a:solidFill>
                <a:latin typeface="Lora"/>
              </a:rPr>
              <a:t>Долина</a:t>
            </a:r>
            <a:endParaRPr lang="en-US" sz="3687" spc="110" dirty="0">
              <a:solidFill>
                <a:srgbClr val="EBEFFE"/>
              </a:solidFill>
              <a:latin typeface="Lora"/>
            </a:endParaRPr>
          </a:p>
          <a:p>
            <a:pPr algn="ctr">
              <a:lnSpc>
                <a:spcPts val="4055"/>
              </a:lnSpc>
            </a:pPr>
            <a:r>
              <a:rPr lang="en-US" sz="3687" spc="110" dirty="0">
                <a:solidFill>
                  <a:srgbClr val="EBEFFE"/>
                </a:solidFill>
                <a:latin typeface="Lora"/>
              </a:rPr>
              <a:t> </a:t>
            </a:r>
            <a:r>
              <a:rPr lang="en-US" sz="3687" spc="110" dirty="0" err="1">
                <a:solidFill>
                  <a:srgbClr val="EBEFFE"/>
                </a:solidFill>
                <a:latin typeface="Lora"/>
              </a:rPr>
              <a:t>Сагімбаєва</a:t>
            </a:r>
            <a:r>
              <a:rPr lang="en-US" sz="3687" spc="110" dirty="0">
                <a:solidFill>
                  <a:srgbClr val="EBEFFE"/>
                </a:solidFill>
                <a:latin typeface="Lora"/>
              </a:rPr>
              <a:t> </a:t>
            </a:r>
            <a:r>
              <a:rPr lang="en-US" sz="3687" spc="110" dirty="0" err="1">
                <a:solidFill>
                  <a:srgbClr val="EBEFFE"/>
                </a:solidFill>
                <a:latin typeface="Lora"/>
              </a:rPr>
              <a:t>Олександра</a:t>
            </a:r>
            <a:r>
              <a:rPr lang="en-US" sz="3687" spc="110" dirty="0">
                <a:solidFill>
                  <a:srgbClr val="EBEFFE"/>
                </a:solidFill>
                <a:latin typeface="Lora"/>
              </a:rPr>
              <a:t> </a:t>
            </a:r>
            <a:r>
              <a:rPr lang="en-US" sz="3687" spc="110" dirty="0" err="1">
                <a:solidFill>
                  <a:srgbClr val="EBEFFE"/>
                </a:solidFill>
                <a:latin typeface="Lora"/>
              </a:rPr>
              <a:t>Сергіївна</a:t>
            </a:r>
            <a:r>
              <a:rPr lang="en-US" sz="3687" spc="110" dirty="0">
                <a:solidFill>
                  <a:srgbClr val="EBEFFE"/>
                </a:solidFill>
                <a:latin typeface="Lora"/>
              </a:rPr>
              <a:t>, </a:t>
            </a:r>
            <a:endParaRPr lang="uk-UA" sz="3687" spc="110" smtClean="0">
              <a:solidFill>
                <a:srgbClr val="EBEFFE"/>
              </a:solidFill>
              <a:latin typeface="Lora"/>
            </a:endParaRPr>
          </a:p>
          <a:p>
            <a:pPr algn="ctr">
              <a:lnSpc>
                <a:spcPts val="4055"/>
              </a:lnSpc>
            </a:pPr>
            <a:r>
              <a:rPr lang="en-US" sz="3687" spc="110" smtClean="0">
                <a:solidFill>
                  <a:srgbClr val="EBEFFE"/>
                </a:solidFill>
                <a:latin typeface="Lora"/>
              </a:rPr>
              <a:t> </a:t>
            </a:r>
            <a:r>
              <a:rPr lang="en-US" sz="3687" spc="110" dirty="0" err="1">
                <a:solidFill>
                  <a:srgbClr val="EBEFFE"/>
                </a:solidFill>
                <a:latin typeface="Lora"/>
              </a:rPr>
              <a:t>педагог</a:t>
            </a:r>
            <a:r>
              <a:rPr lang="en-US" sz="3687" spc="110" dirty="0">
                <a:solidFill>
                  <a:srgbClr val="EBEFFE"/>
                </a:solidFill>
                <a:latin typeface="Lora"/>
              </a:rPr>
              <a:t> </a:t>
            </a:r>
            <a:r>
              <a:rPr lang="en-US" sz="3687" spc="110" dirty="0" err="1">
                <a:solidFill>
                  <a:srgbClr val="EBEFFE"/>
                </a:solidFill>
                <a:latin typeface="Lora"/>
              </a:rPr>
              <a:t>організатор</a:t>
            </a:r>
            <a:r>
              <a:rPr lang="en-US" sz="3687" spc="110" dirty="0">
                <a:solidFill>
                  <a:srgbClr val="EBEFFE"/>
                </a:solidFill>
                <a:latin typeface="Lora"/>
              </a:rPr>
              <a:t> </a:t>
            </a:r>
            <a:r>
              <a:rPr lang="en-US" sz="3687" spc="110" dirty="0" err="1">
                <a:solidFill>
                  <a:srgbClr val="EBEFFE"/>
                </a:solidFill>
                <a:latin typeface="Lora"/>
              </a:rPr>
              <a:t>Мирнодолинсього</a:t>
            </a:r>
            <a:r>
              <a:rPr lang="en-US" sz="3687" spc="110" dirty="0">
                <a:solidFill>
                  <a:srgbClr val="EBEFFE"/>
                </a:solidFill>
                <a:latin typeface="Lora"/>
              </a:rPr>
              <a:t> </a:t>
            </a:r>
            <a:r>
              <a:rPr lang="en-US" sz="3687" spc="110" dirty="0" err="1">
                <a:solidFill>
                  <a:srgbClr val="EBEFFE"/>
                </a:solidFill>
                <a:latin typeface="Lora"/>
              </a:rPr>
              <a:t>ліцею</a:t>
            </a:r>
            <a:endParaRPr lang="en-US" sz="3687" spc="110" dirty="0">
              <a:solidFill>
                <a:srgbClr val="EBEFFE"/>
              </a:solidFill>
              <a:latin typeface="Lora"/>
            </a:endParaRPr>
          </a:p>
          <a:p>
            <a:pPr algn="ctr">
              <a:lnSpc>
                <a:spcPts val="4055"/>
              </a:lnSpc>
            </a:pPr>
            <a:endParaRPr lang="en-US" sz="3687" spc="110" dirty="0">
              <a:solidFill>
                <a:srgbClr val="EBEFFE"/>
              </a:solidFill>
              <a:latin typeface="Lora"/>
            </a:endParaRPr>
          </a:p>
        </p:txBody>
      </p:sp>
      <p:sp>
        <p:nvSpPr>
          <p:cNvPr id="4" name="Freeform 4"/>
          <p:cNvSpPr/>
          <p:nvPr/>
        </p:nvSpPr>
        <p:spPr>
          <a:xfrm>
            <a:off x="8980751" y="6391133"/>
            <a:ext cx="235677" cy="271792"/>
          </a:xfrm>
          <a:custGeom>
            <a:avLst/>
            <a:gdLst/>
            <a:ahLst/>
            <a:cxnLst/>
            <a:rect l="l" t="t" r="r" b="b"/>
            <a:pathLst>
              <a:path w="235677" h="271792">
                <a:moveTo>
                  <a:pt x="0" y="0"/>
                </a:moveTo>
                <a:lnTo>
                  <a:pt x="235677" y="0"/>
                </a:lnTo>
                <a:lnTo>
                  <a:pt x="235677" y="271792"/>
                </a:lnTo>
                <a:lnTo>
                  <a:pt x="0" y="271792"/>
                </a:lnTo>
                <a:lnTo>
                  <a:pt x="0" y="0"/>
                </a:lnTo>
                <a:close/>
              </a:path>
            </a:pathLst>
          </a:custGeom>
          <a:blipFill>
            <a:blip r:embed="rId3">
              <a:extLst>
                <a:ext uri="{96DAC541-7B7A-43D3-8B79-37D633B846F1}">
                  <asvg:svgBlip xmlns:asvg="http://schemas.microsoft.com/office/drawing/2016/SVG/main" xmlns="" r:embed="rId4"/>
                </a:ext>
              </a:extLst>
            </a:blip>
            <a:stretch>
              <a:fillRect t="-4" b="-4"/>
            </a:stretch>
          </a:blipFill>
        </p:spPr>
      </p:sp>
      <p:sp>
        <p:nvSpPr>
          <p:cNvPr id="5" name="AutoShape 5"/>
          <p:cNvSpPr/>
          <p:nvPr/>
        </p:nvSpPr>
        <p:spPr>
          <a:xfrm>
            <a:off x="6489688" y="6527029"/>
            <a:ext cx="2352169" cy="16628"/>
          </a:xfrm>
          <a:prstGeom prst="rect">
            <a:avLst/>
          </a:prstGeom>
          <a:solidFill>
            <a:srgbClr val="EBEFFE"/>
          </a:solidFill>
        </p:spPr>
      </p:sp>
      <p:sp>
        <p:nvSpPr>
          <p:cNvPr id="6" name="AutoShape 6"/>
          <p:cNvSpPr/>
          <p:nvPr/>
        </p:nvSpPr>
        <p:spPr>
          <a:xfrm>
            <a:off x="9355323" y="6527029"/>
            <a:ext cx="2352169" cy="16628"/>
          </a:xfrm>
          <a:prstGeom prst="rect">
            <a:avLst/>
          </a:prstGeom>
          <a:solidFill>
            <a:srgbClr val="EBEFFE"/>
          </a:solid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
        <p:cNvGrpSpPr/>
        <p:nvPr/>
      </p:nvGrpSpPr>
      <p:grpSpPr>
        <a:xfrm>
          <a:off x="0" y="0"/>
          <a:ext cx="0" cy="0"/>
          <a:chOff x="0" y="0"/>
          <a:chExt cx="0" cy="0"/>
        </a:xfrm>
      </p:grpSpPr>
      <p:sp>
        <p:nvSpPr>
          <p:cNvPr id="2" name="Freeform 2"/>
          <p:cNvSpPr/>
          <p:nvPr/>
        </p:nvSpPr>
        <p:spPr>
          <a:xfrm>
            <a:off x="-682311" y="-83820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t="-22640" b="-19181"/>
            </a:stretch>
          </a:blipFill>
        </p:spPr>
      </p:sp>
      <p:sp>
        <p:nvSpPr>
          <p:cNvPr id="3" name="AutoShape 3"/>
          <p:cNvSpPr/>
          <p:nvPr/>
        </p:nvSpPr>
        <p:spPr>
          <a:xfrm rot="-654212">
            <a:off x="4782835" y="-3113109"/>
            <a:ext cx="16001730" cy="15574195"/>
          </a:xfrm>
          <a:prstGeom prst="rect">
            <a:avLst/>
          </a:prstGeom>
          <a:solidFill>
            <a:srgbClr val="EBEFFE"/>
          </a:solidFill>
        </p:spPr>
      </p:sp>
      <p:grpSp>
        <p:nvGrpSpPr>
          <p:cNvPr id="4" name="Group 4"/>
          <p:cNvGrpSpPr/>
          <p:nvPr/>
        </p:nvGrpSpPr>
        <p:grpSpPr>
          <a:xfrm>
            <a:off x="6191250" y="1216790"/>
            <a:ext cx="11203140" cy="7853420"/>
            <a:chOff x="0" y="0"/>
            <a:chExt cx="14937520" cy="10471227"/>
          </a:xfrm>
        </p:grpSpPr>
        <p:sp>
          <p:nvSpPr>
            <p:cNvPr id="5" name="TextBox 5"/>
            <p:cNvSpPr txBox="1"/>
            <p:nvPr/>
          </p:nvSpPr>
          <p:spPr>
            <a:xfrm>
              <a:off x="0" y="-9525"/>
              <a:ext cx="14937520" cy="1304925"/>
            </a:xfrm>
            <a:prstGeom prst="rect">
              <a:avLst/>
            </a:prstGeom>
          </p:spPr>
          <p:txBody>
            <a:bodyPr lIns="0" tIns="0" rIns="0" bIns="0" rtlCol="0" anchor="t">
              <a:spAutoFit/>
            </a:bodyPr>
            <a:lstStyle/>
            <a:p>
              <a:pPr algn="l">
                <a:lnSpc>
                  <a:spcPts val="7680"/>
                </a:lnSpc>
              </a:pPr>
              <a:r>
                <a:rPr lang="en-US" sz="6400" spc="128">
                  <a:solidFill>
                    <a:srgbClr val="364182"/>
                  </a:solidFill>
                  <a:latin typeface="Raleway Bold"/>
                </a:rPr>
                <a:t>МЕТА</a:t>
              </a:r>
            </a:p>
          </p:txBody>
        </p:sp>
        <p:sp>
          <p:nvSpPr>
            <p:cNvPr id="6" name="TextBox 6"/>
            <p:cNvSpPr txBox="1"/>
            <p:nvPr/>
          </p:nvSpPr>
          <p:spPr>
            <a:xfrm>
              <a:off x="0" y="3465060"/>
              <a:ext cx="12949150" cy="7006167"/>
            </a:xfrm>
            <a:prstGeom prst="rect">
              <a:avLst/>
            </a:prstGeom>
          </p:spPr>
          <p:txBody>
            <a:bodyPr lIns="0" tIns="0" rIns="0" bIns="0" rtlCol="0" anchor="t">
              <a:spAutoFit/>
            </a:bodyPr>
            <a:lstStyle/>
            <a:p>
              <a:pPr>
                <a:lnSpc>
                  <a:spcPts val="4717"/>
                </a:lnSpc>
              </a:pPr>
              <a:r>
                <a:rPr lang="en-US" sz="2775" spc="166">
                  <a:solidFill>
                    <a:srgbClr val="364182"/>
                  </a:solidFill>
                  <a:latin typeface="Raleway"/>
                </a:rPr>
                <a:t>  Зменшити вплив світлового забруднення на навколишнє середовище та здоров'я людей шляхом впровадження ефективних стратегій зменшення викидів штучного світла, підвищення обізнаності громадськості щодо наслідків світлового забруднення та сприяння співпраці між різними зацікавленими сторонами для досягнення спільних цілей.</a:t>
              </a:r>
            </a:p>
            <a:p>
              <a:pPr algn="l">
                <a:lnSpc>
                  <a:spcPts val="4760"/>
                </a:lnSpc>
              </a:pPr>
              <a:endParaRPr lang="en-US" sz="2775" spc="166">
                <a:solidFill>
                  <a:srgbClr val="364182"/>
                </a:solidFill>
                <a:latin typeface="Raleway"/>
              </a:endParaRPr>
            </a:p>
          </p:txBody>
        </p:sp>
        <p:sp>
          <p:nvSpPr>
            <p:cNvPr id="7" name="AutoShape 7"/>
            <p:cNvSpPr/>
            <p:nvPr/>
          </p:nvSpPr>
          <p:spPr>
            <a:xfrm>
              <a:off x="0" y="2912880"/>
              <a:ext cx="14935091" cy="55689"/>
            </a:xfrm>
            <a:prstGeom prst="rect">
              <a:avLst/>
            </a:prstGeom>
            <a:solidFill>
              <a:srgbClr val="364182">
                <a:alpha val="69804"/>
              </a:srgbClr>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666" b="-10666"/>
            </a:stretch>
          </a:blipFill>
        </p:spPr>
      </p:sp>
      <p:grpSp>
        <p:nvGrpSpPr>
          <p:cNvPr id="3" name="Group 3"/>
          <p:cNvGrpSpPr/>
          <p:nvPr/>
        </p:nvGrpSpPr>
        <p:grpSpPr>
          <a:xfrm>
            <a:off x="4121569" y="217556"/>
            <a:ext cx="17268693" cy="11414734"/>
            <a:chOff x="0" y="0"/>
            <a:chExt cx="922229" cy="609600"/>
          </a:xfrm>
        </p:grpSpPr>
        <p:sp>
          <p:nvSpPr>
            <p:cNvPr id="4" name="Freeform 4"/>
            <p:cNvSpPr/>
            <p:nvPr/>
          </p:nvSpPr>
          <p:spPr>
            <a:xfrm>
              <a:off x="0" y="0"/>
              <a:ext cx="922229" cy="609600"/>
            </a:xfrm>
            <a:custGeom>
              <a:avLst/>
              <a:gdLst/>
              <a:ahLst/>
              <a:cxnLst/>
              <a:rect l="l" t="t" r="r" b="b"/>
              <a:pathLst>
                <a:path w="922229" h="609600">
                  <a:moveTo>
                    <a:pt x="203200" y="0"/>
                  </a:moveTo>
                  <a:lnTo>
                    <a:pt x="922229" y="0"/>
                  </a:lnTo>
                  <a:lnTo>
                    <a:pt x="719029" y="609600"/>
                  </a:lnTo>
                  <a:lnTo>
                    <a:pt x="0" y="609600"/>
                  </a:lnTo>
                  <a:lnTo>
                    <a:pt x="203200" y="0"/>
                  </a:lnTo>
                  <a:close/>
                </a:path>
              </a:pathLst>
            </a:custGeom>
            <a:solidFill>
              <a:srgbClr val="CBAFDB"/>
            </a:solidFill>
          </p:spPr>
        </p:sp>
        <p:sp>
          <p:nvSpPr>
            <p:cNvPr id="5" name="TextBox 5"/>
            <p:cNvSpPr txBox="1"/>
            <p:nvPr/>
          </p:nvSpPr>
          <p:spPr>
            <a:xfrm>
              <a:off x="101600" y="-38100"/>
              <a:ext cx="719029" cy="6477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339082" y="3449391"/>
            <a:ext cx="9337531" cy="3190637"/>
          </a:xfrm>
          <a:prstGeom prst="rect">
            <a:avLst/>
          </a:prstGeom>
        </p:spPr>
        <p:txBody>
          <a:bodyPr lIns="0" tIns="0" rIns="0" bIns="0" rtlCol="0" anchor="t">
            <a:spAutoFit/>
          </a:bodyPr>
          <a:lstStyle/>
          <a:p>
            <a:pPr>
              <a:lnSpc>
                <a:spcPts val="4266"/>
              </a:lnSpc>
            </a:pPr>
            <a:r>
              <a:rPr lang="en-US" sz="3047">
                <a:solidFill>
                  <a:srgbClr val="000000"/>
                </a:solidFill>
                <a:latin typeface="Open Sans"/>
              </a:rPr>
              <a:t> Актуальність дослідження про світлове полягає у його проблемності, що зростає у зв'язку з розширенням міст, вплив на здоров'я людей та навколишнє середовище, а також перешкоди для астрономічних спостережень.</a:t>
            </a:r>
          </a:p>
          <a:p>
            <a:pPr>
              <a:lnSpc>
                <a:spcPts val="4266"/>
              </a:lnSpc>
            </a:pPr>
            <a:endParaRPr lang="en-US" sz="3047">
              <a:solidFill>
                <a:srgbClr val="000000"/>
              </a:solidFill>
              <a:latin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2" name="Freeform 2"/>
          <p:cNvSpPr/>
          <p:nvPr/>
        </p:nvSpPr>
        <p:spPr>
          <a:xfrm>
            <a:off x="-815661" y="-914400"/>
            <a:ext cx="19919321" cy="12115800"/>
          </a:xfrm>
          <a:custGeom>
            <a:avLst/>
            <a:gdLst/>
            <a:ahLst/>
            <a:cxnLst/>
            <a:rect l="l" t="t" r="r" b="b"/>
            <a:pathLst>
              <a:path w="19919321" h="12115800">
                <a:moveTo>
                  <a:pt x="0" y="0"/>
                </a:moveTo>
                <a:lnTo>
                  <a:pt x="19919322" y="0"/>
                </a:lnTo>
                <a:lnTo>
                  <a:pt x="19919322" y="12115800"/>
                </a:lnTo>
                <a:lnTo>
                  <a:pt x="0" y="12115800"/>
                </a:lnTo>
                <a:lnTo>
                  <a:pt x="0" y="0"/>
                </a:lnTo>
                <a:close/>
              </a:path>
            </a:pathLst>
          </a:custGeom>
          <a:blipFill>
            <a:blip r:embed="rId2">
              <a:alphaModFix amt="90000"/>
            </a:blip>
            <a:stretch>
              <a:fillRect t="-4705" b="-4705"/>
            </a:stretch>
          </a:blipFill>
        </p:spPr>
      </p:sp>
      <p:sp>
        <p:nvSpPr>
          <p:cNvPr id="3" name="TextBox 3"/>
          <p:cNvSpPr txBox="1"/>
          <p:nvPr/>
        </p:nvSpPr>
        <p:spPr>
          <a:xfrm>
            <a:off x="12279468" y="9328573"/>
            <a:ext cx="5417981" cy="304800"/>
          </a:xfrm>
          <a:prstGeom prst="rect">
            <a:avLst/>
          </a:prstGeom>
        </p:spPr>
        <p:txBody>
          <a:bodyPr lIns="0" tIns="0" rIns="0" bIns="0" rtlCol="0" anchor="t">
            <a:spAutoFit/>
          </a:bodyPr>
          <a:lstStyle/>
          <a:p>
            <a:pPr algn="r">
              <a:lnSpc>
                <a:spcPts val="2430"/>
              </a:lnSpc>
            </a:pPr>
            <a:r>
              <a:rPr lang="en-US" sz="1800" spc="107">
                <a:solidFill>
                  <a:srgbClr val="EBEFFE"/>
                </a:solidFill>
                <a:latin typeface="Raleway Bold"/>
              </a:rPr>
              <a:t>BIJOU TRAVEL &amp; TOURS | 2020</a:t>
            </a:r>
          </a:p>
        </p:txBody>
      </p:sp>
      <p:grpSp>
        <p:nvGrpSpPr>
          <p:cNvPr id="4" name="Group 4"/>
          <p:cNvGrpSpPr/>
          <p:nvPr/>
        </p:nvGrpSpPr>
        <p:grpSpPr>
          <a:xfrm>
            <a:off x="802785" y="813435"/>
            <a:ext cx="8845024" cy="5289551"/>
            <a:chOff x="0" y="0"/>
            <a:chExt cx="11793365" cy="7052734"/>
          </a:xfrm>
        </p:grpSpPr>
        <p:sp>
          <p:nvSpPr>
            <p:cNvPr id="5" name="TextBox 5"/>
            <p:cNvSpPr txBox="1"/>
            <p:nvPr/>
          </p:nvSpPr>
          <p:spPr>
            <a:xfrm>
              <a:off x="0" y="746126"/>
              <a:ext cx="11793365" cy="6306608"/>
            </a:xfrm>
            <a:prstGeom prst="rect">
              <a:avLst/>
            </a:prstGeom>
          </p:spPr>
          <p:txBody>
            <a:bodyPr lIns="0" tIns="0" rIns="0" bIns="0" rtlCol="0" anchor="t">
              <a:spAutoFit/>
            </a:bodyPr>
            <a:lstStyle/>
            <a:p>
              <a:pPr algn="l">
                <a:lnSpc>
                  <a:spcPts val="4760"/>
                </a:lnSpc>
              </a:pPr>
              <a:r>
                <a:rPr lang="en-US" sz="2800" spc="168">
                  <a:solidFill>
                    <a:srgbClr val="EBEFFE"/>
                  </a:solidFill>
                  <a:latin typeface="Raleway"/>
                </a:rPr>
                <a:t>Світлове забруднення - це процес, коли штучне освітлення, що виникає від різних джерел, таких як вуличні ліхтарі, рекламні щити, будівлі тощо, надмірно виходить за межі та викидається в атмосферу. Це може призводити до негативних наслідків для навколишнього середовища, здоров'я людей та спостережень астрономічних об'єктів</a:t>
              </a:r>
            </a:p>
          </p:txBody>
        </p:sp>
        <p:sp>
          <p:nvSpPr>
            <p:cNvPr id="6" name="AutoShape 6"/>
            <p:cNvSpPr/>
            <p:nvPr/>
          </p:nvSpPr>
          <p:spPr>
            <a:xfrm>
              <a:off x="0" y="0"/>
              <a:ext cx="1963407" cy="101601"/>
            </a:xfrm>
            <a:prstGeom prst="rect">
              <a:avLst/>
            </a:prstGeom>
            <a:solidFill>
              <a:srgbClr val="EBEFFE"/>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198275" y="1133054"/>
            <a:ext cx="9274613" cy="8020892"/>
            <a:chOff x="0" y="0"/>
            <a:chExt cx="2442696" cy="2112498"/>
          </a:xfrm>
        </p:grpSpPr>
        <p:sp>
          <p:nvSpPr>
            <p:cNvPr id="4" name="Freeform 4"/>
            <p:cNvSpPr/>
            <p:nvPr/>
          </p:nvSpPr>
          <p:spPr>
            <a:xfrm>
              <a:off x="0" y="0"/>
              <a:ext cx="2442696" cy="2112498"/>
            </a:xfrm>
            <a:custGeom>
              <a:avLst/>
              <a:gdLst/>
              <a:ahLst/>
              <a:cxnLst/>
              <a:rect l="l" t="t" r="r" b="b"/>
              <a:pathLst>
                <a:path w="2442696" h="2112498">
                  <a:moveTo>
                    <a:pt x="8347" y="0"/>
                  </a:moveTo>
                  <a:lnTo>
                    <a:pt x="2434349" y="0"/>
                  </a:lnTo>
                  <a:cubicBezTo>
                    <a:pt x="2438959" y="0"/>
                    <a:pt x="2442696" y="3737"/>
                    <a:pt x="2442696" y="8347"/>
                  </a:cubicBezTo>
                  <a:lnTo>
                    <a:pt x="2442696" y="2104151"/>
                  </a:lnTo>
                  <a:cubicBezTo>
                    <a:pt x="2442696" y="2106365"/>
                    <a:pt x="2441817" y="2108488"/>
                    <a:pt x="2440252" y="2110054"/>
                  </a:cubicBezTo>
                  <a:cubicBezTo>
                    <a:pt x="2438686" y="2111619"/>
                    <a:pt x="2436563" y="2112498"/>
                    <a:pt x="2434349" y="2112498"/>
                  </a:cubicBezTo>
                  <a:lnTo>
                    <a:pt x="8347" y="2112498"/>
                  </a:lnTo>
                  <a:cubicBezTo>
                    <a:pt x="6134" y="2112498"/>
                    <a:pt x="4010" y="2111619"/>
                    <a:pt x="2445" y="2110054"/>
                  </a:cubicBezTo>
                  <a:cubicBezTo>
                    <a:pt x="879" y="2108488"/>
                    <a:pt x="0" y="2106365"/>
                    <a:pt x="0" y="2104151"/>
                  </a:cubicBezTo>
                  <a:lnTo>
                    <a:pt x="0" y="8347"/>
                  </a:lnTo>
                  <a:cubicBezTo>
                    <a:pt x="0" y="6134"/>
                    <a:pt x="879" y="4010"/>
                    <a:pt x="2445" y="2445"/>
                  </a:cubicBezTo>
                  <a:cubicBezTo>
                    <a:pt x="4010" y="879"/>
                    <a:pt x="6134" y="0"/>
                    <a:pt x="8347" y="0"/>
                  </a:cubicBezTo>
                  <a:close/>
                </a:path>
              </a:pathLst>
            </a:custGeom>
            <a:solidFill>
              <a:srgbClr val="CBAFDB"/>
            </a:solidFill>
            <a:ln w="19050" cap="sq">
              <a:solidFill>
                <a:srgbClr val="FFFFFF"/>
              </a:solidFill>
              <a:prstDash val="solid"/>
              <a:miter/>
            </a:ln>
          </p:spPr>
        </p:sp>
        <p:sp>
          <p:nvSpPr>
            <p:cNvPr id="5" name="TextBox 5"/>
            <p:cNvSpPr txBox="1"/>
            <p:nvPr/>
          </p:nvSpPr>
          <p:spPr>
            <a:xfrm>
              <a:off x="0" y="-38100"/>
              <a:ext cx="2442696" cy="215059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790021" y="2629665"/>
            <a:ext cx="6488993" cy="4503420"/>
          </a:xfrm>
          <a:prstGeom prst="rect">
            <a:avLst/>
          </a:prstGeom>
        </p:spPr>
        <p:txBody>
          <a:bodyPr lIns="0" tIns="0" rIns="0" bIns="0" rtlCol="0" anchor="t">
            <a:spAutoFit/>
          </a:bodyPr>
          <a:lstStyle/>
          <a:p>
            <a:pPr algn="ctr">
              <a:lnSpc>
                <a:spcPts val="3239"/>
              </a:lnSpc>
            </a:pPr>
            <a:r>
              <a:rPr lang="en-US" sz="1999">
                <a:solidFill>
                  <a:srgbClr val="FFFFFF"/>
                </a:solidFill>
                <a:latin typeface="Angelica"/>
              </a:rPr>
              <a:t>З моїх спостережень зоряного неба в місці, де я живу, стає очевидно, що світлове забруднення стає проблемою. Навіть у віддалених районах з низькою населеністю світлове забруднення від вуличного освітлення, рекламних білбордів та інших джерел штучного світла впливає на видимість зоряного неба. Це не лише знижує насолоду від спостережень астрономічних явищ, але й має негативний вплив на здоров'я людей та екосистему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666" b="-10666"/>
            </a:stretch>
          </a:blipFill>
        </p:spPr>
      </p:sp>
      <p:grpSp>
        <p:nvGrpSpPr>
          <p:cNvPr id="3" name="Group 3"/>
          <p:cNvGrpSpPr/>
          <p:nvPr/>
        </p:nvGrpSpPr>
        <p:grpSpPr>
          <a:xfrm>
            <a:off x="1198275" y="1133054"/>
            <a:ext cx="15891450" cy="8020892"/>
            <a:chOff x="0" y="0"/>
            <a:chExt cx="4185403" cy="2112498"/>
          </a:xfrm>
        </p:grpSpPr>
        <p:sp>
          <p:nvSpPr>
            <p:cNvPr id="4" name="Freeform 4"/>
            <p:cNvSpPr/>
            <p:nvPr/>
          </p:nvSpPr>
          <p:spPr>
            <a:xfrm>
              <a:off x="0" y="0"/>
              <a:ext cx="4185403" cy="2112498"/>
            </a:xfrm>
            <a:custGeom>
              <a:avLst/>
              <a:gdLst/>
              <a:ahLst/>
              <a:cxnLst/>
              <a:rect l="l" t="t" r="r" b="b"/>
              <a:pathLst>
                <a:path w="4185403" h="2112498">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324D80"/>
            </a:solidFill>
            <a:ln w="19050" cap="sq">
              <a:solidFill>
                <a:srgbClr val="FFFFFF"/>
              </a:solidFill>
              <a:prstDash val="solid"/>
              <a:miter/>
            </a:ln>
          </p:spPr>
        </p:sp>
        <p:sp>
          <p:nvSpPr>
            <p:cNvPr id="5" name="TextBox 5"/>
            <p:cNvSpPr txBox="1"/>
            <p:nvPr/>
          </p:nvSpPr>
          <p:spPr>
            <a:xfrm>
              <a:off x="0" y="-38100"/>
              <a:ext cx="4185403" cy="215059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1376365" y="1889537"/>
            <a:ext cx="4338617" cy="6507926"/>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70" r="-62570"/>
              </a:stretch>
            </a:blipFill>
          </p:spPr>
        </p:sp>
      </p:grpSp>
      <p:sp>
        <p:nvSpPr>
          <p:cNvPr id="8" name="Freeform 8"/>
          <p:cNvSpPr/>
          <p:nvPr/>
        </p:nvSpPr>
        <p:spPr>
          <a:xfrm>
            <a:off x="5749262" y="7276621"/>
            <a:ext cx="2341335" cy="1877325"/>
          </a:xfrm>
          <a:custGeom>
            <a:avLst/>
            <a:gdLst/>
            <a:ahLst/>
            <a:cxnLst/>
            <a:rect l="l" t="t" r="r" b="b"/>
            <a:pathLst>
              <a:path w="2341335" h="1877325">
                <a:moveTo>
                  <a:pt x="0" y="0"/>
                </a:moveTo>
                <a:lnTo>
                  <a:pt x="2341335" y="0"/>
                </a:lnTo>
                <a:lnTo>
                  <a:pt x="2341335" y="1877325"/>
                </a:lnTo>
                <a:lnTo>
                  <a:pt x="0" y="18773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2189863" y="2014236"/>
            <a:ext cx="7618537" cy="4484370"/>
          </a:xfrm>
          <a:prstGeom prst="rect">
            <a:avLst/>
          </a:prstGeom>
        </p:spPr>
        <p:txBody>
          <a:bodyPr lIns="0" tIns="0" rIns="0" bIns="0" rtlCol="0" anchor="t">
            <a:spAutoFit/>
          </a:bodyPr>
          <a:lstStyle/>
          <a:p>
            <a:pPr>
              <a:lnSpc>
                <a:spcPts val="3239"/>
              </a:lnSpc>
            </a:pPr>
            <a:r>
              <a:rPr lang="en-US" sz="1999">
                <a:solidFill>
                  <a:srgbClr val="FFFFFF"/>
                </a:solidFill>
                <a:latin typeface="Quicksand Medium"/>
              </a:rPr>
              <a:t>                Світлове забруднення впливає на фізичнета психічне здоров'я людей. Перебільшена експозиція до штучного світла вночі може порушувати циркадний ритм сну, призводити до безсоннята інших порушень сну, а такожзбільшувати ризик розвитку серцево-судинних захворювань та інших медичних проблем.</a:t>
            </a:r>
          </a:p>
          <a:p>
            <a:pPr>
              <a:lnSpc>
                <a:spcPts val="3239"/>
              </a:lnSpc>
            </a:pPr>
            <a:r>
              <a:rPr lang="en-US" sz="1999">
                <a:solidFill>
                  <a:srgbClr val="FFFFFF"/>
                </a:solidFill>
                <a:latin typeface="Quicksand Medium"/>
              </a:rPr>
              <a:t>                Світлове забруднення може мати негативний вплив на дику природу та біорізноманіття, а саме на розмноження та міграцію тварин, порушувати їхні екологічні ритми, а також змінювати рівновагу екосистем.</a:t>
            </a:r>
          </a:p>
          <a:p>
            <a:pPr>
              <a:lnSpc>
                <a:spcPts val="3239"/>
              </a:lnSpc>
            </a:pPr>
            <a:endParaRPr lang="en-US" sz="1999">
              <a:solidFill>
                <a:srgbClr val="FFFFFF"/>
              </a:solidFill>
              <a:latin typeface="Quicksan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666" b="-10666"/>
            </a:stretch>
          </a:blipFill>
        </p:spPr>
      </p:sp>
      <p:grpSp>
        <p:nvGrpSpPr>
          <p:cNvPr id="3" name="Group 3"/>
          <p:cNvGrpSpPr/>
          <p:nvPr/>
        </p:nvGrpSpPr>
        <p:grpSpPr>
          <a:xfrm>
            <a:off x="1198275" y="1133054"/>
            <a:ext cx="15891450" cy="8020892"/>
            <a:chOff x="0" y="0"/>
            <a:chExt cx="4185403" cy="2112498"/>
          </a:xfrm>
        </p:grpSpPr>
        <p:sp>
          <p:nvSpPr>
            <p:cNvPr id="4" name="Freeform 4"/>
            <p:cNvSpPr/>
            <p:nvPr/>
          </p:nvSpPr>
          <p:spPr>
            <a:xfrm>
              <a:off x="0" y="0"/>
              <a:ext cx="4185403" cy="2112498"/>
            </a:xfrm>
            <a:custGeom>
              <a:avLst/>
              <a:gdLst/>
              <a:ahLst/>
              <a:cxnLst/>
              <a:rect l="l" t="t" r="r" b="b"/>
              <a:pathLst>
                <a:path w="4185403" h="2112498">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CBAFDB"/>
            </a:solidFill>
            <a:ln w="19050" cap="sq">
              <a:solidFill>
                <a:srgbClr val="FFFFFF"/>
              </a:solidFill>
              <a:prstDash val="solid"/>
              <a:miter/>
            </a:ln>
          </p:spPr>
        </p:sp>
        <p:sp>
          <p:nvSpPr>
            <p:cNvPr id="5" name="TextBox 5"/>
            <p:cNvSpPr txBox="1"/>
            <p:nvPr/>
          </p:nvSpPr>
          <p:spPr>
            <a:xfrm>
              <a:off x="0" y="-38100"/>
              <a:ext cx="4185403" cy="215059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1376365" y="1889537"/>
            <a:ext cx="4338617" cy="6507926"/>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359" r="-62359"/>
              </a:stretch>
            </a:blipFill>
          </p:spPr>
        </p:sp>
      </p:grpSp>
      <p:sp>
        <p:nvSpPr>
          <p:cNvPr id="8" name="TextBox 8"/>
          <p:cNvSpPr txBox="1"/>
          <p:nvPr/>
        </p:nvSpPr>
        <p:spPr>
          <a:xfrm>
            <a:off x="2451829" y="1850698"/>
            <a:ext cx="6767505" cy="5303520"/>
          </a:xfrm>
          <a:prstGeom prst="rect">
            <a:avLst/>
          </a:prstGeom>
        </p:spPr>
        <p:txBody>
          <a:bodyPr lIns="0" tIns="0" rIns="0" bIns="0" rtlCol="0" anchor="t">
            <a:spAutoFit/>
          </a:bodyPr>
          <a:lstStyle/>
          <a:p>
            <a:pPr algn="ctr">
              <a:lnSpc>
                <a:spcPts val="3239"/>
              </a:lnSpc>
            </a:pPr>
            <a:r>
              <a:rPr lang="en-US" sz="1999">
                <a:solidFill>
                  <a:srgbClr val="FFFFFF"/>
                </a:solidFill>
                <a:latin typeface="Quicksand Medium"/>
              </a:rPr>
              <a:t> Світлове забруднення може призводити до втрати можливості спостерігати красу зоряного неба. Яскраве штучне світло вночі перекриває видимість зоряного неба, що ускладнює спостереження астрономічних явищ. Світлове забруднення призводить до зайвих енергетичних витрат. Надмірне освітлення вночі споживає електроенергію та призводить до зайвих витрат на оплату комунальних послуг. Яскраве світло від міського освітлення може заважати астрономам проводити спостереження космічних об'єктів та дослідження Всесвіту.</a:t>
            </a:r>
          </a:p>
          <a:p>
            <a:pPr algn="ctr">
              <a:lnSpc>
                <a:spcPts val="3239"/>
              </a:lnSpc>
            </a:pPr>
            <a:endParaRPr lang="en-US" sz="1999">
              <a:solidFill>
                <a:srgbClr val="FFFFFF"/>
              </a:solidFill>
              <a:latin typeface="Quicksan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98275" y="1133054"/>
            <a:ext cx="9274613" cy="8020892"/>
            <a:chOff x="0" y="0"/>
            <a:chExt cx="2442696" cy="2112498"/>
          </a:xfrm>
        </p:grpSpPr>
        <p:sp>
          <p:nvSpPr>
            <p:cNvPr id="4" name="Freeform 4"/>
            <p:cNvSpPr/>
            <p:nvPr/>
          </p:nvSpPr>
          <p:spPr>
            <a:xfrm>
              <a:off x="0" y="0"/>
              <a:ext cx="2442696" cy="2112498"/>
            </a:xfrm>
            <a:custGeom>
              <a:avLst/>
              <a:gdLst/>
              <a:ahLst/>
              <a:cxnLst/>
              <a:rect l="l" t="t" r="r" b="b"/>
              <a:pathLst>
                <a:path w="2442696" h="2112498">
                  <a:moveTo>
                    <a:pt x="8347" y="0"/>
                  </a:moveTo>
                  <a:lnTo>
                    <a:pt x="2434349" y="0"/>
                  </a:lnTo>
                  <a:cubicBezTo>
                    <a:pt x="2438959" y="0"/>
                    <a:pt x="2442696" y="3737"/>
                    <a:pt x="2442696" y="8347"/>
                  </a:cubicBezTo>
                  <a:lnTo>
                    <a:pt x="2442696" y="2104151"/>
                  </a:lnTo>
                  <a:cubicBezTo>
                    <a:pt x="2442696" y="2106365"/>
                    <a:pt x="2441817" y="2108488"/>
                    <a:pt x="2440252" y="2110054"/>
                  </a:cubicBezTo>
                  <a:cubicBezTo>
                    <a:pt x="2438686" y="2111619"/>
                    <a:pt x="2436563" y="2112498"/>
                    <a:pt x="2434349" y="2112498"/>
                  </a:cubicBezTo>
                  <a:lnTo>
                    <a:pt x="8347" y="2112498"/>
                  </a:lnTo>
                  <a:cubicBezTo>
                    <a:pt x="6134" y="2112498"/>
                    <a:pt x="4010" y="2111619"/>
                    <a:pt x="2445" y="2110054"/>
                  </a:cubicBezTo>
                  <a:cubicBezTo>
                    <a:pt x="879" y="2108488"/>
                    <a:pt x="0" y="2106365"/>
                    <a:pt x="0" y="2104151"/>
                  </a:cubicBezTo>
                  <a:lnTo>
                    <a:pt x="0" y="8347"/>
                  </a:lnTo>
                  <a:cubicBezTo>
                    <a:pt x="0" y="6134"/>
                    <a:pt x="879" y="4010"/>
                    <a:pt x="2445" y="2445"/>
                  </a:cubicBezTo>
                  <a:cubicBezTo>
                    <a:pt x="4010" y="879"/>
                    <a:pt x="6134" y="0"/>
                    <a:pt x="8347" y="0"/>
                  </a:cubicBezTo>
                  <a:close/>
                </a:path>
              </a:pathLst>
            </a:custGeom>
            <a:solidFill>
              <a:srgbClr val="CBAFDB"/>
            </a:solidFill>
            <a:ln w="19050" cap="sq">
              <a:solidFill>
                <a:srgbClr val="FFFFFF"/>
              </a:solidFill>
              <a:prstDash val="solid"/>
              <a:miter/>
            </a:ln>
          </p:spPr>
        </p:sp>
        <p:sp>
          <p:nvSpPr>
            <p:cNvPr id="5" name="TextBox 5"/>
            <p:cNvSpPr txBox="1"/>
            <p:nvPr/>
          </p:nvSpPr>
          <p:spPr>
            <a:xfrm>
              <a:off x="0" y="-38100"/>
              <a:ext cx="2442696" cy="215059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713476" y="2466294"/>
            <a:ext cx="8244211" cy="43237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Open Sans Extra Bold"/>
              </a:rPr>
              <a:t>Для зменшення впливу світлового забруднення зоряного неба можна запропонувати наступні заходи:</a:t>
            </a:r>
          </a:p>
          <a:p>
            <a:pPr algn="ctr">
              <a:lnSpc>
                <a:spcPts val="2659"/>
              </a:lnSpc>
              <a:spcBef>
                <a:spcPct val="0"/>
              </a:spcBef>
            </a:pPr>
            <a:r>
              <a:rPr lang="en-US" sz="1899">
                <a:solidFill>
                  <a:srgbClr val="000000"/>
                </a:solidFill>
                <a:latin typeface="Open Sans Extra Bold"/>
              </a:rPr>
              <a:t>Впровадження технологій, що зменшують світлове забруднення:</a:t>
            </a:r>
          </a:p>
          <a:p>
            <a:pPr algn="ctr">
              <a:lnSpc>
                <a:spcPts val="2659"/>
              </a:lnSpc>
              <a:spcBef>
                <a:spcPct val="0"/>
              </a:spcBef>
            </a:pPr>
            <a:r>
              <a:rPr lang="en-US" sz="1899">
                <a:solidFill>
                  <a:srgbClr val="000000"/>
                </a:solidFill>
                <a:latin typeface="Open Sans Extra Bold"/>
              </a:rPr>
              <a:t>Встановлення LED-ламп з низьким викидом світла та можливістю регулювання яскравості. Використання датчиків руху для автоматичного включення та вимикання вуличного освітлення. Прийняття місцевих нормативів та правил, що обмежують яскравість вуличного освітлення. Створення "Темних Небесних Областей", де встановлюються обмеження на світлове забруднення. Залучення бізнесу до використання екологічних технологій освітлення та впровадження енергоефективних рішень.</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400000">
            <a:off x="5747828" y="-2111239"/>
            <a:ext cx="7526988" cy="14973366"/>
          </a:xfrm>
          <a:custGeom>
            <a:avLst/>
            <a:gdLst/>
            <a:ahLst/>
            <a:cxnLst/>
            <a:rect l="l" t="t" r="r" b="b"/>
            <a:pathLst>
              <a:path w="7526988" h="14973366">
                <a:moveTo>
                  <a:pt x="0" y="0"/>
                </a:moveTo>
                <a:lnTo>
                  <a:pt x="7526989" y="0"/>
                </a:lnTo>
                <a:lnTo>
                  <a:pt x="7526989" y="14973366"/>
                </a:lnTo>
                <a:lnTo>
                  <a:pt x="0" y="149733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2680941" y="2322876"/>
            <a:ext cx="13388337" cy="5881030"/>
          </a:xfrm>
          <a:prstGeom prst="rect">
            <a:avLst/>
          </a:prstGeom>
        </p:spPr>
        <p:txBody>
          <a:bodyPr lIns="0" tIns="0" rIns="0" bIns="0" rtlCol="0" anchor="t">
            <a:spAutoFit/>
          </a:bodyPr>
          <a:lstStyle/>
          <a:p>
            <a:pPr marL="703564" lvl="1" indent="-351782" algn="ctr">
              <a:lnSpc>
                <a:spcPts val="5279"/>
              </a:lnSpc>
              <a:buFont typeface="Arial"/>
              <a:buChar char="•"/>
            </a:pPr>
            <a:r>
              <a:rPr lang="en-US" sz="3258">
                <a:solidFill>
                  <a:srgbClr val="FFFFFF"/>
                </a:solidFill>
                <a:latin typeface="Angelica"/>
              </a:rPr>
              <a:t> Світлове забруднення - серйозна проблема, яка потребує уваги та дієвих заходів. Негативно впливає на здоров'я людей, викликає порушення у природних екосистемах та ускладнює астрономічні спостереження. Збереження природного середовища та забезпечення комфортного життя потребує спільних зусиль у впровадженні енергоефективних технологій освітлення.</a:t>
            </a:r>
          </a:p>
          <a:p>
            <a:pPr marL="574027" lvl="1" indent="-287014">
              <a:lnSpc>
                <a:spcPts val="4307"/>
              </a:lnSpc>
              <a:buFont typeface="Arial"/>
              <a:buChar char="•"/>
            </a:pPr>
            <a:endParaRPr lang="en-US" sz="3258">
              <a:solidFill>
                <a:srgbClr val="FFFFFF"/>
              </a:solidFill>
              <a:latin typeface="Angelic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Words>
  <Application>Microsoft Office PowerPoint</Application>
  <PresentationFormat>Произвольный</PresentationFormat>
  <Paragraphs>18</Paragraphs>
  <Slides>9</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9</vt:i4>
      </vt:variant>
    </vt:vector>
  </HeadingPairs>
  <TitlesOfParts>
    <vt:vector size="20" baseType="lpstr">
      <vt:lpstr>Arial</vt:lpstr>
      <vt:lpstr>Quicksand Medium</vt:lpstr>
      <vt:lpstr>Open Sans</vt:lpstr>
      <vt:lpstr>Angelica</vt:lpstr>
      <vt:lpstr>LeoHand</vt:lpstr>
      <vt:lpstr>Open Sans Extra Bold</vt:lpstr>
      <vt:lpstr>Raleway Bold</vt:lpstr>
      <vt:lpstr>Raleway</vt:lpstr>
      <vt:lpstr>Calibri</vt:lpstr>
      <vt:lpstr>Lora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Сичов Віктор Володимирович Світлове забруднення Смт Мирна Долина Сагімбаєва Олександра Сергіївна, педагог організатор Мирнодолинсього ліцею</dc:title>
  <cp:lastModifiedBy>User</cp:lastModifiedBy>
  <cp:revision>2</cp:revision>
  <dcterms:created xsi:type="dcterms:W3CDTF">2006-08-16T00:00:00Z</dcterms:created>
  <dcterms:modified xsi:type="dcterms:W3CDTF">2024-04-14T10:50:19Z</dcterms:modified>
  <dc:identifier>DAGCYVRsUYE</dc:identifier>
</cp:coreProperties>
</file>