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-1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2494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d458ba48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d458ba48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d458ba48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d458ba48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d458ba48b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cd458ba48b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d458ba48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d458ba48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d458ba48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d458ba48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d458ba48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d458ba48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d458ba48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cd458ba48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d458ba48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d458ba48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d458ba48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d458ba48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d458ba48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d458ba48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d458ba48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d458ba48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d458ba4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d458ba4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6012" y="-2004725"/>
            <a:ext cx="5151975" cy="9152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796150" y="340725"/>
            <a:ext cx="35517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uk" sz="1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" sz="18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«Екскурсія квартальними                                                                               </a:t>
            </a:r>
            <a:r>
              <a:rPr lang="uk" sz="1800" b="1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районами міста </a:t>
            </a:r>
            <a:r>
              <a:rPr lang="uk" sz="1800" b="1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Славутича».</a:t>
            </a:r>
            <a:endParaRPr sz="1800" b="1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63950" y="1543900"/>
            <a:ext cx="51495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b="1">
                <a:solidFill>
                  <a:schemeClr val="dk1"/>
                </a:solidFill>
              </a:rPr>
              <a:t>Автор</a:t>
            </a:r>
            <a:r>
              <a:rPr lang="uk" sz="1700">
                <a:solidFill>
                  <a:schemeClr val="dk1"/>
                </a:solidFill>
              </a:rPr>
              <a:t>: </a:t>
            </a:r>
            <a:r>
              <a:rPr lang="uk">
                <a:solidFill>
                  <a:schemeClr val="dk1"/>
                </a:solidFill>
              </a:rPr>
              <a:t>Сироватка-Кукліна Катерина, учениця 9А класу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solidFill>
                  <a:schemeClr val="dk1"/>
                </a:solidFill>
              </a:rPr>
              <a:t>Славутицького закладу загальної середньої освіти І-ІІІ ступенів №3 Славутицької міської ради Вишгородського району Київської області.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700" b="1">
                <a:solidFill>
                  <a:schemeClr val="dk1"/>
                </a:solidFill>
              </a:rPr>
              <a:t>Керівник:</a:t>
            </a:r>
            <a:r>
              <a:rPr lang="uk">
                <a:solidFill>
                  <a:schemeClr val="dk1"/>
                </a:solidFill>
              </a:rPr>
              <a:t> Симонова Валентина Павлівна, учитель мистецтва та зарубіжної літератури.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36438" y="-2052363"/>
            <a:ext cx="5161600" cy="92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444675" y="400200"/>
            <a:ext cx="4658700" cy="428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</a:t>
            </a:r>
            <a:r>
              <a:rPr lang="uk" sz="16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Найбільший в місті квартал займає південно-західну частину житлової забудови. В його структурі ключову роль відіграє система пішохідних доріжок і променадів. Всередині кварталу поблизу спортивного комплексу є навіть невеличка пішохідна площа зі сценою. Житлові будинки кварталу панельні, від 5 до 9 поверхів. Саме вони формують червону лінію кварталу. У Київському кварталі також є найбільший (майже сотня) сектор двоповерхових будинків з силікатної цегли.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756" y="797558"/>
            <a:ext cx="3350493" cy="29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7712" y="-2126912"/>
            <a:ext cx="5319200" cy="954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211672" y="367800"/>
            <a:ext cx="4244700" cy="4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Кавказькі квартали </a:t>
            </a:r>
            <a:endParaRPr lang="uk" sz="1600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південний схід від центру звели </a:t>
            </a:r>
            <a:endParaRPr lang="uk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квартали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 Кавказу. </a:t>
            </a:r>
            <a:endParaRPr lang="uk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Найпівденніший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них — Єреванський, побудований за багаторічною архітектурною традицією Вірменії. Одна з її характерних рис — використання в обличкуванні туфу, що можна побачити і в Славутичі. Крім обличкування, вірменська архітектура проявляється в напівкруглих арках дворових проїздів і червоних дахах. А пʼятиповерхові будинки мають характерні для південних </a:t>
            </a:r>
            <a:endParaRPr lang="uk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Вірменії лоджії.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049" y="244475"/>
            <a:ext cx="3583926" cy="247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2671" y="2910676"/>
            <a:ext cx="3355679" cy="216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67375" y="-2167250"/>
            <a:ext cx="5348075" cy="95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311700" y="754625"/>
            <a:ext cx="4466100" cy="409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Балтійські </a:t>
            </a:r>
            <a:r>
              <a:rPr lang="uk" sz="16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Північно-західна частина міста збудована країнами Балтії - Литвою,Латвією та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Естонією.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Попри радянську стандартизацію, вони будували квартали у своєму традиційному стилі. Дах будинків покриває характерна для Литви червона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черепиця</a:t>
            </a:r>
            <a:r>
              <a:rPr lang="uk-UA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875" y="2799329"/>
            <a:ext cx="3080824" cy="205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ВАЛЕНТИНА\Desktop\2021-07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88" y="2954214"/>
            <a:ext cx="3078614" cy="18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ЛЕНТИНА\Desktop\Slavutych_(0271003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18" y="358511"/>
            <a:ext cx="3293686" cy="194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67375" y="-2167250"/>
            <a:ext cx="5348075" cy="95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381150" y="263725"/>
            <a:ext cx="8017800" cy="4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533550" y="416125"/>
            <a:ext cx="8017800" cy="4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0" y="51975"/>
            <a:ext cx="8703600" cy="4915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dirty="0">
                <a:solidFill>
                  <a:schemeClr val="dk1"/>
                </a:solidFill>
              </a:rPr>
              <a:t>СПИСОК ВИКОРИСТАНИХ ДЖЕРЕЛ </a:t>
            </a:r>
            <a:endParaRPr lang="uk" dirty="0" smtClean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dirty="0" smtClean="0">
                <a:solidFill>
                  <a:schemeClr val="dk1"/>
                </a:solidFill>
              </a:rPr>
              <a:t>1</a:t>
            </a:r>
            <a:r>
              <a:rPr lang="uk" dirty="0">
                <a:solidFill>
                  <a:schemeClr val="dk1"/>
                </a:solidFill>
              </a:rPr>
              <a:t>. Алімов Євгеній, 1 вересня 1988 року [Електронний ресурс] / Є. Алімов// Краєзнавчий музей м. Славутича і Чорнобильської АЕС. – Режим доступу: </a:t>
            </a:r>
            <a:r>
              <a:rPr lang="uk" dirty="0">
                <a:solidFill>
                  <a:schemeClr val="accent1"/>
                </a:solidFill>
              </a:rPr>
              <a:t>https://www.facebook.com/Slavutychmuseum/. </a:t>
            </a:r>
            <a:r>
              <a:rPr lang="uk" dirty="0">
                <a:solidFill>
                  <a:schemeClr val="dk1"/>
                </a:solidFill>
              </a:rPr>
              <a:t>– Назва з екрана.</a:t>
            </a: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dirty="0">
                <a:solidFill>
                  <a:schemeClr val="dk1"/>
                </a:solidFill>
              </a:rPr>
              <a:t>2. Велигоцкая Н.И. Славутич – нереализованный синтез [Електронний ресурс] / Н.И. Велигоцкая. – Режим доступу: </a:t>
            </a:r>
            <a:r>
              <a:rPr lang="uk" dirty="0">
                <a:solidFill>
                  <a:schemeClr val="accent1"/>
                </a:solidFill>
              </a:rPr>
              <a:t>file:///D:/%D0%97%D0%B0%D0%B3%D1%80%D1%83%D0%B7%D0%BA%D0%B8/Mist_2009_6_8-1.pdf</a:t>
            </a:r>
            <a:r>
              <a:rPr lang="uk" dirty="0">
                <a:solidFill>
                  <a:schemeClr val="dk1"/>
                </a:solidFill>
              </a:rPr>
              <a:t>. – Назва з екрана.</a:t>
            </a: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dirty="0">
                <a:solidFill>
                  <a:schemeClr val="dk1"/>
                </a:solidFill>
              </a:rPr>
              <a:t>3. Історія [Електронний ресурс] // Крунк. Режим доступу: </a:t>
            </a:r>
            <a:r>
              <a:rPr lang="uk" dirty="0">
                <a:solidFill>
                  <a:schemeClr val="accent1"/>
                </a:solidFill>
              </a:rPr>
              <a:t>https://krunk.com.ua/pro-sadochok/istoriia/. </a:t>
            </a:r>
            <a:r>
              <a:rPr lang="uk" dirty="0">
                <a:solidFill>
                  <a:schemeClr val="dk1"/>
                </a:solidFill>
              </a:rPr>
              <a:t>– Назва з екрана.</a:t>
            </a:r>
            <a:endParaRPr dirty="0">
              <a:solidFill>
                <a:schemeClr val="dk1"/>
              </a:solidFill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uk" dirty="0">
                <a:solidFill>
                  <a:schemeClr val="dk1"/>
                </a:solidFill>
              </a:rPr>
              <a:t>4. Інформація про квартали </a:t>
            </a:r>
            <a:r>
              <a:rPr lang="uk" dirty="0" smtClean="0">
                <a:solidFill>
                  <a:schemeClr val="dk1"/>
                </a:solidFill>
              </a:rPr>
              <a:t>- </a:t>
            </a:r>
            <a:r>
              <a:rPr lang="uk-UA" dirty="0">
                <a:solidFill>
                  <a:schemeClr val="dk1"/>
                </a:solidFill>
              </a:rPr>
              <a:t>[Електронний ресурс] // </a:t>
            </a:r>
            <a:r>
              <a:rPr lang="uk-UA" dirty="0" smtClean="0">
                <a:solidFill>
                  <a:schemeClr val="dk1"/>
                </a:solidFill>
              </a:rPr>
              <a:t>Славутич. </a:t>
            </a:r>
            <a:r>
              <a:rPr lang="uk-UA" dirty="0">
                <a:solidFill>
                  <a:schemeClr val="dk1"/>
                </a:solidFill>
              </a:rPr>
              <a:t>Режим доступу:  </a:t>
            </a:r>
            <a:r>
              <a:rPr lang="uk" dirty="0" smtClean="0">
                <a:solidFill>
                  <a:schemeClr val="dk1"/>
                </a:solidFill>
              </a:rPr>
              <a:t> </a:t>
            </a:r>
            <a:r>
              <a:rPr lang="uk" dirty="0">
                <a:solidFill>
                  <a:schemeClr val="accent1"/>
                </a:solidFill>
              </a:rPr>
              <a:t>https://zaborona.com/misto-utopiya-os-yak-kriz-roky-vyglyadaye-slavutych/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0988" y="-2001188"/>
            <a:ext cx="5146549" cy="91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31325" y="369600"/>
            <a:ext cx="4081200" cy="4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зібрати та узагальнити матеріали про художнє оформлення та дизайн архітектурних та скульптурних пам’яток рідного міста Славутича, що мають естетично-художнє значення.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створити маршрутний лист подорожі; зібрати фотоматеріали об’єктів архітектурно- скульптурного оздоблення наймолодшого міста України.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292" y="581891"/>
            <a:ext cx="4073236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2150" y="-2005325"/>
            <a:ext cx="5149524" cy="914862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261799" y="128975"/>
            <a:ext cx="4315111" cy="488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та художньо-естетичне оформлення</a:t>
            </a: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кварталів, які будували вісім радянських республік.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та художньо- естетичне оформлення житлових будинків кожного кварталу; історія створення, авторство, матеріали та техніка виконання архітектурно-монументальних пам’яток.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Культурологічний метод, архівні джерела, монографічна література, описи та систематизація використовувалися під час дослідження.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4695" y="311855"/>
            <a:ext cx="2819026" cy="28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2075" y="3391950"/>
            <a:ext cx="2954950" cy="14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47476" y="-2166451"/>
            <a:ext cx="5161600" cy="91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276" y="171035"/>
            <a:ext cx="4196624" cy="423256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311700" y="202207"/>
            <a:ext cx="4196700" cy="4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Стела «Орел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buClr>
                <a:schemeClr val="dk1"/>
              </a:buClr>
              <a:buSzPts val="1100"/>
            </a:pPr>
            <a:endParaRPr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задумом проектувальників, кожна республіка мала створити аутентичну вхідну браму до свого кварталу. </a:t>
            </a:r>
            <a:endParaRPr lang="uk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Вірменія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єдина, яка виконала всі заплановані роботи в Славутичі та впоралась з цим завданням.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Брама має вигляд справжнього художнього творіння: вхідну восьмиметрову стелу увінчує стилізована скульптура орла із зображенням троянд на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крилах.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36438" y="-2052363"/>
            <a:ext cx="5161600" cy="92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950" y="142775"/>
            <a:ext cx="3599851" cy="48276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348425" y="205975"/>
            <a:ext cx="4543200" cy="45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endParaRPr lang="uk-UA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uk-UA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«Білий Ангел»</a:t>
            </a:r>
            <a:endParaRPr lang="uk-UA" sz="1600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uk" sz="16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Монументально-архітектурний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«Білий Ангел» зі штучного мармуру є візитівкою міста. Був збудований не так давно – в 2012 році, а відкриття відбулося в рамках святкування Дня міста та його 25-ї річниці. Монумент символізує відродження після Чорнобильської катастрофи. Висота постаменту 15 м, фігура янгола – 2,5 м. 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правій руці його – лавровий вінець, який благословляє містян, у лівій – щит із зіркою Богородиці, символ її заступництва та захисту. У нижній частині комплексу знаходиться священний камінь, який був привезений з Єрусалиму.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6012" y="-2004725"/>
            <a:ext cx="5151975" cy="915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927" y="574964"/>
            <a:ext cx="3182138" cy="3789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377300" y="215600"/>
            <a:ext cx="44277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 «Козулі»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uk" sz="1600" b="1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uk-UA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«Козулі</a:t>
            </a:r>
            <a:r>
              <a:rPr lang="uk-UA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 свою цікаву історію, справа в тому, що це копія роботи відомого скульптора-модерніста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Коорта, що була відлита в 1928 році. Оригінал скульптури знаходиться в Талліннському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музеї. 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снує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 декілька копій, одну з яких можна побачити в міському сквері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Таллінна.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 є окрасою Центрального парку </a:t>
            </a:r>
            <a:r>
              <a:rPr lang="uk" sz="1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 Славутича та </a:t>
            </a: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улюбленим місцем відпочинку для місцевої малечі. Скульптура представлена двома бронзовими фігурами, фундамент яких схований під землею, що створює ілюзію, ніби козулі стоять безпосередньо посеред лісу.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6012" y="-2004725"/>
            <a:ext cx="5151975" cy="915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925" y="445025"/>
            <a:ext cx="4566374" cy="35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232925" y="221673"/>
            <a:ext cx="3859800" cy="455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 жертвам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uk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 про героїв Чорнобиля в 1988 році – з нагоди святкування першого дня міста – встановили кам’яний знак з надписом «Низький уклін та вічна пам’ять». Пізніше  відкрили меморіальний знак, до підніжжя якого постійно покладають квіти.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 складається з пілону, </a:t>
            </a:r>
            <a:r>
              <a:rPr lang="uk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якому встановлений </a:t>
            </a: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дзвін, та двох </a:t>
            </a:r>
            <a:r>
              <a:rPr lang="uk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плит, </a:t>
            </a: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яких розмістили 30 фотографій працівників ЧАЕС та пожежників, які в перші години ліквідації аварії набрали критичну дозу радіації. 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dirty="0">
                <a:solidFill>
                  <a:schemeClr val="dk2"/>
                </a:solidFill>
              </a:rPr>
              <a:t> </a:t>
            </a: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232925" y="4027200"/>
            <a:ext cx="8422200" cy="98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 пам’ятника висаджено 30 кущів троянд під назвою «Славутич». Цей абсолютно новий сорт був створений до 30-ї річниці Чорнобильської трагедії французькою компанією «Meilland».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67375" y="-2167250"/>
            <a:ext cx="5348075" cy="95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625650" y="70338"/>
            <a:ext cx="7653900" cy="483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Теоретична частина: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 міста Славутича пов’язують із техногенною катастрофою в історії людства – аварією на Чорнобильській АЕС. Датою початку будівельних робіт вважають 15 жовтня 1986 року. Місто будували представники восьми радянських республік. Туму саме в цьому і криються причини унікальності об’єктів художньо-естетичного оформлення.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Своєрідний стиль міста, об’єкти архітектури несуть собою оптимістичну ідею про те, що життя має перемагати. Кожна республіка представила найкращі зразки декоративного оздоблення.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 знаходимо в архівних документах (проєкти оздоблення окремих кварталів ) , які зберігаються в музеї міста Славутич.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67375" y="-2167250"/>
            <a:ext cx="5348075" cy="95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872197" y="-105508"/>
            <a:ext cx="7603588" cy="478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Практична частина:</a:t>
            </a: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Художньо-естетичному оздобленню та дизайну у місті Славутичі приділялася належна увага з початку його заснування.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«Концепція монументально- декоративного оздоблення міста Славутича», архівні документи, протоколи засідань Архітектурно-художньої ради міста, проєкти художньо-естетичного оформлення кварталів, ескізи, історичні довідки – є головними джерелами інформації під час дослідження.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Архітектори, художники-дизайнери Латвії, Литви, Азербайджану, Вірменії, України, використали в оздобленні етнічні мотиви.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Високохудожні об’єкти художньо-естетичного дизайну потребують уваги та турботливого ставлення з боку суспільства, молоді, влади з метою збереження унікальної мистецької спадщини.</a:t>
            </a:r>
            <a:endParaRPr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985</Words>
  <Application>Microsoft Office PowerPoint</Application>
  <PresentationFormat>Экран (16:9)</PresentationFormat>
  <Paragraphs>58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ВАЛЕНТИНА</cp:lastModifiedBy>
  <cp:revision>6</cp:revision>
  <dcterms:modified xsi:type="dcterms:W3CDTF">2024-04-17T20:45:54Z</dcterms:modified>
</cp:coreProperties>
</file>