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7" r:id="rId4"/>
    <p:sldId id="267" r:id="rId5"/>
    <p:sldId id="265" r:id="rId6"/>
    <p:sldId id="272" r:id="rId7"/>
    <p:sldId id="263" r:id="rId8"/>
    <p:sldId id="266" r:id="rId9"/>
    <p:sldId id="270" r:id="rId10"/>
    <p:sldId id="262" r:id="rId11"/>
    <p:sldId id="268" r:id="rId12"/>
    <p:sldId id="271" r:id="rId13"/>
    <p:sldId id="258" r:id="rId14"/>
    <p:sldId id="25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96BD"/>
    <a:srgbClr val="4D77A5"/>
    <a:srgbClr val="5D6E95"/>
    <a:srgbClr val="268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49063-E049-4EB3-882C-0CEECA48BB3E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8C042-E3A5-4A6F-A6EA-B744FDD07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73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8C042-E3A5-4A6F-A6EA-B744FDD0789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912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8C042-E3A5-4A6F-A6EA-B744FDD0789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334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8C042-E3A5-4A6F-A6EA-B744FDD0789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24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ABCC-23B9-4350-83CF-E3B328BA4476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2E71-1399-45E2-AF4F-EB39219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69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ABCC-23B9-4350-83CF-E3B328BA4476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2E71-1399-45E2-AF4F-EB39219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1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ABCC-23B9-4350-83CF-E3B328BA4476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2E71-1399-45E2-AF4F-EB39219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5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ABCC-23B9-4350-83CF-E3B328BA4476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2E71-1399-45E2-AF4F-EB39219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6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ABCC-23B9-4350-83CF-E3B328BA4476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2E71-1399-45E2-AF4F-EB39219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00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ABCC-23B9-4350-83CF-E3B328BA4476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2E71-1399-45E2-AF4F-EB39219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94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ABCC-23B9-4350-83CF-E3B328BA4476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2E71-1399-45E2-AF4F-EB39219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64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ABCC-23B9-4350-83CF-E3B328BA4476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2E71-1399-45E2-AF4F-EB39219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05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ABCC-23B9-4350-83CF-E3B328BA4476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2E71-1399-45E2-AF4F-EB39219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41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ABCC-23B9-4350-83CF-E3B328BA4476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2E71-1399-45E2-AF4F-EB39219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40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ABCC-23B9-4350-83CF-E3B328BA4476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2E71-1399-45E2-AF4F-EB39219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28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0ABCC-23B9-4350-83CF-E3B328BA4476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02E71-1399-45E2-AF4F-EB39219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81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vers.ua/news/sekret-nebitkogo-dzerkala-z-efektom-neskinchennost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bjectum.eu/textbook/physics/7klas/60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290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48288"/>
          </a:xfrm>
        </p:spPr>
        <p:txBody>
          <a:bodyPr>
            <a:normAutofit/>
          </a:bodyPr>
          <a:lstStyle/>
          <a:p>
            <a:r>
              <a:rPr lang="uk-UA" sz="8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Загадкові дзеркала</a:t>
            </a:r>
            <a:endParaRPr lang="ru-RU" sz="8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3353" y="2946729"/>
            <a:ext cx="5946530" cy="2587747"/>
          </a:xfrm>
        </p:spPr>
        <p:txBody>
          <a:bodyPr>
            <a:normAutofit fontScale="62500" lnSpcReduction="20000"/>
          </a:bodyPr>
          <a:lstStyle/>
          <a:p>
            <a:r>
              <a:rPr lang="uk-UA" sz="3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виконав: </a:t>
            </a:r>
          </a:p>
          <a:p>
            <a:r>
              <a:rPr lang="uk-UA" sz="3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Сергєєв </a:t>
            </a:r>
            <a:r>
              <a:rPr lang="uk-UA" sz="3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Кіріл</a:t>
            </a:r>
            <a:r>
              <a:rPr lang="uk-UA" sz="3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uk-UA" sz="3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учень 8-А класу </a:t>
            </a:r>
          </a:p>
          <a:p>
            <a:r>
              <a:rPr lang="uk-UA" sz="3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Криворізького Центрально-Міського ліцею </a:t>
            </a:r>
          </a:p>
          <a:p>
            <a:r>
              <a:rPr lang="uk-UA" sz="3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Криворізької міської ради Дніпропетровської області</a:t>
            </a:r>
          </a:p>
          <a:p>
            <a:r>
              <a:rPr lang="uk-UA" sz="3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керівник: Бондарчук Тетяна Вікторівна, вчитель фізики та астрономії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7" t="725" r="46851" b="57199"/>
          <a:stretch/>
        </p:blipFill>
        <p:spPr>
          <a:xfrm>
            <a:off x="999389" y="3258607"/>
            <a:ext cx="3097826" cy="31825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835269" y="281354"/>
            <a:ext cx="10260623" cy="764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Дніпропетровське територіальне відділення МАН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25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69"/>
            <a:ext cx="12115801" cy="6828631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1" y="1738321"/>
            <a:ext cx="3789696" cy="1705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9091246" y="5547946"/>
            <a:ext cx="1749669" cy="914400"/>
          </a:xfrm>
          <a:prstGeom prst="snip2SameRect">
            <a:avLst/>
          </a:prstGeom>
          <a:solidFill>
            <a:srgbClr val="5D6E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Слайд 10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/>
              <a:t>Дослід №2. </a:t>
            </a:r>
            <a:r>
              <a:rPr lang="ru-RU" sz="3600" b="1" dirty="0" smtClean="0"/>
              <a:t>«</a:t>
            </a:r>
            <a:r>
              <a:rPr lang="ru-RU" sz="3600" b="1" dirty="0"/>
              <a:t>МАЙЖЕ НЕСКІНЧЕННИЙ ТУНЕЛЬ»</a:t>
            </a:r>
            <a:br>
              <a:rPr lang="ru-RU" sz="3600" b="1" dirty="0"/>
            </a:br>
            <a:r>
              <a:rPr lang="ru-RU" sz="3600" b="1" dirty="0" smtClean="0"/>
              <a:t>(</a:t>
            </a:r>
            <a:r>
              <a:rPr lang="uk-UA" sz="3600" b="1" dirty="0" smtClean="0"/>
              <a:t>Дослід з дзеркалом, що дає ефект тунелю</a:t>
            </a:r>
            <a:r>
              <a:rPr lang="ru-RU" sz="3600" b="1" dirty="0" smtClean="0"/>
              <a:t>)</a:t>
            </a:r>
            <a:r>
              <a:rPr lang="uk-UA" dirty="0" smtClean="0"/>
              <a:t>» 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4745542" y="1738321"/>
                <a:ext cx="6608258" cy="35169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Результат експерименту: </a:t>
                </a:r>
              </a:p>
              <a:p>
                <a:pPr algn="ctr"/>
                <a:endParaRPr lang="uk-UA" dirty="0" smtClean="0"/>
              </a:p>
              <a:p>
                <a:pPr marL="342900" indent="-342900" algn="just">
                  <a:buAutoNum type="arabicPeriod"/>
                </a:pPr>
                <a:r>
                  <a:rPr lang="uk-UA" dirty="0" smtClean="0"/>
                  <a:t>Ефект тунелю та глибини був досягнутий. Реальна відстань між дзеркалами 15мм, якщо ж подивитися в цю конструкцію, то створюється ілюзія, що коробка має глибину 15-25см.</a:t>
                </a:r>
              </a:p>
              <a:p>
                <a:pPr marL="342900" indent="-342900" algn="just">
                  <a:buAutoNum type="arabicPeriod"/>
                </a:pPr>
                <a:r>
                  <a:rPr lang="uk-UA" dirty="0" smtClean="0"/>
                  <a:t>Тунель не нескінченний. Нам вдалося нарахувати 6-7 світних смужок. Пояснення цього – бокова стінка і світлодіодна смужка розташована не ідеально під кутом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о</m:t>
                        </m:r>
                      </m:sup>
                    </m:sSup>
                  </m:oMath>
                </a14:m>
                <a:r>
                  <a:rPr lang="ru-RU" dirty="0" smtClean="0"/>
                  <a:t> до </a:t>
                </a:r>
                <a:r>
                  <a:rPr lang="uk-UA" dirty="0" smtClean="0"/>
                  <a:t>дзеркала. Якби цей кут був ідеально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о</m:t>
                        </m:r>
                      </m:sup>
                    </m:sSup>
                  </m:oMath>
                </a14:m>
                <a:r>
                  <a:rPr lang="uk-UA" dirty="0" smtClean="0"/>
                  <a:t>, то тунель би здавався нескінченним. Відхилення від цього на дуже малий кут (менше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о</m:t>
                        </m:r>
                      </m:sup>
                    </m:sSup>
                  </m:oMath>
                </a14:m>
                <a:r>
                  <a:rPr lang="uk-UA" dirty="0" smtClean="0"/>
                  <a:t>), що зовсім не </a:t>
                </a:r>
                <a:r>
                  <a:rPr lang="uk-UA" dirty="0" smtClean="0"/>
                  <a:t>помітно,  </a:t>
                </a:r>
                <a:r>
                  <a:rPr lang="uk-UA" dirty="0" smtClean="0"/>
                  <a:t>і призводить до того, що кількість зображень стає менше.  </a:t>
                </a:r>
                <a:endParaRPr lang="uk-UA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42" y="1738321"/>
                <a:ext cx="6608258" cy="3516923"/>
              </a:xfrm>
              <a:prstGeom prst="rect">
                <a:avLst/>
              </a:prstGeom>
              <a:blipFill rotWithShape="0">
                <a:blip r:embed="rId4"/>
                <a:stretch>
                  <a:fillRect l="-644" r="-644" b="-6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27517" t="67120" r="37446" b="9166"/>
          <a:stretch/>
        </p:blipFill>
        <p:spPr>
          <a:xfrm>
            <a:off x="971074" y="3668020"/>
            <a:ext cx="3453133" cy="2794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5159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15801" cy="6828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9669" y="125168"/>
            <a:ext cx="9363808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Дослід №3. «Як зазирнути за екран?»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2801" t="-937" r="8113" b="-1"/>
          <a:stretch/>
        </p:blipFill>
        <p:spPr>
          <a:xfrm>
            <a:off x="404446" y="1345224"/>
            <a:ext cx="4952402" cy="3807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9091246" y="5547946"/>
            <a:ext cx="1749669" cy="914400"/>
          </a:xfrm>
          <a:prstGeom prst="snip2SameRect">
            <a:avLst/>
          </a:prstGeom>
          <a:solidFill>
            <a:srgbClr val="5D6E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Слайд 11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83073" y="1277784"/>
            <a:ext cx="5330404" cy="2749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/>
              <a:t>Як відомо, якщо на плоске дзеркало покласти білий непрозорий екран, а на нього поставити предмет, то дивлячись на дзеркало, зображення предмета не видно. Це зрозуміло – промені, що йдуть від предмета, попадають на екран і зображення не видно. Як же побачити утворене зображення? Чи воно не утворюється?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091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15801" cy="6828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9669" y="125168"/>
            <a:ext cx="9363808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Дослід №3. «Як зазирнути за екран?»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3541" t="-937" r="8114" b="-1"/>
          <a:stretch/>
        </p:blipFill>
        <p:spPr>
          <a:xfrm>
            <a:off x="378069" y="1251500"/>
            <a:ext cx="4687048" cy="3648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9091246" y="5547946"/>
            <a:ext cx="1749669" cy="914400"/>
          </a:xfrm>
          <a:prstGeom prst="snip2SameRect">
            <a:avLst/>
          </a:prstGeom>
          <a:solidFill>
            <a:srgbClr val="5D6E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Слайд 12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38789" y="1156280"/>
            <a:ext cx="5859325" cy="3938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/>
              <a:t>Пояснення: </a:t>
            </a:r>
            <a:endParaRPr lang="uk-UA" dirty="0" smtClean="0"/>
          </a:p>
          <a:p>
            <a:pPr algn="just"/>
            <a:r>
              <a:rPr lang="uk-UA" dirty="0" smtClean="0"/>
              <a:t>Зображення утворюється, так як екран не повністю перекриває деркало, і промені, які попадають далі на дзеркало за екраном, і утворюють зображення.</a:t>
            </a:r>
          </a:p>
          <a:p>
            <a:pPr algn="just"/>
            <a:r>
              <a:rPr lang="uk-UA" dirty="0" smtClean="0"/>
              <a:t>А щоб побачити це зображення, треба дивитися не перпендикулярно поверхні дзеркала, а збоку, під досить великим кутом. </a:t>
            </a:r>
          </a:p>
          <a:p>
            <a:pPr algn="just"/>
            <a:r>
              <a:rPr lang="uk-UA" dirty="0" smtClean="0"/>
              <a:t>На фото видно, що камера телефона розташована недалеко від поверхні столу. Друге, перпендикулярне дзеркало тут допоміжне, щоб Ви побачили кут зйомки. </a:t>
            </a:r>
          </a:p>
          <a:p>
            <a:pPr algn="just"/>
            <a:r>
              <a:rPr lang="uk-UA" dirty="0" smtClean="0"/>
              <a:t>Якщо зменшити або збільшити кут зйомки, то предмет перестає бути видимим.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25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9369"/>
            <a:ext cx="12115801" cy="6828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Список використаних джерел: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Секрет </a:t>
            </a:r>
            <a:r>
              <a:rPr lang="uk-UA" dirty="0" smtClean="0"/>
              <a:t>небиткого дзеркала з ефектом нескінченності</a:t>
            </a:r>
            <a:r>
              <a:rPr lang="ru-RU" dirty="0" smtClean="0"/>
              <a:t>. - [</a:t>
            </a:r>
            <a:r>
              <a:rPr lang="uk-UA" dirty="0" smtClean="0"/>
              <a:t>Електронний</a:t>
            </a:r>
            <a:r>
              <a:rPr lang="ru-RU" dirty="0" smtClean="0"/>
              <a:t> ресурс]</a:t>
            </a:r>
            <a:r>
              <a:rPr lang="uk-UA" dirty="0" smtClean="0"/>
              <a:t> – Режим доступу:  </a:t>
            </a:r>
            <a:r>
              <a:rPr lang="en-AU" dirty="0" smtClean="0">
                <a:hlinkClick r:id="rId3"/>
              </a:rPr>
              <a:t>https://avers.ua/news/sekret-nebitkogo-dzerkala-z-efektom-neskinchennosti</a:t>
            </a:r>
            <a:endParaRPr lang="uk-UA" dirty="0" smtClean="0"/>
          </a:p>
          <a:p>
            <a:pPr marL="514350" indent="-514350">
              <a:buAutoNum type="arabicPeriod"/>
            </a:pPr>
            <a:r>
              <a:rPr lang="uk-UA" dirty="0" smtClean="0"/>
              <a:t>Зображення в дзеркалі</a:t>
            </a:r>
            <a:r>
              <a:rPr lang="uk-UA" dirty="0"/>
              <a:t>. - [Електронний ресурс] – Режим доступу: </a:t>
            </a:r>
            <a:r>
              <a:rPr lang="en-AU" dirty="0" smtClean="0">
                <a:hlinkClick r:id="rId4"/>
              </a:rPr>
              <a:t>https</a:t>
            </a:r>
            <a:r>
              <a:rPr lang="en-AU" dirty="0">
                <a:hlinkClick r:id="rId4"/>
              </a:rPr>
              <a:t>://</a:t>
            </a:r>
            <a:r>
              <a:rPr lang="en-AU" dirty="0" smtClean="0">
                <a:hlinkClick r:id="rId4"/>
              </a:rPr>
              <a:t>subjectum.eu/textbook/physics/7klas/60.html</a:t>
            </a:r>
            <a:endParaRPr lang="uk-UA" dirty="0" smtClean="0"/>
          </a:p>
          <a:p>
            <a:pPr marL="514350" indent="-514350">
              <a:buAutoNum type="arabicPeriod"/>
            </a:pPr>
            <a:endParaRPr lang="uk-UA" dirty="0" smtClean="0"/>
          </a:p>
          <a:p>
            <a:pPr marL="514350" indent="-514350">
              <a:buAutoNum type="arabicPeriod"/>
            </a:pPr>
            <a:endParaRPr lang="uk-UA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9091246" y="5547946"/>
            <a:ext cx="1749669" cy="914400"/>
          </a:xfrm>
          <a:prstGeom prst="snip2SameRect">
            <a:avLst/>
          </a:prstGeom>
          <a:solidFill>
            <a:srgbClr val="5D6E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Слайд 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298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9369"/>
            <a:ext cx="12115801" cy="6828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869" y="24840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7200" b="1" i="1" dirty="0" smtClean="0"/>
              <a:t>Дякую за увагу!</a:t>
            </a:r>
            <a:endParaRPr lang="ru-RU" sz="7200" b="1" i="1" dirty="0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9091246" y="5547946"/>
            <a:ext cx="1749669" cy="914400"/>
          </a:xfrm>
          <a:prstGeom prst="snip2SameRect">
            <a:avLst/>
          </a:prstGeom>
          <a:solidFill>
            <a:srgbClr val="5D6E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Слайд 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09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9369"/>
            <a:ext cx="12115801" cy="6828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Загадкові дзеркала</a:t>
            </a:r>
            <a:endParaRPr lang="ru-RU" b="1" dirty="0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9091246" y="5547946"/>
            <a:ext cx="1749669" cy="914400"/>
          </a:xfrm>
          <a:prstGeom prst="snip2SameRect">
            <a:avLst/>
          </a:prstGeom>
          <a:solidFill>
            <a:srgbClr val="5D6E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Слайд 2</a:t>
            </a:r>
            <a:endParaRPr lang="ru-RU" dirty="0"/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562707" y="1464302"/>
            <a:ext cx="5011616" cy="220134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№1. </a:t>
            </a:r>
          </a:p>
          <a:p>
            <a:pPr algn="ctr"/>
            <a:r>
              <a:rPr lang="uk-UA" sz="2800" dirty="0" smtClean="0"/>
              <a:t>Дослід з двома дзеркалами, що розташовані під кутом  </a:t>
            </a:r>
            <a:endParaRPr lang="ru-RU" sz="2800" dirty="0"/>
          </a:p>
        </p:txBody>
      </p:sp>
      <p:sp>
        <p:nvSpPr>
          <p:cNvPr id="10" name="Прямоугольник с двумя усеченными противолежащими углами 9"/>
          <p:cNvSpPr/>
          <p:nvPr/>
        </p:nvSpPr>
        <p:spPr>
          <a:xfrm>
            <a:off x="6222022" y="2300684"/>
            <a:ext cx="4970585" cy="2286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№2. «МАЙЖЕ НЕСКІНЧЕННИЙ ТУНЕЛЬ»</a:t>
            </a:r>
          </a:p>
          <a:p>
            <a:pPr algn="ctr"/>
            <a:r>
              <a:rPr lang="uk-UA" sz="2800" dirty="0" smtClean="0"/>
              <a:t>(Дослід з дзеркалом, що дає ефект тунелю)</a:t>
            </a:r>
            <a:endParaRPr lang="ru-RU" sz="2800" dirty="0"/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838200" y="4110817"/>
            <a:ext cx="5011616" cy="220134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№3. «Як зазирнути за екран»</a:t>
            </a:r>
          </a:p>
          <a:p>
            <a:pPr algn="ctr"/>
            <a:r>
              <a:rPr lang="uk-UA" sz="2800" dirty="0" smtClean="0"/>
              <a:t>(Дослід з дзеркалом і екраном)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500" y="365125"/>
            <a:ext cx="3149300" cy="1410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507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9369"/>
            <a:ext cx="12115801" cy="6828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Зміст роботи: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522" y="1268015"/>
            <a:ext cx="1133328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 smtClean="0"/>
              <a:t>Мета:</a:t>
            </a:r>
            <a:r>
              <a:rPr lang="uk-UA" dirty="0" smtClean="0"/>
              <a:t> перевірити досліди з Інтернету «Дзеркала, розташовані під кутом</a:t>
            </a:r>
            <a:r>
              <a:rPr lang="uk-UA" dirty="0"/>
              <a:t>», «Як зазирнути за екран</a:t>
            </a:r>
            <a:r>
              <a:rPr lang="uk-UA" dirty="0" smtClean="0"/>
              <a:t>»,</a:t>
            </a:r>
            <a:r>
              <a:rPr lang="uk-UA" dirty="0" smtClean="0"/>
              <a:t> «Нескінченний тунель» та пояснити їх з точки зору фізики.</a:t>
            </a:r>
          </a:p>
          <a:p>
            <a:pPr marL="0" indent="0">
              <a:buNone/>
            </a:pPr>
            <a:r>
              <a:rPr lang="uk-UA" b="1" dirty="0" smtClean="0"/>
              <a:t>Завдання</a:t>
            </a:r>
            <a:r>
              <a:rPr lang="uk-UA" b="1" dirty="0" smtClean="0"/>
              <a:t>: </a:t>
            </a:r>
          </a:p>
          <a:p>
            <a:r>
              <a:rPr lang="uk-UA" dirty="0" smtClean="0"/>
              <a:t>   розглянути досліди з мережі Інтернет про дзеркала,</a:t>
            </a:r>
          </a:p>
          <a:p>
            <a:r>
              <a:rPr lang="uk-UA" dirty="0" smtClean="0"/>
              <a:t>   виготовити установки для них,</a:t>
            </a:r>
          </a:p>
          <a:p>
            <a:r>
              <a:rPr lang="uk-UA" dirty="0" smtClean="0"/>
              <a:t>   відтворити ці досліди та перевірити, чи виконуються побачені явища,</a:t>
            </a:r>
          </a:p>
          <a:p>
            <a:r>
              <a:rPr lang="uk-UA" dirty="0"/>
              <a:t> </a:t>
            </a:r>
            <a:r>
              <a:rPr lang="uk-UA" dirty="0" smtClean="0"/>
              <a:t>  пояснити суть цих дослідів.</a:t>
            </a:r>
          </a:p>
          <a:p>
            <a:pPr marL="0" indent="0">
              <a:buNone/>
            </a:pPr>
            <a:r>
              <a:rPr lang="uk-UA" b="1" dirty="0" smtClean="0"/>
              <a:t>Об’єкт дослідження</a:t>
            </a:r>
            <a:r>
              <a:rPr lang="uk-UA" dirty="0" smtClean="0"/>
              <a:t>: явище відбивання в плоских дзеркалах, </a:t>
            </a:r>
            <a:endParaRPr lang="uk-UA" dirty="0" smtClean="0"/>
          </a:p>
          <a:p>
            <a:pPr marL="0" indent="0">
              <a:buNone/>
            </a:pPr>
            <a:r>
              <a:rPr lang="uk-UA" b="1" dirty="0" smtClean="0"/>
              <a:t>предмет</a:t>
            </a:r>
            <a:r>
              <a:rPr lang="uk-UA" dirty="0" smtClean="0"/>
              <a:t> </a:t>
            </a:r>
            <a:r>
              <a:rPr lang="uk-UA" dirty="0" smtClean="0"/>
              <a:t>– зображення, що утворюються під час проведення фізичних фокусів.</a:t>
            </a:r>
            <a:endParaRPr lang="ru-RU" dirty="0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9091246" y="5547946"/>
            <a:ext cx="1749669" cy="914400"/>
          </a:xfrm>
          <a:prstGeom prst="snip2SameRect">
            <a:avLst/>
          </a:prstGeom>
          <a:solidFill>
            <a:srgbClr val="5D6E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Слайд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186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9369"/>
            <a:ext cx="12115801" cy="6828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Обладнання для експериментів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Набір з трьох дзеркал (25Х25см), </a:t>
            </a:r>
          </a:p>
          <a:p>
            <a:r>
              <a:rPr lang="uk-UA" dirty="0" smtClean="0"/>
              <a:t>Транспортир</a:t>
            </a:r>
          </a:p>
          <a:p>
            <a:r>
              <a:rPr lang="uk-UA" dirty="0" smtClean="0"/>
              <a:t>Кольорові ковпачки від маркерів</a:t>
            </a:r>
          </a:p>
          <a:p>
            <a:r>
              <a:rPr lang="uk-UA" dirty="0" smtClean="0"/>
              <a:t>Білий екран</a:t>
            </a:r>
          </a:p>
          <a:p>
            <a:r>
              <a:rPr lang="uk-UA" dirty="0" smtClean="0"/>
              <a:t>Світлодіодна </a:t>
            </a:r>
            <a:r>
              <a:rPr lang="en-AU" dirty="0" smtClean="0"/>
              <a:t>LED</a:t>
            </a:r>
            <a:r>
              <a:rPr lang="uk-UA" dirty="0" smtClean="0"/>
              <a:t>-стрічка з блоком живлення на 12В.</a:t>
            </a:r>
          </a:p>
          <a:p>
            <a:r>
              <a:rPr lang="uk-UA" dirty="0" smtClean="0"/>
              <a:t>Дерев'яний короб (розмір 50Х50 см і висотою 2см)</a:t>
            </a:r>
          </a:p>
          <a:p>
            <a:r>
              <a:rPr lang="uk-UA" dirty="0" smtClean="0"/>
              <a:t>Дзеркал</a:t>
            </a:r>
            <a:r>
              <a:rPr lang="ru-RU" dirty="0" smtClean="0"/>
              <a:t>о 50Х50см </a:t>
            </a:r>
            <a:r>
              <a:rPr lang="uk-UA" dirty="0" smtClean="0"/>
              <a:t>прозоре і напівпрозоре</a:t>
            </a:r>
            <a:r>
              <a:rPr lang="ru-RU" dirty="0" smtClean="0"/>
              <a:t>.</a:t>
            </a:r>
          </a:p>
          <a:p>
            <a:r>
              <a:rPr lang="uk-UA" dirty="0" smtClean="0"/>
              <a:t>Ліхтарик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9091246" y="5547946"/>
            <a:ext cx="1749669" cy="914400"/>
          </a:xfrm>
          <a:prstGeom prst="snip2SameRect">
            <a:avLst/>
          </a:prstGeom>
          <a:solidFill>
            <a:srgbClr val="5D6E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Слайд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55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9369"/>
            <a:ext cx="12115801" cy="6828631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738" r="12035"/>
          <a:stretch/>
        </p:blipFill>
        <p:spPr>
          <a:xfrm>
            <a:off x="363414" y="1576387"/>
            <a:ext cx="6802317" cy="3815439"/>
          </a:xfrm>
          <a:prstGeom prst="rect">
            <a:avLst/>
          </a:prstGeom>
        </p:spPr>
      </p:pic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9091246" y="5547946"/>
            <a:ext cx="1749669" cy="914400"/>
          </a:xfrm>
          <a:prstGeom prst="snip2SameRect">
            <a:avLst/>
          </a:prstGeom>
          <a:solidFill>
            <a:srgbClr val="5D6E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Слайд 5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10054" y="365125"/>
            <a:ext cx="9284677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Дослід №1</a:t>
            </a:r>
            <a:r>
              <a:rPr lang="uk-UA" sz="3600" b="1" dirty="0"/>
              <a:t>. Дослід з двома дзеркалами, що розташовані під </a:t>
            </a:r>
            <a:r>
              <a:rPr lang="uk-UA" sz="3600" b="1" dirty="0" smtClean="0"/>
              <a:t>кутом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87762" y="1690688"/>
            <a:ext cx="3490546" cy="2986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/>
              <a:t>Якщо взяти декілька дзеркал і розташувати їх під кутом, то можна отримати багато зображень одного предмета.</a:t>
            </a:r>
          </a:p>
          <a:p>
            <a:pPr algn="just"/>
            <a:r>
              <a:rPr lang="uk-UA" dirty="0" smtClean="0"/>
              <a:t>В експерименті ми взяли 3 однакових дзеркала, з них отримали трикутну призму. В центрі утвореної конструкції поставили ліхтарик як об’єкт і побачили 5 утворених зображень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274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9369"/>
            <a:ext cx="12192000" cy="6828631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738" r="12035"/>
          <a:stretch/>
        </p:blipFill>
        <p:spPr>
          <a:xfrm>
            <a:off x="363416" y="1892911"/>
            <a:ext cx="4102350" cy="2301020"/>
          </a:xfrm>
          <a:prstGeom prst="rect">
            <a:avLst/>
          </a:prstGeom>
        </p:spPr>
      </p:pic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9091246" y="5547946"/>
            <a:ext cx="1749669" cy="914400"/>
          </a:xfrm>
          <a:prstGeom prst="snip2SameRect">
            <a:avLst/>
          </a:prstGeom>
          <a:solidFill>
            <a:srgbClr val="5D6E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Слайд 6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118946" y="365125"/>
                <a:ext cx="8150469" cy="1325563"/>
              </a:xfrm>
            </p:spPr>
            <p:txBody>
              <a:bodyPr>
                <a:normAutofit fontScale="90000"/>
              </a:bodyPr>
              <a:lstStyle/>
              <a:p>
                <a:pPr lvl="0" algn="ctr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1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N</m:t>
                    </m:r>
                    <m:r>
                      <a:rPr lang="en-AU" sz="1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AU" sz="1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AU" sz="1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uk-UA" sz="1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360</m:t>
                            </m:r>
                          </m:e>
                          <m:sup>
                            <m:r>
                              <a:rPr lang="uk-UA" sz="1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о</m:t>
                            </m:r>
                          </m:sup>
                        </m:sSup>
                      </m:num>
                      <m:den>
                        <m:r>
                          <a:rPr lang="en-AU" sz="1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𝛼</m:t>
                        </m:r>
                      </m:den>
                    </m:f>
                  </m:oMath>
                </a14:m>
                <a:r>
                  <a:rPr lang="uk-UA" sz="18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rPr>
                  <a:t>- - 1</a:t>
                </a:r>
                <a:br>
                  <a:rPr lang="uk-UA" sz="18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rPr>
                </a:br>
                <a:r>
                  <a:rPr lang="uk-UA" sz="4000" b="1" dirty="0" smtClean="0"/>
                  <a:t>Дослід №1</a:t>
                </a:r>
                <a:r>
                  <a:rPr lang="uk-UA" sz="4000" b="1" dirty="0"/>
                  <a:t>. Дослід з двома дзеркалами, що розташовані під </a:t>
                </a:r>
                <a:r>
                  <a:rPr lang="uk-UA" sz="4000" b="1" dirty="0" smtClean="0"/>
                  <a:t>кутом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6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18946" y="365125"/>
                <a:ext cx="8150469" cy="1325563"/>
              </a:xfrm>
              <a:blipFill rotWithShape="0">
                <a:blip r:embed="rId4"/>
                <a:stretch>
                  <a:fillRect l="-224" t="-4608" r="-1122" b="-262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4994031" y="2026444"/>
                <a:ext cx="6523892" cy="32841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dirty="0" smtClean="0"/>
                  <a:t>Пояснення: </a:t>
                </a:r>
              </a:p>
              <a:p>
                <a:pPr algn="just"/>
                <a:r>
                  <a:rPr lang="uk-UA" dirty="0" smtClean="0"/>
                  <a:t>Так як дзеркала </a:t>
                </a:r>
                <a:r>
                  <a:rPr lang="uk-UA" dirty="0" smtClean="0"/>
                  <a:t>мають однакові розміри, </a:t>
                </a:r>
                <a:r>
                  <a:rPr lang="uk-UA" dirty="0" smtClean="0"/>
                  <a:t>то в перетині призми утворюється рівносторонній трикутник, а у нього кожен з кутів дорівнює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о</m:t>
                        </m:r>
                      </m:sup>
                    </m:sSup>
                  </m:oMath>
                </a14:m>
                <a:r>
                  <a:rPr lang="ru-RU" dirty="0" smtClean="0"/>
                  <a:t>. </a:t>
                </a:r>
                <a:r>
                  <a:rPr lang="uk-UA" dirty="0" smtClean="0"/>
                  <a:t>Існує формула, за якою можна розрахувати кількість утворених зображень: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A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b="0" i="1" smtClean="0">
                                <a:latin typeface="Cambria Math" panose="02040503050406030204" pitchFamily="18" charset="0"/>
                              </a:rPr>
                              <m:t>360</m:t>
                            </m:r>
                          </m:e>
                          <m:sup>
                            <m:r>
                              <a:rPr lang="uk-UA" b="0" i="1" smtClean="0">
                                <a:latin typeface="Cambria Math" panose="02040503050406030204" pitchFamily="18" charset="0"/>
                              </a:rPr>
                              <m:t>о</m:t>
                            </m:r>
                          </m:sup>
                        </m:sSup>
                      </m:num>
                      <m:den>
                        <m:r>
                          <a:rPr lang="en-A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uk-UA" dirty="0" smtClean="0"/>
                  <a:t>- - 1</a:t>
                </a:r>
              </a:p>
              <a:p>
                <a:r>
                  <a:rPr lang="uk-UA" dirty="0" smtClean="0"/>
                  <a:t>В нашому випадку </a:t>
                </a:r>
                <a14:m>
                  <m:oMath xmlns:m="http://schemas.openxmlformats.org/officeDocument/2006/math">
                    <m:r>
                      <a:rPr lang="uk-U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uk-U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uk-U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uk-U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о</m:t>
                        </m:r>
                      </m:sup>
                    </m:sSup>
                  </m:oMath>
                </a14:m>
                <a:endParaRPr lang="uk-UA" dirty="0" smtClean="0"/>
              </a:p>
              <a:p>
                <a:pPr lvl="0"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AU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AU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360</m:t>
                            </m:r>
                          </m:e>
                          <m:sup>
                            <m:r>
                              <a:rPr lang="uk-UA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о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uk-UA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uk-UA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о</m:t>
                            </m:r>
                          </m:sup>
                        </m:sSup>
                      </m:den>
                    </m:f>
                  </m:oMath>
                </a14:m>
                <a:r>
                  <a:rPr lang="uk-UA" dirty="0">
                    <a:solidFill>
                      <a:prstClr val="white"/>
                    </a:solidFill>
                  </a:rPr>
                  <a:t>- - </a:t>
                </a:r>
                <a:r>
                  <a:rPr lang="uk-UA" dirty="0" smtClean="0">
                    <a:solidFill>
                      <a:prstClr val="white"/>
                    </a:solidFill>
                  </a:rPr>
                  <a:t>1=6-1=5</a:t>
                </a:r>
              </a:p>
              <a:p>
                <a:pPr lvl="0" algn="ctr"/>
                <a:r>
                  <a:rPr lang="uk-UA" dirty="0" smtClean="0">
                    <a:solidFill>
                      <a:prstClr val="white"/>
                    </a:solidFill>
                  </a:rPr>
                  <a:t>Ми дійсно получили 5 зображень </a:t>
                </a:r>
                <a:endParaRPr lang="uk-UA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031" y="2026444"/>
                <a:ext cx="6523892" cy="3284110"/>
              </a:xfrm>
              <a:prstGeom prst="rect">
                <a:avLst/>
              </a:prstGeom>
              <a:blipFill rotWithShape="0">
                <a:blip r:embed="rId5"/>
                <a:stretch>
                  <a:fillRect l="-653" r="-7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983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9369"/>
            <a:ext cx="12192001" cy="6828631"/>
          </a:xfrm>
          <a:prstGeom prst="rect">
            <a:avLst/>
          </a:prstGeom>
        </p:spPr>
      </p:pic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9091246" y="5547946"/>
            <a:ext cx="1749669" cy="914400"/>
          </a:xfrm>
          <a:prstGeom prst="snip2SameRect">
            <a:avLst/>
          </a:prstGeom>
          <a:solidFill>
            <a:srgbClr val="5D6E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Слайд 7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415562" y="365125"/>
                <a:ext cx="8985738" cy="1325563"/>
              </a:xfrm>
            </p:spPr>
            <p:txBody>
              <a:bodyPr>
                <a:normAutofit fontScale="90000"/>
              </a:bodyPr>
              <a:lstStyle/>
              <a:p>
                <a:pPr lvl="0" algn="ctr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1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N</m:t>
                    </m:r>
                    <m:r>
                      <a:rPr lang="en-AU" sz="1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AU" sz="1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AU" sz="1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uk-UA" sz="1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360</m:t>
                            </m:r>
                          </m:e>
                          <m:sup>
                            <m:r>
                              <a:rPr lang="uk-UA" sz="1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о</m:t>
                            </m:r>
                          </m:sup>
                        </m:sSup>
                      </m:num>
                      <m:den>
                        <m:r>
                          <a:rPr lang="en-AU" sz="1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𝛼</m:t>
                        </m:r>
                      </m:den>
                    </m:f>
                  </m:oMath>
                </a14:m>
                <a:r>
                  <a:rPr lang="uk-UA" sz="18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rPr>
                  <a:t>- - 1</a:t>
                </a:r>
                <a:br>
                  <a:rPr lang="uk-UA" sz="18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rPr>
                </a:br>
                <a:r>
                  <a:rPr lang="uk-UA" sz="4000" b="1" dirty="0" smtClean="0"/>
                  <a:t>Дослід №1</a:t>
                </a:r>
                <a:r>
                  <a:rPr lang="uk-UA" sz="4000" b="1" dirty="0"/>
                  <a:t>. Дослід з двома дзеркалами, що розташовані під </a:t>
                </a:r>
                <a:r>
                  <a:rPr lang="uk-UA" sz="4000" b="1" dirty="0" smtClean="0"/>
                  <a:t>кутом</a:t>
                </a:r>
                <a:endParaRPr lang="ru-RU" sz="4000" dirty="0"/>
              </a:p>
            </p:txBody>
          </p:sp>
        </mc:Choice>
        <mc:Fallback xmlns="">
          <p:sp>
            <p:nvSpPr>
              <p:cNvPr id="6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15562" y="365125"/>
                <a:ext cx="8985738" cy="1325563"/>
              </a:xfrm>
              <a:blipFill rotWithShape="0">
                <a:blip r:embed="rId3"/>
                <a:stretch>
                  <a:fillRect t="-4608" r="-136" b="-262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" y="1864176"/>
            <a:ext cx="4431430" cy="1994144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775" y="1901532"/>
            <a:ext cx="4431429" cy="19941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3" y="4052643"/>
            <a:ext cx="4431430" cy="207522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640122" y="3419720"/>
            <a:ext cx="852854" cy="407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Мал.1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40122" y="5688839"/>
            <a:ext cx="852854" cy="407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Мал.3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519747" y="3412864"/>
            <a:ext cx="852854" cy="407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Мал.2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011775" y="4052643"/>
                <a:ext cx="3859663" cy="21387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Перевіримо справедливість цієї закономірності при інших кутах:</a:t>
                </a:r>
              </a:p>
              <a:p>
                <a:pPr algn="ctr"/>
                <a:r>
                  <a:rPr lang="uk-UA" dirty="0" smtClean="0"/>
                  <a:t>Мал. 1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uk-U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=36</m:t>
                        </m:r>
                      </m:e>
                      <m:sup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о</m:t>
                        </m:r>
                      </m:sup>
                    </m:sSup>
                  </m:oMath>
                </a14:m>
                <a:r>
                  <a:rPr lang="ru-RU" dirty="0" smtClean="0"/>
                  <a:t> </a:t>
                </a:r>
                <a:r>
                  <a:rPr lang="en-AU" dirty="0" smtClean="0"/>
                  <a:t>N=</a:t>
                </a:r>
                <a:r>
                  <a:rPr lang="uk-UA" dirty="0" smtClean="0"/>
                  <a:t>9 </a:t>
                </a:r>
              </a:p>
              <a:p>
                <a:pPr lvl="0" algn="ctr"/>
                <a:r>
                  <a:rPr lang="uk-UA" dirty="0">
                    <a:solidFill>
                      <a:prstClr val="white"/>
                    </a:solidFill>
                  </a:rPr>
                  <a:t>Мал. </a:t>
                </a:r>
                <a:r>
                  <a:rPr lang="uk-UA" dirty="0" smtClean="0">
                    <a:solidFill>
                      <a:prstClr val="white"/>
                    </a:solidFill>
                  </a:rPr>
                  <a:t>2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uk-UA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=52</m:t>
                        </m:r>
                      </m:e>
                      <m:sup>
                        <m:r>
                          <a:rPr lang="uk-UA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о</m:t>
                        </m:r>
                      </m:sup>
                    </m:sSup>
                  </m:oMath>
                </a14:m>
                <a:r>
                  <a:rPr lang="ru-RU" dirty="0">
                    <a:solidFill>
                      <a:prstClr val="white"/>
                    </a:solidFill>
                  </a:rPr>
                  <a:t> </a:t>
                </a:r>
                <a:r>
                  <a:rPr lang="en-AU" dirty="0" smtClean="0">
                    <a:solidFill>
                      <a:prstClr val="white"/>
                    </a:solidFill>
                  </a:rPr>
                  <a:t>N=</a:t>
                </a:r>
                <a:r>
                  <a:rPr lang="uk-UA" dirty="0" smtClean="0">
                    <a:solidFill>
                      <a:prstClr val="white"/>
                    </a:solidFill>
                  </a:rPr>
                  <a:t>6 </a:t>
                </a:r>
                <a:endParaRPr lang="ru-RU" dirty="0">
                  <a:solidFill>
                    <a:prstClr val="white"/>
                  </a:solidFill>
                </a:endParaRPr>
              </a:p>
              <a:p>
                <a:pPr lvl="0" algn="ctr"/>
                <a:r>
                  <a:rPr lang="uk-UA" dirty="0">
                    <a:solidFill>
                      <a:prstClr val="white"/>
                    </a:solidFill>
                  </a:rPr>
                  <a:t>Мал. </a:t>
                </a:r>
                <a:r>
                  <a:rPr lang="uk-UA" dirty="0" smtClean="0">
                    <a:solidFill>
                      <a:prstClr val="white"/>
                    </a:solidFill>
                  </a:rPr>
                  <a:t>3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uk-UA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=40</m:t>
                        </m:r>
                      </m:e>
                      <m:sup>
                        <m:r>
                          <a:rPr lang="uk-UA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о</m:t>
                        </m:r>
                      </m:sup>
                    </m:sSup>
                  </m:oMath>
                </a14:m>
                <a:r>
                  <a:rPr lang="ru-RU" dirty="0">
                    <a:solidFill>
                      <a:prstClr val="white"/>
                    </a:solidFill>
                  </a:rPr>
                  <a:t> </a:t>
                </a:r>
                <a:r>
                  <a:rPr lang="en-AU" dirty="0" smtClean="0">
                    <a:solidFill>
                      <a:prstClr val="white"/>
                    </a:solidFill>
                  </a:rPr>
                  <a:t>N=</a:t>
                </a:r>
                <a:r>
                  <a:rPr lang="uk-UA" dirty="0" smtClean="0">
                    <a:solidFill>
                      <a:prstClr val="white"/>
                    </a:solidFill>
                  </a:rPr>
                  <a:t>8 </a:t>
                </a:r>
                <a:endParaRPr lang="ru-RU" dirty="0">
                  <a:solidFill>
                    <a:prstClr val="white"/>
                  </a:solidFill>
                </a:endParaRPr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775" y="4052643"/>
                <a:ext cx="3859663" cy="21387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97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5801" cy="6828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27" y="2253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Дослід №2. </a:t>
            </a:r>
            <a:r>
              <a:rPr lang="ru-RU" sz="3600" b="1" dirty="0" smtClean="0"/>
              <a:t>«</a:t>
            </a:r>
            <a:r>
              <a:rPr lang="ru-RU" sz="3600" b="1" dirty="0"/>
              <a:t>МАЙЖЕ НЕСКІНЧЕННИЙ ТУНЕЛЬ»</a:t>
            </a:r>
            <a:br>
              <a:rPr lang="ru-RU" sz="3600" b="1" dirty="0"/>
            </a:br>
            <a:r>
              <a:rPr lang="ru-RU" sz="3600" b="1" dirty="0" smtClean="0"/>
              <a:t>(</a:t>
            </a:r>
            <a:r>
              <a:rPr lang="uk-UA" sz="3600" b="1" dirty="0" smtClean="0"/>
              <a:t>Дослід з дзеркалом, що дає ефект тунелю</a:t>
            </a:r>
            <a:r>
              <a:rPr lang="ru-RU" sz="3600" b="1" dirty="0" smtClean="0"/>
              <a:t>)</a:t>
            </a:r>
            <a:r>
              <a:rPr lang="uk-UA" dirty="0" smtClean="0"/>
              <a:t>»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1815" y="1443341"/>
            <a:ext cx="3604546" cy="4355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9091246" y="5547946"/>
            <a:ext cx="1749669" cy="914400"/>
          </a:xfrm>
          <a:prstGeom prst="snip2SameRect">
            <a:avLst/>
          </a:prstGeom>
          <a:solidFill>
            <a:srgbClr val="5D6E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Слайд 8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2309" y="4949628"/>
            <a:ext cx="29496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i="1" dirty="0" smtClean="0">
                <a:latin typeface="PF DinDisplay Pro"/>
              </a:rPr>
              <a:t>Дзеркало з ефектом нескінченності — оптична ілюзія, що нагадує нескінченний тунель із вогниками. 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148918" y="1443341"/>
            <a:ext cx="3514164" cy="2258221"/>
          </a:xfrm>
          <a:prstGeom prst="rect">
            <a:avLst/>
          </a:prstGeom>
          <a:ln>
            <a:solidFill>
              <a:srgbClr val="4D77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/>
              <a:t>В інтернеті є інформація про те, що можна за допомогою двох дзеркал отримати нескінченний тунель з зображень світлодіодної лампочки. </a:t>
            </a:r>
          </a:p>
          <a:p>
            <a:pPr algn="just"/>
            <a:r>
              <a:rPr lang="uk-UA" dirty="0" smtClean="0"/>
              <a:t>Я вирішив перевірити цю інформацію і виготовити такий пристрій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44" y="1645514"/>
            <a:ext cx="2981690" cy="2973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1624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84"/>
            <a:ext cx="12115801" cy="6828631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8068" y="1830082"/>
            <a:ext cx="3886202" cy="3886202"/>
          </a:xfrm>
          <a:prstGeom prst="rect">
            <a:avLst/>
          </a:prstGeom>
        </p:spPr>
      </p:pic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9091246" y="5547946"/>
            <a:ext cx="1749669" cy="914400"/>
          </a:xfrm>
          <a:prstGeom prst="snip2SameRect">
            <a:avLst/>
          </a:prstGeom>
          <a:solidFill>
            <a:srgbClr val="5D6E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Слайд 9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/>
              <a:t>Дослід №2. </a:t>
            </a:r>
            <a:r>
              <a:rPr lang="ru-RU" sz="3600" b="1" dirty="0" smtClean="0"/>
              <a:t>«</a:t>
            </a:r>
            <a:r>
              <a:rPr lang="ru-RU" sz="3600" b="1" dirty="0"/>
              <a:t>МАЙЖЕ НЕСКІНЧЕННИЙ ТУНЕЛЬ»</a:t>
            </a:r>
            <a:br>
              <a:rPr lang="ru-RU" sz="3600" b="1" dirty="0"/>
            </a:br>
            <a:r>
              <a:rPr lang="ru-RU" sz="3600" b="1" dirty="0" smtClean="0"/>
              <a:t>(</a:t>
            </a:r>
            <a:r>
              <a:rPr lang="uk-UA" sz="3600" b="1" dirty="0" smtClean="0"/>
              <a:t>Дослід з дзеркалом, що дає ефект тунелю</a:t>
            </a:r>
            <a:r>
              <a:rPr lang="ru-RU" sz="3600" b="1" dirty="0" smtClean="0"/>
              <a:t>)</a:t>
            </a:r>
            <a:r>
              <a:rPr lang="uk-UA" dirty="0" smtClean="0"/>
              <a:t>»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43211" y="1830082"/>
            <a:ext cx="6983503" cy="2862322"/>
          </a:xfrm>
          <a:prstGeom prst="rect">
            <a:avLst/>
          </a:prstGeom>
          <a:solidFill>
            <a:srgbClr val="7396BD"/>
          </a:solidFill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chemeClr val="bg1"/>
                </a:solidFill>
                <a:latin typeface="PF DinDisplay Pro"/>
              </a:rPr>
              <a:t>Пояснення:</a:t>
            </a:r>
          </a:p>
          <a:p>
            <a:pPr algn="just"/>
            <a:r>
              <a:rPr lang="uk-UA" dirty="0" smtClean="0">
                <a:solidFill>
                  <a:schemeClr val="bg1"/>
                </a:solidFill>
                <a:latin typeface="PF DinDisplay Pro"/>
              </a:rPr>
              <a:t>Унікальна ілюзія досягається за рахунок використання двох дзеркал, одне з яких є одностороннім (повністю відбиває світло), а інше двостороннім (частково відбиває світло). Одностороннє дзеркало оточене по периметру світлодіодною стрічкою, а інше дзеркало розташоване паралельно йому на невеликій відстані попереду. Коли підсвічування увімкнене, воно відбивається між двома дзеркалами. Дивлячись у дзеркало з підсвічуванням, можна побачити безперервну лінію вогнів, що створює ілюзію глибини та безкінечного простору. 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514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763</Words>
  <Application>Microsoft Office PowerPoint</Application>
  <PresentationFormat>Широкоэкранный</PresentationFormat>
  <Paragraphs>93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PF DinDisplay Pro</vt:lpstr>
      <vt:lpstr>Times New Roman</vt:lpstr>
      <vt:lpstr>Тема Office</vt:lpstr>
      <vt:lpstr>Загадкові дзеркала</vt:lpstr>
      <vt:lpstr>Загадкові дзеркала</vt:lpstr>
      <vt:lpstr>Зміст роботи:</vt:lpstr>
      <vt:lpstr>Обладнання для експериментів:</vt:lpstr>
      <vt:lpstr>Дослід №1. Дослід з двома дзеркалами, що розташовані під кутом</vt:lpstr>
      <vt:lpstr>N=〖360〗^о/α- - 1 Дослід №1. Дослід з двома дзеркалами, що розташовані під кутом</vt:lpstr>
      <vt:lpstr>N=〖360〗^о/α- - 1 Дослід №1. Дослід з двома дзеркалами, що розташовані під кутом</vt:lpstr>
      <vt:lpstr>Дослід №2. «МАЙЖЕ НЕСКІНЧЕННИЙ ТУНЕЛЬ» (Дослід з дзеркалом, що дає ефект тунелю)» </vt:lpstr>
      <vt:lpstr>Дослід №2. «МАЙЖЕ НЕСКІНЧЕННИЙ ТУНЕЛЬ» (Дослід з дзеркалом, що дає ефект тунелю)» </vt:lpstr>
      <vt:lpstr>Дослід №2. «МАЙЖЕ НЕСКІНЧЕННИЙ ТУНЕЛЬ» (Дослід з дзеркалом, що дає ефект тунелю)» </vt:lpstr>
      <vt:lpstr>Дослід №3. «Як зазирнути за екран?»</vt:lpstr>
      <vt:lpstr>Дослід №3. «Як зазирнути за екран?»</vt:lpstr>
      <vt:lpstr>Список використаних джерел: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Aser</dc:creator>
  <cp:lastModifiedBy>Aser</cp:lastModifiedBy>
  <cp:revision>22</cp:revision>
  <dcterms:created xsi:type="dcterms:W3CDTF">2024-04-18T09:14:48Z</dcterms:created>
  <dcterms:modified xsi:type="dcterms:W3CDTF">2024-04-20T17:33:51Z</dcterms:modified>
</cp:coreProperties>
</file>