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50" r:id="rId1"/>
  </p:sldMasterIdLst>
  <p:sldIdLst>
    <p:sldId id="256" r:id="rId2"/>
    <p:sldId id="257" r:id="rId3"/>
    <p:sldId id="258" r:id="rId4"/>
    <p:sldId id="260" r:id="rId5"/>
    <p:sldId id="262" r:id="rId6"/>
    <p:sldId id="266" r:id="rId7"/>
    <p:sldId id="267" r:id="rId8"/>
    <p:sldId id="268" r:id="rId9"/>
    <p:sldId id="263" r:id="rId10"/>
    <p:sldId id="269" r:id="rId11"/>
    <p:sldId id="271" r:id="rId12"/>
    <p:sldId id="272" r:id="rId13"/>
    <p:sldId id="273" r:id="rId14"/>
    <p:sldId id="274" r:id="rId15"/>
    <p:sldId id="275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33D76"/>
    <a:srgbClr val="B10F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Помірний стиль 2 –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74" autoAdjust="0"/>
    <p:restoredTop sz="94660"/>
  </p:normalViewPr>
  <p:slideViewPr>
    <p:cSldViewPr snapToGrid="0">
      <p:cViewPr varScale="1">
        <p:scale>
          <a:sx n="46" d="100"/>
          <a:sy n="46" d="100"/>
        </p:scale>
        <p:origin x="36" y="9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 smtClean="0"/>
              <a:t>Клацніть, щоб редагувати стиль зразка підзаголовка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4/22/2024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48699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 фотографі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uk-UA" smtClean="0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36407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Назва та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65500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‹№›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660434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ка назв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11600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uk-UA" smtClean="0"/>
              <a:t>Редагувати стиль зразка тексту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uk-UA" smtClean="0"/>
              <a:t>Редагувати стиль зразка тексту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4/22/2024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04218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колонки з малю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uk-UA" smtClean="0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uk-UA" smtClean="0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uk-UA" smtClean="0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4/22/2024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01013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4524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0570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’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13380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 smtClean="0"/>
              <a:t>Клацніть, щоб редагувати стиль зразка підзаголовка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48422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66478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uk-UA" smtClean="0"/>
              <a:t>Редагувати стиль зразка тексту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4/22/2024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57435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4/22/2024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28953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4/22/2024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43117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70404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uk-UA" smtClean="0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32406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B61BEF0D-F0BB-DE4B-95CE-6DB70DBA9567}" type="datetimeFigureOut">
              <a:rPr lang="en-US" smtClean="0"/>
              <a:pPr/>
              <a:t>4/22/2024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D57F1E4F-1CFF-5643-939E-217C01CDF565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713595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  <p:sldLayoutId id="2147483764" r:id="rId14"/>
    <p:sldLayoutId id="2147483765" r:id="rId15"/>
    <p:sldLayoutId id="2147483766" r:id="rId16"/>
    <p:sldLayoutId id="214748376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5" Type="http://schemas.openxmlformats.org/officeDocument/2006/relationships/image" Target="../media/image3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Relationship Id="rId1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5" Type="http://schemas.openxmlformats.org/officeDocument/2006/relationships/image" Target="../media/image5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Relationship Id="rId14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probapera.org/publication/13/58044/istoriya-vyvchennya-svitlovyh-yavysch.html3" TargetMode="External"/><Relationship Id="rId2" Type="http://schemas.openxmlformats.org/officeDocument/2006/relationships/hyperlink" Target="https://uk.wikipedia.org/wiki/%D0%9F%D0%BE%D0%BA%D0%B0%D0%B7%D0%BD%D0%B8%D0%BA_%D0%B7%D0%B0%D0%BB%D0%BE%D0%BC%D0%BB%D0%B5%D0%BD%D0%BD%D1%8F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fizikanova.com.ua/konspekti-fizika-7-8-9/konspekti-fizika-11-klas-nova-programa/2-semestr/urok-50-vidbyvannya-svitla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2106728" y="2177735"/>
            <a:ext cx="8645040" cy="1405467"/>
          </a:xfrm>
        </p:spPr>
        <p:txBody>
          <a:bodyPr>
            <a:noAutofit/>
          </a:bodyPr>
          <a:lstStyle/>
          <a:p>
            <a:pPr algn="ctr"/>
            <a:r>
              <a:rPr lang="uk-UA" sz="4400" b="1" cap="none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Досліди – фокуси:</a:t>
            </a:r>
          </a:p>
          <a:p>
            <a:pPr algn="ctr"/>
            <a:r>
              <a:rPr lang="uk-UA" sz="4400" b="1" cap="none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«</a:t>
            </a:r>
            <a:r>
              <a:rPr lang="uk-UA" sz="4400" b="1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Таємний світ оптичних явищ</a:t>
            </a:r>
            <a:r>
              <a:rPr lang="uk-UA" sz="4400" b="1" cap="none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»</a:t>
            </a:r>
            <a:endParaRPr lang="uk-UA" sz="4400" dirty="0">
              <a:ln w="12700">
                <a:solidFill>
                  <a:srgbClr val="002060"/>
                </a:solidFill>
                <a:prstDash val="solid"/>
              </a:ln>
              <a:solidFill>
                <a:srgbClr val="00B0F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70005" y="331076"/>
            <a:ext cx="9481763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32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Всеукраїнський відкритий інтерактивний конкурс</a:t>
            </a:r>
            <a:br>
              <a:rPr lang="uk-UA" sz="32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2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“МАН−Юніор Дослідник” </a:t>
            </a:r>
            <a:br>
              <a:rPr lang="uk-UA" sz="32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2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Номінація “Технік−Юніор</a:t>
            </a:r>
            <a:r>
              <a:rPr lang="uk-UA" sz="3200" b="1" i="1" dirty="0">
                <a:solidFill>
                  <a:srgbClr val="FFFF00"/>
                </a:solidFill>
              </a:rPr>
              <a:t>”</a:t>
            </a:r>
          </a:p>
          <a:p>
            <a:endParaRPr lang="uk-UA" dirty="0"/>
          </a:p>
        </p:txBody>
      </p:sp>
      <p:sp>
        <p:nvSpPr>
          <p:cNvPr id="5" name="TextBox 4"/>
          <p:cNvSpPr txBox="1"/>
          <p:nvPr/>
        </p:nvSpPr>
        <p:spPr>
          <a:xfrm>
            <a:off x="4799426" y="4635687"/>
            <a:ext cx="717856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2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Виконувала: </a:t>
            </a:r>
            <a:r>
              <a:rPr lang="uk-UA" sz="20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Семенюта</a:t>
            </a:r>
            <a:r>
              <a:rPr lang="uk-UA" sz="20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Вероніка Ігорівна, </a:t>
            </a:r>
            <a:r>
              <a:rPr lang="uk-UA" sz="2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учениця </a:t>
            </a:r>
            <a:r>
              <a:rPr lang="uk-UA" sz="2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</a:t>
            </a:r>
            <a:r>
              <a:rPr lang="uk-UA" sz="20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класу</a:t>
            </a:r>
            <a:r>
              <a:rPr lang="uk-UA" sz="2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КЗ «Степанецький ліцей – опорний заклад загальної середньої освіти » Степанецької сільської ради ОТГ Черкаської області</a:t>
            </a:r>
          </a:p>
          <a:p>
            <a:pPr algn="just"/>
            <a:r>
              <a:rPr lang="uk-UA" sz="2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Науковий керівник: Степанець Світлана Анатоліївна, вчитель фізики, вища кваліфікаційна категорія</a:t>
            </a:r>
          </a:p>
          <a:p>
            <a:endParaRPr lang="uk-UA" dirty="0">
              <a:solidFill>
                <a:srgbClr val="FFFF0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445" y="3757810"/>
            <a:ext cx="3724565" cy="27860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30667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8334" y="-133156"/>
            <a:ext cx="11689226" cy="1456267"/>
          </a:xfrm>
        </p:spPr>
        <p:txBody>
          <a:bodyPr>
            <a:normAutofit/>
          </a:bodyPr>
          <a:lstStyle/>
          <a:p>
            <a:r>
              <a:rPr lang="uk-UA" sz="4800" b="1" dirty="0" smtClean="0">
                <a:solidFill>
                  <a:srgbClr val="FFFF00"/>
                </a:solidFill>
                <a:latin typeface="+mn-lt"/>
              </a:rPr>
              <a:t>Дослід – фокус: « Різнокольорове диво»</a:t>
            </a:r>
            <a:endParaRPr lang="uk-UA" sz="4800" b="1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56152" y="1059874"/>
            <a:ext cx="460555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i="1" dirty="0" smtClean="0">
                <a:solidFill>
                  <a:schemeClr val="accent2">
                    <a:lumMod val="75000"/>
                  </a:schemeClr>
                </a:solidFill>
              </a:rPr>
              <a:t>Фарбоване коромисло над річкою </a:t>
            </a:r>
            <a:r>
              <a:rPr lang="uk-UA" sz="3200" b="1" i="1" dirty="0" err="1" smtClean="0">
                <a:solidFill>
                  <a:schemeClr val="accent2">
                    <a:lumMod val="75000"/>
                  </a:schemeClr>
                </a:solidFill>
              </a:rPr>
              <a:t>повисло</a:t>
            </a:r>
            <a:r>
              <a:rPr lang="uk-UA" sz="3200" b="1" i="1" dirty="0" smtClean="0">
                <a:solidFill>
                  <a:schemeClr val="accent2">
                    <a:lumMod val="75000"/>
                  </a:schemeClr>
                </a:solidFill>
              </a:rPr>
              <a:t> - …</a:t>
            </a:r>
            <a:endParaRPr lang="uk-UA" sz="3200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56152" y="2162198"/>
            <a:ext cx="31548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i="1" dirty="0" smtClean="0">
                <a:solidFill>
                  <a:srgbClr val="FFFF00"/>
                </a:solidFill>
              </a:rPr>
              <a:t>Обладнання:</a:t>
            </a:r>
            <a:endParaRPr lang="uk-UA" sz="4000" b="1" i="1" dirty="0">
              <a:solidFill>
                <a:srgbClr val="FFFF0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t="5547"/>
          <a:stretch/>
        </p:blipFill>
        <p:spPr>
          <a:xfrm>
            <a:off x="6787947" y="996286"/>
            <a:ext cx="3564486" cy="189114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48334" y="2825047"/>
            <a:ext cx="704503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2800" b="1" dirty="0" smtClean="0"/>
              <a:t>Ліхтарик, прямокутний лоток з низькими краями, плоске дзеркало, білий картон, вода, прозоре  прямокутне скло,  ліхтарик</a:t>
            </a:r>
            <a:endParaRPr lang="uk-UA" sz="28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756152" y="4280185"/>
            <a:ext cx="53349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i="1" smtClean="0">
                <a:solidFill>
                  <a:srgbClr val="FFFF00"/>
                </a:solidFill>
              </a:rPr>
              <a:t>Проблемні питання</a:t>
            </a:r>
            <a:endParaRPr lang="uk-UA" sz="4000" b="1" i="1">
              <a:solidFill>
                <a:srgbClr val="FFFF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53441" y="4897997"/>
            <a:ext cx="947258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2800" b="1" i="1" dirty="0" smtClean="0"/>
              <a:t>Як утворилося таке розмаїття кольорів?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2800" b="1" i="1" dirty="0" smtClean="0"/>
              <a:t>Що впливає  на виникнення  різнокольорового дива?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2800" b="1" i="1" dirty="0" smtClean="0"/>
              <a:t>Чи утвориться веселка, якщо спрямувати на призму світло певного кольору?</a:t>
            </a:r>
            <a:endParaRPr lang="uk-UA" sz="2800" b="1" i="1" dirty="0"/>
          </a:p>
        </p:txBody>
      </p:sp>
    </p:spTree>
    <p:extLst>
      <p:ext uri="{BB962C8B-B14F-4D97-AF65-F5344CB8AC3E}">
        <p14:creationId xmlns:p14="http://schemas.microsoft.com/office/powerpoint/2010/main" val="2504250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4980" y="9836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/>
              <a:t>У</a:t>
            </a:r>
            <a:r>
              <a:rPr lang="uk-UA" dirty="0" smtClean="0"/>
              <a:t>творення веселки</a:t>
            </a:r>
            <a:br>
              <a:rPr lang="uk-UA" dirty="0" smtClean="0"/>
            </a:br>
            <a:endParaRPr lang="uk-UA" dirty="0"/>
          </a:p>
        </p:txBody>
      </p:sp>
      <p:sp>
        <p:nvSpPr>
          <p:cNvPr id="10" name="TextBox 9"/>
          <p:cNvSpPr txBox="1"/>
          <p:nvPr/>
        </p:nvSpPr>
        <p:spPr>
          <a:xfrm>
            <a:off x="367366" y="823095"/>
            <a:ext cx="45927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dirty="0" smtClean="0"/>
              <a:t>Плоске дзеркало</a:t>
            </a:r>
            <a:endParaRPr lang="uk-UA" sz="4000" dirty="0"/>
          </a:p>
        </p:txBody>
      </p:sp>
      <p:sp>
        <p:nvSpPr>
          <p:cNvPr id="11" name="TextBox 10"/>
          <p:cNvSpPr txBox="1"/>
          <p:nvPr/>
        </p:nvSpPr>
        <p:spPr>
          <a:xfrm>
            <a:off x="6599423" y="1167087"/>
            <a:ext cx="34497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 smtClean="0"/>
              <a:t>Прозоре скло</a:t>
            </a:r>
            <a:endParaRPr lang="uk-UA" sz="40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9746494" y="681582"/>
            <a:ext cx="22159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 smtClean="0"/>
              <a:t>Призма</a:t>
            </a:r>
            <a:endParaRPr lang="uk-UA" sz="4000" b="1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2"/>
          <a:srcRect l="7369" t="5641" r="10471" b="35890"/>
          <a:stretch/>
        </p:blipFill>
        <p:spPr>
          <a:xfrm>
            <a:off x="4642967" y="1859952"/>
            <a:ext cx="1686841" cy="160058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3"/>
          <a:srcRect l="4314" t="9195" r="17697" b="22243"/>
          <a:stretch/>
        </p:blipFill>
        <p:spPr>
          <a:xfrm>
            <a:off x="282094" y="1952790"/>
            <a:ext cx="1761534" cy="206479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334527" y="1151879"/>
            <a:ext cx="23843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CD</a:t>
            </a:r>
            <a:r>
              <a:rPr lang="uk-UA" sz="4000" b="1" dirty="0" smtClean="0"/>
              <a:t> - диск</a:t>
            </a:r>
            <a:endParaRPr lang="uk-UA" sz="4000" b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t="29633" r="31303" b="34563"/>
          <a:stretch/>
        </p:blipFill>
        <p:spPr>
          <a:xfrm>
            <a:off x="7351279" y="5027929"/>
            <a:ext cx="2203172" cy="151449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/>
          <a:srcRect t="30535" b="22112"/>
          <a:stretch/>
        </p:blipFill>
        <p:spPr>
          <a:xfrm>
            <a:off x="4545193" y="5299970"/>
            <a:ext cx="2173687" cy="137240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/>
          <a:srcRect t="12207" r="9488" b="6112"/>
          <a:stretch/>
        </p:blipFill>
        <p:spPr>
          <a:xfrm>
            <a:off x="5768545" y="3420722"/>
            <a:ext cx="1525917" cy="186404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7"/>
          <a:srcRect r="14151" b="9844"/>
          <a:stretch/>
        </p:blipFill>
        <p:spPr>
          <a:xfrm>
            <a:off x="4148708" y="3426732"/>
            <a:ext cx="1533135" cy="1882436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6057" y="4144984"/>
            <a:ext cx="1798077" cy="2397437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9"/>
          <a:srcRect l="12511" t="22795" b="13790"/>
          <a:stretch/>
        </p:blipFill>
        <p:spPr>
          <a:xfrm>
            <a:off x="2115671" y="2086766"/>
            <a:ext cx="1946335" cy="1881017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10"/>
          <a:srcRect t="15809" r="9674" b="29896"/>
          <a:stretch/>
        </p:blipFill>
        <p:spPr>
          <a:xfrm>
            <a:off x="10039662" y="5303727"/>
            <a:ext cx="1811458" cy="1451818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11"/>
          <a:srcRect l="7599" r="16006" b="41075"/>
          <a:stretch/>
        </p:blipFill>
        <p:spPr>
          <a:xfrm>
            <a:off x="10092827" y="1396381"/>
            <a:ext cx="1780203" cy="1830814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12"/>
          <a:srcRect l="9239" t="40282" r="49764" b="40176"/>
          <a:stretch/>
        </p:blipFill>
        <p:spPr>
          <a:xfrm>
            <a:off x="7436603" y="3344053"/>
            <a:ext cx="2201645" cy="1399268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13"/>
          <a:srcRect l="20111" t="24290" r="29262" b="58122"/>
          <a:stretch/>
        </p:blipFill>
        <p:spPr>
          <a:xfrm>
            <a:off x="7172506" y="1975124"/>
            <a:ext cx="2445261" cy="1132682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14"/>
          <a:srcRect l="27423" t="17358" r="31883" b="48707"/>
          <a:stretch/>
        </p:blipFill>
        <p:spPr>
          <a:xfrm>
            <a:off x="10065864" y="3388728"/>
            <a:ext cx="1669196" cy="185592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960148" y="715720"/>
            <a:ext cx="433832" cy="756415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flipH="1">
            <a:off x="7351279" y="696309"/>
            <a:ext cx="452580" cy="649365"/>
          </a:xfrm>
          <a:prstGeom prst="rect">
            <a:avLst/>
          </a:prstGeom>
        </p:spPr>
      </p:pic>
      <p:sp>
        <p:nvSpPr>
          <p:cNvPr id="30" name="Стрілка кутом 29"/>
          <p:cNvSpPr/>
          <p:nvPr/>
        </p:nvSpPr>
        <p:spPr>
          <a:xfrm rot="2340226">
            <a:off x="8645177" y="347806"/>
            <a:ext cx="1096144" cy="562892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  <p:sp>
        <p:nvSpPr>
          <p:cNvPr id="31" name="Стрілка кутом 30"/>
          <p:cNvSpPr/>
          <p:nvPr/>
        </p:nvSpPr>
        <p:spPr>
          <a:xfrm rot="18940950" flipH="1">
            <a:off x="2075150" y="361661"/>
            <a:ext cx="1160706" cy="660444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91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5592" y="-23774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uk-UA" sz="4400" b="1" i="1" dirty="0" smtClean="0">
                <a:solidFill>
                  <a:srgbClr val="FFFF00"/>
                </a:solidFill>
              </a:rPr>
              <a:t>Пояснення</a:t>
            </a:r>
            <a:endParaRPr lang="uk-UA" sz="4400" b="1" i="1" dirty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0717" y="689706"/>
            <a:ext cx="1149893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2800" dirty="0" smtClean="0"/>
              <a:t>       Пучок світла, відбитий дзеркалом на виході з води, заломлюється. Промені різних кольорів, які складають біле світло, мають різні кути заломлювання, тому вони падають у різні  точки і стають видимими. Це явище називається дисперсією світла.</a:t>
            </a:r>
          </a:p>
          <a:p>
            <a:pPr algn="just"/>
            <a:r>
              <a:rPr lang="uk-UA" sz="2800" dirty="0" smtClean="0"/>
              <a:t>       Веселка від променів, світла що потрапили на дзеркальну поверхню диска </a:t>
            </a:r>
            <a:r>
              <a:rPr lang="uk-UA" sz="2800" dirty="0"/>
              <a:t>утворюється тому, що </a:t>
            </a:r>
            <a:r>
              <a:rPr lang="uk-UA" sz="2800" dirty="0" smtClean="0"/>
              <a:t>ця поверхня виготовлена із пластику,  і на  ній  розташовані численні борозенки, які діють як безліч  маленьких призм, розташованих по колу.</a:t>
            </a:r>
          </a:p>
          <a:p>
            <a:pPr algn="just"/>
            <a:endParaRPr lang="uk-UA" sz="28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-1296" t="4741" r="2816" b="69925"/>
          <a:stretch/>
        </p:blipFill>
        <p:spPr>
          <a:xfrm>
            <a:off x="346841" y="4397821"/>
            <a:ext cx="3468414" cy="118965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13951" t="20780" r="24618" b="36266"/>
          <a:stretch/>
        </p:blipFill>
        <p:spPr>
          <a:xfrm>
            <a:off x="3941379" y="4397821"/>
            <a:ext cx="1488158" cy="138736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555661" y="4797906"/>
            <a:ext cx="65705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b="1" dirty="0" smtClean="0">
                <a:solidFill>
                  <a:srgbClr val="FFFF00"/>
                </a:solidFill>
              </a:rPr>
              <a:t>Чому пучок не розклався у спектр?</a:t>
            </a:r>
            <a:endParaRPr lang="uk-UA" b="1" dirty="0">
              <a:solidFill>
                <a:srgbClr val="FFFF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87384" y="5923069"/>
            <a:ext cx="103323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i="1" dirty="0" err="1"/>
              <a:t>Монохроматичне</a:t>
            </a:r>
            <a:r>
              <a:rPr lang="ru-RU" sz="2800" b="1" i="1" dirty="0"/>
              <a:t> </a:t>
            </a:r>
            <a:r>
              <a:rPr lang="ru-RU" sz="2800" b="1" i="1" dirty="0" err="1"/>
              <a:t>світло</a:t>
            </a:r>
            <a:r>
              <a:rPr lang="ru-RU" sz="2800" b="1" i="1" dirty="0"/>
              <a:t> не </a:t>
            </a:r>
            <a:r>
              <a:rPr lang="ru-RU" sz="2800" b="1" i="1" dirty="0" err="1"/>
              <a:t>розкладається</a:t>
            </a:r>
            <a:r>
              <a:rPr lang="ru-RU" sz="2800" b="1" i="1" dirty="0"/>
              <a:t> призмою в спектр.</a:t>
            </a:r>
            <a:endParaRPr lang="uk-UA" sz="2800" i="1" dirty="0"/>
          </a:p>
        </p:txBody>
      </p:sp>
    </p:spTree>
    <p:extLst>
      <p:ext uri="{BB962C8B-B14F-4D97-AF65-F5344CB8AC3E}">
        <p14:creationId xmlns:p14="http://schemas.microsoft.com/office/powerpoint/2010/main" val="4183426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6963" y="-216765"/>
            <a:ext cx="10515600" cy="1325563"/>
          </a:xfrm>
        </p:spPr>
        <p:txBody>
          <a:bodyPr/>
          <a:lstStyle/>
          <a:p>
            <a:r>
              <a:rPr lang="uk-UA" b="1" dirty="0" smtClean="0">
                <a:solidFill>
                  <a:srgbClr val="FFFF00"/>
                </a:solidFill>
              </a:rPr>
              <a:t>Дослід – фокус: «Зникаючі речі»</a:t>
            </a:r>
            <a:endParaRPr lang="uk-UA" b="1" dirty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96636" y="796850"/>
            <a:ext cx="52993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i="1" dirty="0" smtClean="0"/>
              <a:t>1. Скляний великий  стакан + малий скляний стакан  +</a:t>
            </a:r>
            <a:endParaRPr lang="uk-UA" sz="2800" b="1" i="1" dirty="0"/>
          </a:p>
        </p:txBody>
      </p:sp>
      <p:sp>
        <p:nvSpPr>
          <p:cNvPr id="7" name="Прямокутник 6"/>
          <p:cNvSpPr/>
          <p:nvPr/>
        </p:nvSpPr>
        <p:spPr>
          <a:xfrm>
            <a:off x="6609517" y="666675"/>
            <a:ext cx="548362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i="1" dirty="0"/>
              <a:t>2. </a:t>
            </a:r>
            <a:r>
              <a:rPr lang="ru-RU" sz="2400" b="1" i="1" dirty="0" err="1"/>
              <a:t>Пластмасовий</a:t>
            </a:r>
            <a:r>
              <a:rPr lang="ru-RU" sz="2400" b="1" i="1" dirty="0"/>
              <a:t> (</a:t>
            </a:r>
            <a:r>
              <a:rPr lang="ru-RU" sz="2400" b="1" i="1" dirty="0" err="1"/>
              <a:t>прозорий</a:t>
            </a:r>
            <a:r>
              <a:rPr lang="ru-RU" sz="2400" b="1" i="1" dirty="0"/>
              <a:t>)</a:t>
            </a:r>
            <a:r>
              <a:rPr lang="ru-RU" sz="2400" b="1" i="1" dirty="0" smtClean="0"/>
              <a:t> </a:t>
            </a:r>
            <a:r>
              <a:rPr lang="ru-RU" sz="2400" b="1" i="1" dirty="0"/>
              <a:t>великий  стакан + </a:t>
            </a:r>
            <a:r>
              <a:rPr lang="ru-RU" sz="2400" b="1" i="1" dirty="0" err="1"/>
              <a:t>малий</a:t>
            </a:r>
            <a:r>
              <a:rPr lang="ru-RU" sz="2400" b="1" i="1" dirty="0"/>
              <a:t>  </a:t>
            </a:r>
            <a:r>
              <a:rPr lang="ru-RU" sz="2400" b="1" i="1" dirty="0" err="1" smtClean="0"/>
              <a:t>пластмасовий</a:t>
            </a:r>
            <a:r>
              <a:rPr lang="ru-RU" sz="2400" b="1" i="1" dirty="0" smtClean="0"/>
              <a:t> стакан </a:t>
            </a:r>
            <a:r>
              <a:rPr lang="ru-RU" sz="2400" b="1" i="1" dirty="0"/>
              <a:t>стакан + </a:t>
            </a:r>
            <a:r>
              <a:rPr lang="ru-RU" sz="2400" b="1" i="1" dirty="0" smtClean="0"/>
              <a:t>(вода </a:t>
            </a:r>
            <a:r>
              <a:rPr lang="ru-RU" sz="2400" b="1" i="1" dirty="0" err="1" smtClean="0"/>
              <a:t>або</a:t>
            </a:r>
            <a:r>
              <a:rPr lang="ru-RU" sz="2400" b="1" i="1" dirty="0" smtClean="0"/>
              <a:t> </a:t>
            </a:r>
            <a:r>
              <a:rPr lang="ru-RU" sz="2400" b="1" i="1" dirty="0" err="1" smtClean="0"/>
              <a:t>олія</a:t>
            </a:r>
            <a:r>
              <a:rPr lang="ru-RU" sz="2400" b="1" i="1" dirty="0" smtClean="0"/>
              <a:t>, </a:t>
            </a:r>
            <a:r>
              <a:rPr lang="ru-RU" sz="2400" b="1" i="1" dirty="0" err="1" smtClean="0"/>
              <a:t>розчин</a:t>
            </a:r>
            <a:r>
              <a:rPr lang="ru-RU" sz="2400" b="1" i="1" dirty="0" smtClean="0"/>
              <a:t> </a:t>
            </a:r>
            <a:r>
              <a:rPr lang="ru-RU" sz="2400" b="1" i="1" dirty="0" err="1" smtClean="0"/>
              <a:t>солі</a:t>
            </a:r>
            <a:r>
              <a:rPr lang="ru-RU" sz="2400" b="1" i="1" dirty="0" smtClean="0"/>
              <a:t>, </a:t>
            </a:r>
            <a:r>
              <a:rPr lang="ru-RU" sz="2400" b="1" i="1" dirty="0" err="1" smtClean="0"/>
              <a:t>розчин</a:t>
            </a:r>
            <a:r>
              <a:rPr lang="ru-RU" sz="2400" b="1" i="1" dirty="0" smtClean="0"/>
              <a:t> меду, </a:t>
            </a:r>
            <a:r>
              <a:rPr lang="ru-RU" sz="2400" b="1" i="1" dirty="0" err="1" smtClean="0"/>
              <a:t>рідке</a:t>
            </a:r>
            <a:r>
              <a:rPr lang="ru-RU" sz="2400" b="1" i="1" dirty="0" smtClean="0"/>
              <a:t> мило, </a:t>
            </a:r>
            <a:r>
              <a:rPr lang="ru-RU" sz="2400" b="1" i="1" dirty="0" err="1" smtClean="0"/>
              <a:t>зубний</a:t>
            </a:r>
            <a:r>
              <a:rPr lang="ru-RU" sz="2400" b="1" i="1" dirty="0" smtClean="0"/>
              <a:t> </a:t>
            </a:r>
            <a:r>
              <a:rPr lang="ru-RU" sz="2400" b="1" i="1" dirty="0" err="1" smtClean="0"/>
              <a:t>еліксир</a:t>
            </a:r>
            <a:r>
              <a:rPr lang="ru-RU" sz="2400" b="1" i="1" dirty="0" smtClean="0"/>
              <a:t>)</a:t>
            </a:r>
            <a:endParaRPr lang="ru-RU" sz="2400" b="1" i="1" dirty="0"/>
          </a:p>
        </p:txBody>
      </p:sp>
      <p:cxnSp>
        <p:nvCxnSpPr>
          <p:cNvPr id="28" name="Пряма зі стрілкою 27"/>
          <p:cNvCxnSpPr/>
          <p:nvPr/>
        </p:nvCxnSpPr>
        <p:spPr>
          <a:xfrm flipH="1">
            <a:off x="1310153" y="1676669"/>
            <a:ext cx="134707" cy="41192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508547" y="2015837"/>
            <a:ext cx="11124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i="1" dirty="0" smtClean="0"/>
              <a:t>+ вода</a:t>
            </a:r>
            <a:endParaRPr lang="uk-UA" sz="2400" b="1" i="1" dirty="0"/>
          </a:p>
        </p:txBody>
      </p:sp>
      <p:cxnSp>
        <p:nvCxnSpPr>
          <p:cNvPr id="39" name="Пряма зі стрілкою 38"/>
          <p:cNvCxnSpPr/>
          <p:nvPr/>
        </p:nvCxnSpPr>
        <p:spPr>
          <a:xfrm flipH="1">
            <a:off x="2162391" y="1753839"/>
            <a:ext cx="10016" cy="45267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0" name="Пряма зі стрілкою 39"/>
          <p:cNvCxnSpPr>
            <a:endCxn id="53" idx="0"/>
          </p:cNvCxnSpPr>
          <p:nvPr/>
        </p:nvCxnSpPr>
        <p:spPr>
          <a:xfrm>
            <a:off x="3050717" y="1569518"/>
            <a:ext cx="98233" cy="48623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1" name="Пряма зі стрілкою 40"/>
          <p:cNvCxnSpPr/>
          <p:nvPr/>
        </p:nvCxnSpPr>
        <p:spPr>
          <a:xfrm>
            <a:off x="3764783" y="1676669"/>
            <a:ext cx="376845" cy="33040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1512213" y="2174991"/>
            <a:ext cx="10515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i="1" dirty="0" smtClean="0"/>
              <a:t>+ олія</a:t>
            </a:r>
            <a:endParaRPr lang="uk-UA" sz="2400" b="1" i="1" dirty="0"/>
          </a:p>
        </p:txBody>
      </p:sp>
      <p:sp>
        <p:nvSpPr>
          <p:cNvPr id="53" name="TextBox 52"/>
          <p:cNvSpPr txBox="1"/>
          <p:nvPr/>
        </p:nvSpPr>
        <p:spPr>
          <a:xfrm>
            <a:off x="2471746" y="2055757"/>
            <a:ext cx="13544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i="1" dirty="0" smtClean="0"/>
              <a:t>+ розчин солі</a:t>
            </a:r>
            <a:endParaRPr lang="uk-UA" sz="2400" b="1" i="1" dirty="0"/>
          </a:p>
        </p:txBody>
      </p:sp>
      <p:sp>
        <p:nvSpPr>
          <p:cNvPr id="59" name="TextBox 58"/>
          <p:cNvSpPr txBox="1"/>
          <p:nvPr/>
        </p:nvSpPr>
        <p:spPr>
          <a:xfrm>
            <a:off x="3572353" y="1933650"/>
            <a:ext cx="15446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i="1" dirty="0" smtClean="0"/>
              <a:t>+ рідке мило</a:t>
            </a:r>
            <a:endParaRPr lang="uk-UA" sz="2400" b="1" i="1" dirty="0"/>
          </a:p>
        </p:txBody>
      </p:sp>
      <p:cxnSp>
        <p:nvCxnSpPr>
          <p:cNvPr id="61" name="Пряма зі стрілкою 60"/>
          <p:cNvCxnSpPr/>
          <p:nvPr/>
        </p:nvCxnSpPr>
        <p:spPr>
          <a:xfrm flipH="1">
            <a:off x="796039" y="1682646"/>
            <a:ext cx="272152" cy="90586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65" name="TextBox 64"/>
          <p:cNvSpPr txBox="1"/>
          <p:nvPr/>
        </p:nvSpPr>
        <p:spPr>
          <a:xfrm>
            <a:off x="92520" y="2483207"/>
            <a:ext cx="15696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i="1" dirty="0" smtClean="0"/>
              <a:t>+ розчин меду</a:t>
            </a:r>
            <a:endParaRPr lang="uk-UA" sz="2400" b="1" i="1" dirty="0"/>
          </a:p>
        </p:txBody>
      </p:sp>
      <p:cxnSp>
        <p:nvCxnSpPr>
          <p:cNvPr id="69" name="Пряма зі стрілкою 68"/>
          <p:cNvCxnSpPr/>
          <p:nvPr/>
        </p:nvCxnSpPr>
        <p:spPr>
          <a:xfrm>
            <a:off x="4966385" y="1695630"/>
            <a:ext cx="670791" cy="71019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75" name="TextBox 74"/>
          <p:cNvSpPr txBox="1"/>
          <p:nvPr/>
        </p:nvSpPr>
        <p:spPr>
          <a:xfrm>
            <a:off x="4408494" y="1988351"/>
            <a:ext cx="20643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uk-UA" sz="2400" b="1" i="1" dirty="0" smtClean="0"/>
          </a:p>
          <a:p>
            <a:pPr algn="ctr"/>
            <a:r>
              <a:rPr lang="uk-UA" sz="2400" b="1" i="1" dirty="0" smtClean="0"/>
              <a:t>+ зубний еліксир</a:t>
            </a:r>
            <a:endParaRPr lang="uk-UA" sz="2400" b="1" i="1" dirty="0"/>
          </a:p>
        </p:txBody>
      </p:sp>
      <p:pic>
        <p:nvPicPr>
          <p:cNvPr id="77" name="Рисунок 76"/>
          <p:cNvPicPr>
            <a:picLocks noChangeAspect="1"/>
          </p:cNvPicPr>
          <p:nvPr/>
        </p:nvPicPr>
        <p:blipFill rotWithShape="1">
          <a:blip r:embed="rId2"/>
          <a:srcRect l="27356" t="29581" r="33851" b="34194"/>
          <a:stretch/>
        </p:blipFill>
        <p:spPr>
          <a:xfrm>
            <a:off x="10708584" y="2398413"/>
            <a:ext cx="1384561" cy="1723913"/>
          </a:xfrm>
          <a:prstGeom prst="rect">
            <a:avLst/>
          </a:prstGeom>
        </p:spPr>
      </p:pic>
      <p:pic>
        <p:nvPicPr>
          <p:cNvPr id="78" name="Рисунок 77"/>
          <p:cNvPicPr>
            <a:picLocks noChangeAspect="1"/>
          </p:cNvPicPr>
          <p:nvPr/>
        </p:nvPicPr>
        <p:blipFill rotWithShape="1">
          <a:blip r:embed="rId3"/>
          <a:srcRect l="14387" t="11970" r="22401" b="5579"/>
          <a:stretch/>
        </p:blipFill>
        <p:spPr>
          <a:xfrm>
            <a:off x="8686800" y="4334833"/>
            <a:ext cx="1660335" cy="2443323"/>
          </a:xfrm>
          <a:prstGeom prst="rect">
            <a:avLst/>
          </a:prstGeom>
        </p:spPr>
      </p:pic>
      <p:pic>
        <p:nvPicPr>
          <p:cNvPr id="79" name="Рисунок 78"/>
          <p:cNvPicPr>
            <a:picLocks noChangeAspect="1"/>
          </p:cNvPicPr>
          <p:nvPr/>
        </p:nvPicPr>
        <p:blipFill rotWithShape="1">
          <a:blip r:embed="rId4"/>
          <a:srcRect l="35809" t="55184" r="39172" b="21383"/>
          <a:stretch/>
        </p:blipFill>
        <p:spPr>
          <a:xfrm>
            <a:off x="8952603" y="2355015"/>
            <a:ext cx="1335002" cy="1667330"/>
          </a:xfrm>
          <a:prstGeom prst="rect">
            <a:avLst/>
          </a:prstGeom>
        </p:spPr>
      </p:pic>
      <p:pic>
        <p:nvPicPr>
          <p:cNvPr id="81" name="Рисунок 80"/>
          <p:cNvPicPr>
            <a:picLocks noChangeAspect="1"/>
          </p:cNvPicPr>
          <p:nvPr/>
        </p:nvPicPr>
        <p:blipFill rotWithShape="1">
          <a:blip r:embed="rId5"/>
          <a:srcRect l="33268" t="44942" r="48026" b="36436"/>
          <a:stretch/>
        </p:blipFill>
        <p:spPr>
          <a:xfrm>
            <a:off x="10720949" y="4742714"/>
            <a:ext cx="1244395" cy="1542824"/>
          </a:xfrm>
          <a:prstGeom prst="rect">
            <a:avLst/>
          </a:prstGeom>
        </p:spPr>
      </p:pic>
      <p:pic>
        <p:nvPicPr>
          <p:cNvPr id="82" name="Рисунок 81"/>
          <p:cNvPicPr>
            <a:picLocks noChangeAspect="1"/>
          </p:cNvPicPr>
          <p:nvPr/>
        </p:nvPicPr>
        <p:blipFill rotWithShape="1">
          <a:blip r:embed="rId6"/>
          <a:srcRect l="37121" t="60292" r="37368" b="4606"/>
          <a:stretch/>
        </p:blipFill>
        <p:spPr>
          <a:xfrm>
            <a:off x="3572513" y="2886629"/>
            <a:ext cx="1104405" cy="1879499"/>
          </a:xfrm>
          <a:prstGeom prst="rect">
            <a:avLst/>
          </a:prstGeom>
        </p:spPr>
      </p:pic>
      <p:pic>
        <p:nvPicPr>
          <p:cNvPr id="84" name="Рисунок 83"/>
          <p:cNvPicPr>
            <a:picLocks noChangeAspect="1"/>
          </p:cNvPicPr>
          <p:nvPr/>
        </p:nvPicPr>
        <p:blipFill rotWithShape="1">
          <a:blip r:embed="rId7"/>
          <a:srcRect l="13639" t="31747" r="23196" b="9460"/>
          <a:stretch/>
        </p:blipFill>
        <p:spPr>
          <a:xfrm rot="279194">
            <a:off x="5094345" y="3222095"/>
            <a:ext cx="1329815" cy="1650396"/>
          </a:xfrm>
          <a:prstGeom prst="rect">
            <a:avLst/>
          </a:prstGeom>
        </p:spPr>
      </p:pic>
      <p:pic>
        <p:nvPicPr>
          <p:cNvPr id="86" name="Рисунок 85"/>
          <p:cNvPicPr>
            <a:picLocks noChangeAspect="1"/>
          </p:cNvPicPr>
          <p:nvPr/>
        </p:nvPicPr>
        <p:blipFill rotWithShape="1">
          <a:blip r:embed="rId8"/>
          <a:srcRect l="40432" t="44615" r="39502" b="16512"/>
          <a:stretch/>
        </p:blipFill>
        <p:spPr>
          <a:xfrm rot="659514">
            <a:off x="3749536" y="4983010"/>
            <a:ext cx="1157208" cy="1681429"/>
          </a:xfrm>
          <a:prstGeom prst="rect">
            <a:avLst/>
          </a:prstGeom>
        </p:spPr>
      </p:pic>
      <p:pic>
        <p:nvPicPr>
          <p:cNvPr id="87" name="Рисунок 86"/>
          <p:cNvPicPr>
            <a:picLocks noChangeAspect="1"/>
          </p:cNvPicPr>
          <p:nvPr/>
        </p:nvPicPr>
        <p:blipFill rotWithShape="1">
          <a:blip r:embed="rId9"/>
          <a:srcRect l="41012" t="44363" r="41238" b="15996"/>
          <a:stretch/>
        </p:blipFill>
        <p:spPr>
          <a:xfrm>
            <a:off x="2122871" y="4838041"/>
            <a:ext cx="1153961" cy="1932893"/>
          </a:xfrm>
          <a:prstGeom prst="rect">
            <a:avLst/>
          </a:prstGeom>
        </p:spPr>
      </p:pic>
      <p:pic>
        <p:nvPicPr>
          <p:cNvPr id="88" name="Рисунок 87"/>
          <p:cNvPicPr>
            <a:picLocks noChangeAspect="1"/>
          </p:cNvPicPr>
          <p:nvPr/>
        </p:nvPicPr>
        <p:blipFill rotWithShape="1">
          <a:blip r:embed="rId10"/>
          <a:srcRect l="37609" t="14178" r="23430" b="26980"/>
          <a:stretch/>
        </p:blipFill>
        <p:spPr>
          <a:xfrm>
            <a:off x="6974236" y="4855951"/>
            <a:ext cx="1338750" cy="1529424"/>
          </a:xfrm>
          <a:prstGeom prst="rect">
            <a:avLst/>
          </a:prstGeom>
        </p:spPr>
      </p:pic>
      <p:pic>
        <p:nvPicPr>
          <p:cNvPr id="91" name="Рисунок 90"/>
          <p:cNvPicPr>
            <a:picLocks noChangeAspect="1"/>
          </p:cNvPicPr>
          <p:nvPr/>
        </p:nvPicPr>
        <p:blipFill rotWithShape="1">
          <a:blip r:embed="rId11"/>
          <a:srcRect l="49931" t="33378" r="32170" b="33653"/>
          <a:stretch/>
        </p:blipFill>
        <p:spPr>
          <a:xfrm rot="21093915">
            <a:off x="311299" y="3272320"/>
            <a:ext cx="1392408" cy="1923616"/>
          </a:xfrm>
          <a:prstGeom prst="rect">
            <a:avLst/>
          </a:prstGeom>
        </p:spPr>
      </p:pic>
      <p:pic>
        <p:nvPicPr>
          <p:cNvPr id="93" name="Рисунок 92"/>
          <p:cNvPicPr>
            <a:picLocks noChangeAspect="1"/>
          </p:cNvPicPr>
          <p:nvPr/>
        </p:nvPicPr>
        <p:blipFill rotWithShape="1">
          <a:blip r:embed="rId12"/>
          <a:srcRect l="49616" t="30360" r="36102" b="38878"/>
          <a:stretch/>
        </p:blipFill>
        <p:spPr>
          <a:xfrm rot="21034161">
            <a:off x="1861840" y="2907024"/>
            <a:ext cx="1248374" cy="2016688"/>
          </a:xfrm>
          <a:prstGeom prst="rect">
            <a:avLst/>
          </a:prstGeom>
        </p:spPr>
      </p:pic>
      <p:pic>
        <p:nvPicPr>
          <p:cNvPr id="94" name="Рисунок 93"/>
          <p:cNvPicPr>
            <a:picLocks noChangeAspect="1"/>
          </p:cNvPicPr>
          <p:nvPr/>
        </p:nvPicPr>
        <p:blipFill rotWithShape="1">
          <a:blip r:embed="rId13"/>
          <a:srcRect l="37168" t="56034" r="30211" b="9163"/>
          <a:stretch/>
        </p:blipFill>
        <p:spPr>
          <a:xfrm>
            <a:off x="383082" y="5087785"/>
            <a:ext cx="1197082" cy="1702889"/>
          </a:xfrm>
          <a:prstGeom prst="rect">
            <a:avLst/>
          </a:prstGeom>
        </p:spPr>
      </p:pic>
      <p:pic>
        <p:nvPicPr>
          <p:cNvPr id="95" name="Рисунок 94"/>
          <p:cNvPicPr>
            <a:picLocks noChangeAspect="1"/>
          </p:cNvPicPr>
          <p:nvPr/>
        </p:nvPicPr>
        <p:blipFill rotWithShape="1">
          <a:blip r:embed="rId14"/>
          <a:srcRect l="32290" t="55556" r="37409" b="4144"/>
          <a:stretch/>
        </p:blipFill>
        <p:spPr>
          <a:xfrm rot="772074">
            <a:off x="5285167" y="4941692"/>
            <a:ext cx="1135608" cy="1815819"/>
          </a:xfrm>
          <a:prstGeom prst="rect">
            <a:avLst/>
          </a:prstGeom>
        </p:spPr>
      </p:pic>
      <p:pic>
        <p:nvPicPr>
          <p:cNvPr id="97" name="Рисунок 96"/>
          <p:cNvPicPr>
            <a:picLocks noChangeAspect="1"/>
          </p:cNvPicPr>
          <p:nvPr/>
        </p:nvPicPr>
        <p:blipFill rotWithShape="1">
          <a:blip r:embed="rId15"/>
          <a:srcRect l="2868" r="17122" b="35878"/>
          <a:stretch/>
        </p:blipFill>
        <p:spPr>
          <a:xfrm>
            <a:off x="7055185" y="2757149"/>
            <a:ext cx="1476439" cy="1577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605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1" y="-155137"/>
            <a:ext cx="10515600" cy="1325563"/>
          </a:xfrm>
        </p:spPr>
        <p:txBody>
          <a:bodyPr/>
          <a:lstStyle/>
          <a:p>
            <a:pPr algn="ctr"/>
            <a:r>
              <a:rPr lang="uk-UA" b="1" dirty="0" smtClean="0">
                <a:solidFill>
                  <a:srgbClr val="FFFF00"/>
                </a:solidFill>
              </a:rPr>
              <a:t>Пояснення</a:t>
            </a:r>
            <a:endParaRPr lang="uk-UA" b="1" dirty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7201" y="870881"/>
            <a:ext cx="108966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2800" b="1" i="1" dirty="0" smtClean="0"/>
              <a:t>         Коли ми помістили  меншу склянку  наповнену водою у більшу склянку і залили водою, то  меншу склянку  було добре видно. Такий самий результат отримали із зубним еліксиром і  мало насиченими розчинами солі та меду. Це пояснюється тим, що ці  рідини мають показник заломлення, що відрізняється від показника заломлення скла.</a:t>
            </a:r>
          </a:p>
          <a:p>
            <a:pPr algn="just"/>
            <a:r>
              <a:rPr lang="uk-UA" sz="2800" b="1" i="1" dirty="0" smtClean="0"/>
              <a:t>       Якщо для експерименту  використати олію, рідке мило, значно насичені розчини солі і меду, то  склянки ми не будемо бачити. З</a:t>
            </a:r>
            <a:r>
              <a:rPr lang="en-US" sz="2800" b="1" i="1" dirty="0" smtClean="0"/>
              <a:t>’</a:t>
            </a:r>
            <a:r>
              <a:rPr lang="uk-UA" sz="2800" b="1" i="1" dirty="0" smtClean="0"/>
              <a:t>ясувалося, що ці рідини мають  показник заломлення, що майже збігається з показником заломлення скла. </a:t>
            </a:r>
          </a:p>
          <a:p>
            <a:pPr algn="just"/>
            <a:r>
              <a:rPr lang="uk-UA" sz="28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          Аналогічне пояснення мають дослідження  з використанням прозорих  пластмасових  стаканів.</a:t>
            </a:r>
            <a:endParaRPr lang="uk-UA" sz="2800" b="1" i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437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112877"/>
            <a:ext cx="10515600" cy="1325563"/>
          </a:xfrm>
        </p:spPr>
        <p:txBody>
          <a:bodyPr/>
          <a:lstStyle/>
          <a:p>
            <a:r>
              <a:rPr lang="uk-UA" b="1" dirty="0" smtClean="0">
                <a:solidFill>
                  <a:srgbClr val="FFFF00"/>
                </a:solidFill>
              </a:rPr>
              <a:t>Список використаних джерел</a:t>
            </a:r>
            <a:endParaRPr lang="uk-UA" b="1" dirty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12531" y="1318022"/>
            <a:ext cx="11366937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uk-UA" dirty="0" smtClean="0"/>
              <a:t>1 . </a:t>
            </a:r>
            <a:r>
              <a:rPr lang="en-US" sz="2800" dirty="0" smtClean="0">
                <a:hlinkClick r:id="rId2"/>
              </a:rPr>
              <a:t>https</a:t>
            </a:r>
            <a:r>
              <a:rPr lang="en-US" sz="2800" dirty="0">
                <a:hlinkClick r:id="rId2"/>
              </a:rPr>
              <a:t>://uk.wikipedia.org/wiki/%D0%9F%D0%BE%D0%BA%D0%B0%D0%B7%D0%BD%D0%B8%D0%BA_%</a:t>
            </a:r>
            <a:r>
              <a:rPr lang="en-US" sz="2800" dirty="0" smtClean="0">
                <a:hlinkClick r:id="rId2"/>
              </a:rPr>
              <a:t>D0%B7%D0%B0%D0%BB%D0%BE%D0%BC%D0%BB%D0%B5%D0%BD%D0%BD%D1%8F</a:t>
            </a:r>
            <a:endParaRPr lang="uk-UA" sz="2800" dirty="0" smtClean="0"/>
          </a:p>
          <a:p>
            <a:pPr lvl="0"/>
            <a:r>
              <a:rPr lang="uk-UA" sz="2800" dirty="0" smtClean="0"/>
              <a:t>2. </a:t>
            </a:r>
            <a:r>
              <a:rPr lang="en-US" sz="2800" dirty="0">
                <a:hlinkClick r:id="rId3"/>
              </a:rPr>
              <a:t>https://</a:t>
            </a:r>
            <a:r>
              <a:rPr lang="en-US" sz="2800" dirty="0" smtClean="0">
                <a:hlinkClick r:id="rId3"/>
              </a:rPr>
              <a:t>probapera.org/publication/13/58044/istoriya-vyvchennya-svitlovyh-yavysch.html</a:t>
            </a:r>
            <a:r>
              <a:rPr lang="uk-UA" sz="2800" dirty="0" smtClean="0">
                <a:hlinkClick r:id="rId3"/>
              </a:rPr>
              <a:t>3</a:t>
            </a:r>
            <a:r>
              <a:rPr lang="uk-UA" sz="2800" dirty="0" smtClean="0"/>
              <a:t>. </a:t>
            </a:r>
          </a:p>
          <a:p>
            <a:r>
              <a:rPr lang="uk-UA" sz="2800" dirty="0" smtClean="0"/>
              <a:t>3. Фізичні експерименти. /М.С. Білий,  О.І. Бугайов, Є.В. Коршак Київ  - 1974, с. 172</a:t>
            </a:r>
          </a:p>
          <a:p>
            <a:r>
              <a:rPr lang="uk-UA" sz="2800" dirty="0" smtClean="0"/>
              <a:t>4. </a:t>
            </a:r>
            <a:r>
              <a:rPr lang="uk-UA" sz="2800" dirty="0" err="1" smtClean="0"/>
              <a:t>Генденштейн</a:t>
            </a:r>
            <a:r>
              <a:rPr lang="uk-UA" sz="2800" dirty="0" smtClean="0"/>
              <a:t>  Л.Е. ,  </a:t>
            </a:r>
            <a:r>
              <a:rPr lang="uk-UA" sz="2800" dirty="0" err="1" smtClean="0"/>
              <a:t>Гельфгат</a:t>
            </a:r>
            <a:r>
              <a:rPr lang="uk-UA" sz="2800" dirty="0" smtClean="0"/>
              <a:t> І.М.,  Кирик  Л.А. Задачі з фізики 7 – 8 класи. Харків, «Гімназія», 2001 – с. 152</a:t>
            </a:r>
          </a:p>
          <a:p>
            <a:r>
              <a:rPr lang="uk-UA" sz="2800" dirty="0" smtClean="0"/>
              <a:t>5. </a:t>
            </a:r>
            <a:r>
              <a:rPr lang="en-US" sz="2800" dirty="0">
                <a:hlinkClick r:id="rId4"/>
              </a:rPr>
              <a:t>https://</a:t>
            </a:r>
            <a:r>
              <a:rPr lang="en-US" sz="2800" dirty="0" smtClean="0">
                <a:hlinkClick r:id="rId4"/>
              </a:rPr>
              <a:t>www.fizikanova.com.ua/konspekti-fizika-7-8-9/konspekti-fizika-11-klas-nova-programa/2-semestr/urok-50-vidbyvannya-svitla</a:t>
            </a:r>
            <a:endParaRPr lang="uk-UA" sz="2800" dirty="0" smtClean="0"/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042797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3"/>
          <p:cNvSpPr/>
          <p:nvPr/>
        </p:nvSpPr>
        <p:spPr>
          <a:xfrm>
            <a:off x="4594970" y="54803"/>
            <a:ext cx="711880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200" b="1" i="1" spc="50" dirty="0" smtClean="0">
                <a:ln w="9525" cmpd="sng">
                  <a:solidFill>
                    <a:srgbClr val="0000FF"/>
                  </a:solidFill>
                  <a:prstDash val="solid"/>
                </a:ln>
                <a:solidFill>
                  <a:srgbClr val="00B0F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Візитка</a:t>
            </a:r>
            <a:r>
              <a:rPr lang="uk-UA" sz="3200" b="1" i="1" spc="50" dirty="0" smtClean="0">
                <a:ln w="9525" cmpd="sng">
                  <a:solidFill>
                    <a:srgbClr val="0000FF"/>
                  </a:solidFill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    </a:t>
            </a:r>
          </a:p>
          <a:p>
            <a:pPr algn="ctr"/>
            <a:r>
              <a:rPr lang="uk-UA" sz="3200" b="1" i="1" spc="50" dirty="0">
                <a:ln w="9525" cmpd="sng">
                  <a:solidFill>
                    <a:srgbClr val="0000FF"/>
                  </a:solidFill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uk-UA" sz="3200" b="1" i="1" spc="50" dirty="0" smtClean="0">
                <a:ln w="9525" cmpd="sng">
                  <a:solidFill>
                    <a:srgbClr val="0000FF"/>
                  </a:solidFill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                     </a:t>
            </a:r>
            <a:r>
              <a:rPr lang="uk-UA" sz="2800" b="1" i="1" spc="50" dirty="0" smtClean="0">
                <a:ln w="9525" cmpd="sng">
                  <a:solidFill>
                    <a:srgbClr val="0000FF"/>
                  </a:solidFill>
                  <a:prstDash val="solid"/>
                </a:ln>
                <a:solidFill>
                  <a:srgbClr val="00B0F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наукового </a:t>
            </a:r>
            <a:r>
              <a:rPr lang="uk-UA" sz="2800" b="1" i="1" spc="50" dirty="0">
                <a:ln w="9525" cmpd="sng">
                  <a:solidFill>
                    <a:srgbClr val="0000FF"/>
                  </a:solidFill>
                  <a:prstDash val="solid"/>
                </a:ln>
                <a:solidFill>
                  <a:srgbClr val="00B0F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керівника</a:t>
            </a:r>
          </a:p>
        </p:txBody>
      </p:sp>
      <p:sp>
        <p:nvSpPr>
          <p:cNvPr id="5" name="Прямокутник 4"/>
          <p:cNvSpPr/>
          <p:nvPr/>
        </p:nvSpPr>
        <p:spPr>
          <a:xfrm>
            <a:off x="819808" y="480472"/>
            <a:ext cx="26801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i="1" spc="50" dirty="0">
                <a:ln w="9525" cmpd="sng">
                  <a:solidFill>
                    <a:srgbClr val="0000FF"/>
                  </a:solidFill>
                  <a:prstDash val="solid"/>
                </a:ln>
                <a:solidFill>
                  <a:srgbClr val="00B0F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юного техніка</a:t>
            </a:r>
          </a:p>
        </p:txBody>
      </p:sp>
      <p:sp>
        <p:nvSpPr>
          <p:cNvPr id="6" name="Стрілка вправо 5"/>
          <p:cNvSpPr/>
          <p:nvPr/>
        </p:nvSpPr>
        <p:spPr>
          <a:xfrm rot="9824220">
            <a:off x="3578620" y="884342"/>
            <a:ext cx="1509839" cy="163823"/>
          </a:xfrm>
          <a:prstGeom prst="rightArrow">
            <a:avLst/>
          </a:prstGeom>
          <a:solidFill>
            <a:schemeClr val="accent4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" name="Стрілка вправо 6"/>
          <p:cNvSpPr/>
          <p:nvPr/>
        </p:nvSpPr>
        <p:spPr>
          <a:xfrm rot="1759306" flipV="1">
            <a:off x="6115168" y="1030554"/>
            <a:ext cx="1527324" cy="178532"/>
          </a:xfrm>
          <a:prstGeom prst="rightArrow">
            <a:avLst/>
          </a:prstGeom>
          <a:solidFill>
            <a:schemeClr val="accent4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" name="Прямокутник 8"/>
          <p:cNvSpPr/>
          <p:nvPr/>
        </p:nvSpPr>
        <p:spPr>
          <a:xfrm>
            <a:off x="698938" y="3914452"/>
            <a:ext cx="437408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Прізвище: </a:t>
            </a:r>
            <a:r>
              <a:rPr lang="uk-UA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Семенюта</a:t>
            </a:r>
            <a:r>
              <a:rPr lang="uk-UA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Ім'я: </a:t>
            </a:r>
            <a:r>
              <a:rPr lang="uk-UA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Вероніка</a:t>
            </a:r>
            <a:r>
              <a:rPr lang="uk-UA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батькові: </a:t>
            </a:r>
            <a:r>
              <a:rPr lang="uk-UA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Ігорівна</a:t>
            </a:r>
            <a:r>
              <a:rPr lang="uk-UA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Дата народження: </a:t>
            </a:r>
            <a:r>
              <a:rPr lang="uk-UA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10.09.2009 </a:t>
            </a:r>
            <a:r>
              <a:rPr lang="uk-UA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р.н</a:t>
            </a:r>
            <a:br>
              <a:rPr lang="uk-UA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Вік: </a:t>
            </a:r>
            <a:r>
              <a:rPr lang="uk-UA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 років</a:t>
            </a:r>
            <a:r>
              <a:rPr lang="uk-UA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Улюблене заняття: наукові дослідження,  </a:t>
            </a:r>
            <a:r>
              <a:rPr lang="uk-UA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художнє мистецтво (ліплення та малювання)</a:t>
            </a:r>
            <a:r>
              <a:rPr lang="uk-UA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/>
          <a:srcRect t="5260" r="4010"/>
          <a:stretch/>
        </p:blipFill>
        <p:spPr>
          <a:xfrm>
            <a:off x="8298196" y="1252307"/>
            <a:ext cx="1854796" cy="2246090"/>
          </a:xfrm>
          <a:prstGeom prst="rect">
            <a:avLst/>
          </a:prstGeom>
        </p:spPr>
      </p:pic>
      <p:sp>
        <p:nvSpPr>
          <p:cNvPr id="11" name="Прямокутник 10"/>
          <p:cNvSpPr/>
          <p:nvPr/>
        </p:nvSpPr>
        <p:spPr>
          <a:xfrm>
            <a:off x="7653764" y="3618683"/>
            <a:ext cx="6096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Прізвище: Степанець</a:t>
            </a:r>
            <a:br>
              <a:rPr lang="uk-UA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Ім'я: Світлана</a:t>
            </a:r>
            <a:br>
              <a:rPr lang="uk-UA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батькові: Анатоліївна</a:t>
            </a:r>
            <a:br>
              <a:rPr lang="uk-UA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Дата народження: 14.02.1972 р.н</a:t>
            </a:r>
            <a:br>
              <a:rPr lang="uk-UA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Вік: </a:t>
            </a:r>
            <a:r>
              <a:rPr lang="uk-UA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52 роки</a:t>
            </a:r>
            <a:endParaRPr lang="uk-UA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Вчитель: фізики</a:t>
            </a:r>
          </a:p>
          <a:p>
            <a:r>
              <a:rPr lang="uk-UA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Категорія: вища</a:t>
            </a:r>
          </a:p>
          <a:p>
            <a:r>
              <a:rPr lang="uk-UA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Стаж: </a:t>
            </a:r>
            <a:r>
              <a:rPr lang="uk-UA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 </a:t>
            </a:r>
            <a:r>
              <a:rPr lang="uk-UA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років</a:t>
            </a:r>
            <a:br>
              <a:rPr lang="uk-UA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Контактний номер: +380731013779</a:t>
            </a:r>
          </a:p>
          <a:p>
            <a:r>
              <a:rPr lang="uk-UA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Електронна адреса: svstepa90@gmail.com</a:t>
            </a:r>
            <a:endParaRPr lang="uk-UA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t="11114" b="17793"/>
          <a:stretch/>
        </p:blipFill>
        <p:spPr>
          <a:xfrm>
            <a:off x="1212679" y="1056549"/>
            <a:ext cx="1984345" cy="264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56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3"/>
          <p:cNvSpPr/>
          <p:nvPr/>
        </p:nvSpPr>
        <p:spPr>
          <a:xfrm>
            <a:off x="311409" y="107368"/>
            <a:ext cx="11461530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3600" b="1" i="1" dirty="0" smtClean="0">
                <a:ln w="22225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tx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Мета проекту: </a:t>
            </a:r>
            <a:r>
              <a:rPr lang="uk-UA" sz="2800" b="1" dirty="0" smtClean="0"/>
              <a:t>Дослідити закони оптичних  явищ  на основі  фізичних експериментів, пояснити їх результати; поглибити та розширити знання.</a:t>
            </a:r>
            <a:endParaRPr lang="uk-UA" sz="2800" b="1" i="1" spc="50" dirty="0">
              <a:ln w="9525" cmpd="sng">
                <a:solidFill>
                  <a:srgbClr val="FFC000"/>
                </a:solidFill>
                <a:prstDash val="solid"/>
              </a:ln>
              <a:solidFill>
                <a:srgbClr val="FF000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кутник 4"/>
          <p:cNvSpPr/>
          <p:nvPr/>
        </p:nvSpPr>
        <p:spPr>
          <a:xfrm>
            <a:off x="215789" y="1508105"/>
            <a:ext cx="11650717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4000" b="1" i="1" dirty="0">
                <a:ln w="22225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Завдання</a:t>
            </a:r>
            <a:r>
              <a:rPr lang="uk-UA" sz="4000" b="1" i="1" dirty="0" smtClean="0">
                <a:ln w="22225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uk-UA" sz="2800" b="1" dirty="0" smtClean="0"/>
              <a:t>Д</a:t>
            </a:r>
            <a:r>
              <a:rPr lang="uk-UA" sz="2800" b="1" dirty="0" smtClean="0">
                <a:ea typeface="Times New Roman" panose="02020603050405020304" pitchFamily="18" charset="0"/>
              </a:rPr>
              <a:t>ослідити </a:t>
            </a:r>
            <a:r>
              <a:rPr lang="uk-UA" sz="2800" b="1" dirty="0">
                <a:ea typeface="Times New Roman" panose="02020603050405020304" pitchFamily="18" charset="0"/>
              </a:rPr>
              <a:t>джерела інформації</a:t>
            </a:r>
            <a:r>
              <a:rPr lang="uk-UA" sz="2800" b="1" dirty="0" smtClean="0">
                <a:ea typeface="Times New Roman" panose="02020603050405020304" pitchFamily="18" charset="0"/>
              </a:rPr>
              <a:t>, активізувати знання , уміння, навички, ознайомитися з історією оптичних явищ, виконати експерименти ,  що підтверджують  закони оптичних явищ, з</a:t>
            </a:r>
            <a:r>
              <a:rPr lang="en-US" sz="2800" b="1" dirty="0" smtClean="0">
                <a:ea typeface="Times New Roman" panose="02020603050405020304" pitchFamily="18" charset="0"/>
              </a:rPr>
              <a:t>’</a:t>
            </a:r>
            <a:r>
              <a:rPr lang="uk-UA" sz="2800" b="1" dirty="0" smtClean="0">
                <a:ea typeface="Times New Roman" panose="02020603050405020304" pitchFamily="18" charset="0"/>
              </a:rPr>
              <a:t>ясувати роль фізичних фокусів</a:t>
            </a:r>
            <a:r>
              <a:rPr lang="uk-UA" sz="2800" b="1" dirty="0">
                <a:ea typeface="Times New Roman" panose="02020603050405020304" pitchFamily="18" charset="0"/>
              </a:rPr>
              <a:t>.</a:t>
            </a:r>
            <a:endParaRPr lang="uk-UA" sz="2800" b="1" i="1" dirty="0">
              <a:ln w="22225">
                <a:solidFill>
                  <a:srgbClr val="FFC000"/>
                </a:solidFill>
                <a:prstDash val="solid"/>
              </a:ln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кутник 1"/>
          <p:cNvSpPr/>
          <p:nvPr/>
        </p:nvSpPr>
        <p:spPr>
          <a:xfrm>
            <a:off x="309347" y="3232473"/>
            <a:ext cx="11463593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4000" b="1" i="1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Актуальність: </a:t>
            </a:r>
            <a:r>
              <a:rPr lang="uk-UA" sz="24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 зв</a:t>
            </a:r>
            <a:r>
              <a:rPr lang="en-US" sz="24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uk-UA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язку</a:t>
            </a:r>
            <a:r>
              <a:rPr lang="uk-UA" sz="24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з обставинами, що відбуваються  у нашому житті, а саме: </a:t>
            </a:r>
            <a:r>
              <a:rPr lang="uk-UA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ковід</a:t>
            </a:r>
            <a:r>
              <a:rPr lang="uk-UA" sz="24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війна, дистанційне навчання, </a:t>
            </a:r>
            <a:r>
              <a:rPr lang="uk-UA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діджиталізація</a:t>
            </a:r>
            <a:r>
              <a:rPr lang="uk-UA" sz="24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знизився рівень дослідницької діяльності. Тому  виникає необхідність створення простих, цікавих дослідів, які закладають основу для дослідження складних фізичних процесів та відкриття нових законів природи.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кутник 2"/>
          <p:cNvSpPr/>
          <p:nvPr/>
        </p:nvSpPr>
        <p:spPr>
          <a:xfrm>
            <a:off x="309347" y="5262979"/>
            <a:ext cx="1146359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4000" b="1" i="1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Об’єкт та предмет дослідження: </a:t>
            </a:r>
            <a:r>
              <a:rPr lang="uk-UA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Оптичні явища; закони оптики (заломлення, </a:t>
            </a:r>
            <a:r>
              <a:rPr lang="uk-UA" sz="28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відбивання, розсіювання), </a:t>
            </a:r>
            <a:r>
              <a:rPr lang="uk-UA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що лежать в основі фізичних фокусів</a:t>
            </a:r>
          </a:p>
        </p:txBody>
      </p:sp>
    </p:spTree>
    <p:extLst>
      <p:ext uri="{BB962C8B-B14F-4D97-AF65-F5344CB8AC3E}">
        <p14:creationId xmlns:p14="http://schemas.microsoft.com/office/powerpoint/2010/main" val="1847985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3"/>
          <p:cNvSpPr/>
          <p:nvPr/>
        </p:nvSpPr>
        <p:spPr>
          <a:xfrm>
            <a:off x="381954" y="299729"/>
            <a:ext cx="10916904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32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Особистий внесок</a:t>
            </a:r>
            <a:r>
              <a:rPr lang="uk-UA" sz="2800" b="1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: </a:t>
            </a:r>
            <a:r>
              <a:rPr lang="uk-UA" sz="2800" dirty="0"/>
              <a:t>Проведення </a:t>
            </a:r>
            <a:r>
              <a:rPr lang="uk-UA" sz="2800" dirty="0" smtClean="0"/>
              <a:t>теоретичних, експериментальних досліджень та їх аналіз.</a:t>
            </a:r>
          </a:p>
          <a:p>
            <a:pPr algn="just"/>
            <a:endParaRPr lang="uk-UA" sz="2800" b="1" i="1" dirty="0"/>
          </a:p>
          <a:p>
            <a:pPr algn="just"/>
            <a:r>
              <a:rPr lang="uk-UA" sz="2800" b="1" i="1" dirty="0" smtClean="0">
                <a:solidFill>
                  <a:srgbClr val="FFFF00"/>
                </a:solidFill>
              </a:rPr>
              <a:t> </a:t>
            </a:r>
            <a:r>
              <a:rPr lang="uk-UA" sz="3200" b="1" i="1" dirty="0" smtClean="0">
                <a:solidFill>
                  <a:srgbClr val="FFFF00"/>
                </a:solidFill>
              </a:rPr>
              <a:t>Новизна досліджень:</a:t>
            </a:r>
            <a:r>
              <a:rPr lang="uk-UA" sz="2800" b="1" i="1" dirty="0" smtClean="0">
                <a:solidFill>
                  <a:srgbClr val="FFFF00"/>
                </a:solidFill>
              </a:rPr>
              <a:t>  </a:t>
            </a:r>
            <a:r>
              <a:rPr lang="uk-UA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Можливість проведення даних досліджень  вдома; заміна одного  обладнання іншим</a:t>
            </a:r>
            <a:endParaRPr lang="uk-UA" sz="2800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uk-UA" sz="2800" dirty="0">
              <a:solidFill>
                <a:srgbClr val="FFFF00"/>
              </a:solidFill>
            </a:endParaRPr>
          </a:p>
        </p:txBody>
      </p:sp>
      <p:sp>
        <p:nvSpPr>
          <p:cNvPr id="6" name="Прямокутник 5"/>
          <p:cNvSpPr/>
          <p:nvPr/>
        </p:nvSpPr>
        <p:spPr>
          <a:xfrm>
            <a:off x="255829" y="3315757"/>
            <a:ext cx="11461531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800" dirty="0" smtClean="0">
                <a:latin typeface="Times New Roman" panose="02020603050405020304" pitchFamily="18" charset="0"/>
              </a:rPr>
              <a:t>      Робота </a:t>
            </a:r>
            <a:r>
              <a:rPr lang="uk-UA" sz="2800" dirty="0">
                <a:latin typeface="Times New Roman" panose="02020603050405020304" pitchFamily="18" charset="0"/>
              </a:rPr>
              <a:t>має  практичне значення.  </a:t>
            </a:r>
            <a:r>
              <a:rPr lang="uk-UA" sz="2800" dirty="0" smtClean="0">
                <a:latin typeface="Times New Roman" panose="02020603050405020304" pitchFamily="18" charset="0"/>
              </a:rPr>
              <a:t>Виконання  досліджень – основа для створення саморобних приладів</a:t>
            </a:r>
          </a:p>
          <a:p>
            <a:pPr algn="just">
              <a:lnSpc>
                <a:spcPct val="150000"/>
              </a:lnSpc>
            </a:pPr>
            <a:r>
              <a:rPr lang="uk-UA" sz="3200" b="1" i="1" dirty="0" smtClean="0">
                <a:solidFill>
                  <a:srgbClr val="FFFF00"/>
                </a:solidFill>
              </a:rPr>
              <a:t>Перспективи </a:t>
            </a:r>
            <a:r>
              <a:rPr lang="uk-UA" sz="3200" b="1" i="1" dirty="0">
                <a:solidFill>
                  <a:srgbClr val="FFFF00"/>
                </a:solidFill>
              </a:rPr>
              <a:t>і шлях подальшого вивчення проблеми</a:t>
            </a:r>
            <a:r>
              <a:rPr lang="uk-UA" sz="3200" b="1" i="1" dirty="0" smtClean="0">
                <a:solidFill>
                  <a:srgbClr val="FFFF00"/>
                </a:solidFill>
              </a:rPr>
              <a:t>: </a:t>
            </a:r>
            <a:r>
              <a:rPr lang="uk-UA" sz="2800" b="1" i="1" dirty="0" smtClean="0"/>
              <a:t>використання  сучасного цифрового  обладнання</a:t>
            </a:r>
            <a:endParaRPr lang="uk-UA" sz="2800" dirty="0"/>
          </a:p>
        </p:txBody>
      </p:sp>
    </p:spTree>
    <p:extLst>
      <p:ext uri="{BB962C8B-B14F-4D97-AF65-F5344CB8AC3E}">
        <p14:creationId xmlns:p14="http://schemas.microsoft.com/office/powerpoint/2010/main" val="1978588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3943" y="373802"/>
            <a:ext cx="10131425" cy="1456267"/>
          </a:xfrm>
        </p:spPr>
        <p:txBody>
          <a:bodyPr>
            <a:normAutofit/>
          </a:bodyPr>
          <a:lstStyle/>
          <a:p>
            <a:r>
              <a:rPr lang="uk-UA" sz="2800" b="1" i="1" dirty="0" smtClean="0">
                <a:solidFill>
                  <a:srgbClr val="FFFF00"/>
                </a:solidFill>
                <a:latin typeface="+mn-lt"/>
              </a:rPr>
              <a:t>Що таке оптичні явища?</a:t>
            </a:r>
            <a:endParaRPr lang="uk-UA" sz="2800" b="1" i="1" dirty="0">
              <a:solidFill>
                <a:srgbClr val="FFFF00"/>
              </a:solidFill>
              <a:latin typeface="+mn-lt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10149" t="23586" r="20597"/>
          <a:stretch/>
        </p:blipFill>
        <p:spPr>
          <a:xfrm>
            <a:off x="10285144" y="121168"/>
            <a:ext cx="1711749" cy="14165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54735" y="207865"/>
            <a:ext cx="66165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 smtClean="0"/>
              <a:t>Дослідження джерел інформація</a:t>
            </a:r>
            <a:endParaRPr lang="uk-UA" sz="3200" dirty="0"/>
          </a:p>
          <a:p>
            <a:endParaRPr lang="uk-UA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398292" y="1302962"/>
            <a:ext cx="1135767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uk-UA" sz="2400" b="1" i="1" dirty="0" smtClean="0">
                <a:solidFill>
                  <a:srgbClr val="00B050"/>
                </a:solidFill>
              </a:rPr>
              <a:t>         Оптичні явища </a:t>
            </a:r>
            <a:r>
              <a:rPr lang="uk-UA" sz="2400" dirty="0" smtClean="0"/>
              <a:t>–  це явища, що викликаються розсіянням, поглинанням, заломленням, інтерференцією і дифракцією світла. </a:t>
            </a:r>
          </a:p>
          <a:p>
            <a:pPr algn="just">
              <a:lnSpc>
                <a:spcPct val="150000"/>
              </a:lnSpc>
            </a:pPr>
            <a:r>
              <a:rPr lang="uk-UA" sz="2400" dirty="0"/>
              <a:t>	</a:t>
            </a:r>
            <a:r>
              <a:rPr lang="uk-UA" sz="2400" dirty="0" smtClean="0"/>
              <a:t>Явища, які спостерігаються в  результаті взаємодії світла з різними об</a:t>
            </a:r>
            <a:r>
              <a:rPr lang="en-US" sz="2400" dirty="0" smtClean="0"/>
              <a:t>’</a:t>
            </a:r>
            <a:r>
              <a:rPr lang="uk-UA" sz="2400" dirty="0" err="1" smtClean="0"/>
              <a:t>єктами</a:t>
            </a:r>
            <a:r>
              <a:rPr lang="uk-UA" sz="2400" dirty="0" smtClean="0"/>
              <a:t> і середовищами.</a:t>
            </a:r>
            <a:endParaRPr lang="uk-UA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398292" y="5072398"/>
            <a:ext cx="8228477" cy="464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dirty="0"/>
              <a:t> </a:t>
            </a:r>
            <a:endParaRPr lang="uk-UA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491882" y="4042663"/>
            <a:ext cx="11264081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uk-UA" sz="2400" dirty="0" smtClean="0"/>
              <a:t>Ми бачимо тому, що предмети або випромінюють світло, або  відбивають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uk-UA" sz="2400" dirty="0" smtClean="0"/>
              <a:t>Найкраще відбиває дзеркальна поверхня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uk-UA" sz="2400" dirty="0" smtClean="0"/>
              <a:t>Темна поверхня поглинає світло сильніше.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uk-UA" sz="2400" dirty="0" smtClean="0"/>
              <a:t>Розмаїття кольорів предметів спричинене тим, що вони по – різному  відбивають і  поглинають  світло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uk-UA" sz="2400" dirty="0" smtClean="0"/>
              <a:t>На межі поділу двох середовищ світло заломлюється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uk-UA" sz="2400" dirty="0" smtClean="0"/>
              <a:t>Розділ фізики, який вивчає оптичні явища, називають оптикою</a:t>
            </a:r>
          </a:p>
          <a:p>
            <a:pPr algn="just"/>
            <a:r>
              <a:rPr lang="uk-UA" sz="2000" dirty="0"/>
              <a:t> </a:t>
            </a:r>
            <a:r>
              <a:rPr lang="uk-UA" sz="2000" dirty="0" smtClean="0"/>
              <a:t> 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16988" y="3519443"/>
            <a:ext cx="22476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b="1" i="1" dirty="0" smtClean="0">
                <a:solidFill>
                  <a:srgbClr val="FFFF00"/>
                </a:solidFill>
              </a:rPr>
              <a:t>Результати</a:t>
            </a:r>
            <a:endParaRPr lang="uk-UA" sz="2800" dirty="0"/>
          </a:p>
        </p:txBody>
      </p:sp>
    </p:spTree>
    <p:extLst>
      <p:ext uri="{BB962C8B-B14F-4D97-AF65-F5344CB8AC3E}">
        <p14:creationId xmlns:p14="http://schemas.microsoft.com/office/powerpoint/2010/main" val="2501753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52208" y="-310244"/>
            <a:ext cx="12613112" cy="1456267"/>
          </a:xfrm>
        </p:spPr>
        <p:txBody>
          <a:bodyPr>
            <a:normAutofit/>
          </a:bodyPr>
          <a:lstStyle/>
          <a:p>
            <a:pPr algn="ctr"/>
            <a:r>
              <a:rPr lang="uk-UA" sz="3200" b="1" i="1" dirty="0" smtClean="0">
                <a:solidFill>
                  <a:srgbClr val="FFFF00"/>
                </a:solidFill>
                <a:latin typeface="+mn-lt"/>
              </a:rPr>
              <a:t>Історія оптичних явищ</a:t>
            </a:r>
            <a:endParaRPr lang="uk-UA" sz="3200" b="1" i="1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54634" y="984440"/>
            <a:ext cx="31994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endParaRPr lang="uk-UA" sz="2400" dirty="0"/>
          </a:p>
          <a:p>
            <a:endParaRPr lang="uk-UA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758" y="1146023"/>
            <a:ext cx="1476451" cy="193489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/>
          <a:srcRect l="25573" r="20729" b="38025"/>
          <a:stretch/>
        </p:blipFill>
        <p:spPr>
          <a:xfrm>
            <a:off x="5063416" y="1172461"/>
            <a:ext cx="1397328" cy="187618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/>
          <a:srcRect l="10000" t="2490" r="8482"/>
          <a:stretch/>
        </p:blipFill>
        <p:spPr>
          <a:xfrm flipH="1">
            <a:off x="729012" y="3863719"/>
            <a:ext cx="1498049" cy="2019946"/>
          </a:xfrm>
          <a:prstGeom prst="rect">
            <a:avLst/>
          </a:prstGeom>
        </p:spPr>
      </p:pic>
      <p:sp>
        <p:nvSpPr>
          <p:cNvPr id="12" name="Прямокутник 11"/>
          <p:cNvSpPr/>
          <p:nvPr/>
        </p:nvSpPr>
        <p:spPr>
          <a:xfrm>
            <a:off x="6794051" y="1378265"/>
            <a:ext cx="332038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err="1" smtClean="0">
                <a:solidFill>
                  <a:schemeClr val="accent2">
                    <a:lumMod val="75000"/>
                  </a:schemeClr>
                </a:solidFill>
              </a:rPr>
              <a:t>Висунув</a:t>
            </a: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</a:rPr>
              <a:t>свою </a:t>
            </a:r>
            <a:r>
              <a:rPr lang="ru-RU" sz="2400" b="1" i="1" dirty="0" err="1">
                <a:solidFill>
                  <a:schemeClr val="accent2">
                    <a:lumMod val="75000"/>
                  </a:schemeClr>
                </a:solidFill>
              </a:rPr>
              <a:t>корпускулярну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i="1" dirty="0" err="1">
                <a:solidFill>
                  <a:schemeClr val="accent2">
                    <a:lumMod val="75000"/>
                  </a:schemeClr>
                </a:solidFill>
              </a:rPr>
              <a:t>теорію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i="1" dirty="0" err="1" smtClean="0">
                <a:solidFill>
                  <a:schemeClr val="accent2">
                    <a:lumMod val="75000"/>
                  </a:schemeClr>
                </a:solidFill>
              </a:rPr>
              <a:t>світла</a:t>
            </a:r>
            <a:endParaRPr lang="uk-UA" sz="2400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/>
          <a:srcRect l="12685" t="3683" r="8154" b="7087"/>
          <a:stretch/>
        </p:blipFill>
        <p:spPr>
          <a:xfrm flipH="1">
            <a:off x="10195412" y="1051753"/>
            <a:ext cx="1369093" cy="185335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6"/>
          <a:srcRect t="4425" r="7234" b="5620"/>
          <a:stretch/>
        </p:blipFill>
        <p:spPr>
          <a:xfrm flipH="1">
            <a:off x="7449509" y="4033106"/>
            <a:ext cx="1294726" cy="1941371"/>
          </a:xfrm>
          <a:prstGeom prst="rect">
            <a:avLst/>
          </a:prstGeom>
        </p:spPr>
      </p:pic>
      <p:sp>
        <p:nvSpPr>
          <p:cNvPr id="16" name="Прямокутник 15"/>
          <p:cNvSpPr/>
          <p:nvPr/>
        </p:nvSpPr>
        <p:spPr>
          <a:xfrm>
            <a:off x="5664832" y="5883665"/>
            <a:ext cx="516598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err="1"/>
              <a:t>Рене</a:t>
            </a:r>
            <a:r>
              <a:rPr lang="uk-UA" dirty="0"/>
              <a:t>́ </a:t>
            </a:r>
            <a:r>
              <a:rPr lang="uk-UA" dirty="0" err="1"/>
              <a:t>Дека́рт</a:t>
            </a:r>
            <a:r>
              <a:rPr lang="uk-UA" dirty="0"/>
              <a:t> </a:t>
            </a:r>
            <a:r>
              <a:rPr lang="uk-UA" dirty="0" smtClean="0"/>
              <a:t>1596,—1650,) </a:t>
            </a:r>
            <a:r>
              <a:rPr lang="uk-UA" dirty="0"/>
              <a:t>— французький філософ, фізик, фізіолог, математик, основоположник аналітичної геометрії.</a:t>
            </a:r>
          </a:p>
        </p:txBody>
      </p:sp>
      <p:sp>
        <p:nvSpPr>
          <p:cNvPr id="17" name="Прямокутник 16"/>
          <p:cNvSpPr/>
          <p:nvPr/>
        </p:nvSpPr>
        <p:spPr>
          <a:xfrm>
            <a:off x="418772" y="550061"/>
            <a:ext cx="120421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/>
              <a:t>Древні</a:t>
            </a:r>
            <a:r>
              <a:rPr lang="ru-RU" sz="2400" dirty="0"/>
              <a:t> </a:t>
            </a:r>
            <a:r>
              <a:rPr lang="ru-RU" sz="2400" dirty="0" err="1"/>
              <a:t>філософи</a:t>
            </a:r>
            <a:r>
              <a:rPr lang="ru-RU" sz="2400" dirty="0"/>
              <a:t>  </a:t>
            </a:r>
            <a:r>
              <a:rPr lang="ru-RU" sz="2400" dirty="0" err="1"/>
              <a:t>вважали</a:t>
            </a:r>
            <a:r>
              <a:rPr lang="ru-RU" sz="2400" dirty="0"/>
              <a:t>, що в </a:t>
            </a:r>
            <a:r>
              <a:rPr lang="ru-RU" sz="2400" dirty="0" err="1"/>
              <a:t>оці</a:t>
            </a:r>
            <a:r>
              <a:rPr lang="ru-RU" sz="2400" dirty="0"/>
              <a:t> людини «</a:t>
            </a:r>
            <a:r>
              <a:rPr lang="ru-RU" sz="2400" dirty="0" err="1"/>
              <a:t>горить</a:t>
            </a:r>
            <a:r>
              <a:rPr lang="ru-RU" sz="2400" dirty="0"/>
              <a:t> </a:t>
            </a:r>
            <a:r>
              <a:rPr lang="ru-RU" sz="2400" dirty="0" err="1"/>
              <a:t>вогонь</a:t>
            </a:r>
            <a:r>
              <a:rPr lang="ru-RU" sz="2400" dirty="0"/>
              <a:t>», </a:t>
            </a:r>
            <a:r>
              <a:rPr lang="ru-RU" sz="2400" dirty="0" err="1"/>
              <a:t>завдяки</a:t>
            </a:r>
            <a:r>
              <a:rPr lang="ru-RU" sz="2400" dirty="0"/>
              <a:t> </a:t>
            </a:r>
            <a:r>
              <a:rPr lang="ru-RU" sz="2400" dirty="0" err="1"/>
              <a:t>якому</a:t>
            </a:r>
            <a:r>
              <a:rPr lang="ru-RU" sz="2400" dirty="0"/>
              <a:t> ми </a:t>
            </a:r>
            <a:r>
              <a:rPr lang="ru-RU" sz="2400" dirty="0" err="1" smtClean="0"/>
              <a:t>бачимо</a:t>
            </a:r>
            <a:r>
              <a:rPr lang="ru-RU" sz="2400" dirty="0" smtClean="0"/>
              <a:t>.</a:t>
            </a:r>
            <a:endParaRPr lang="uk-UA" sz="2400" dirty="0"/>
          </a:p>
        </p:txBody>
      </p:sp>
      <p:sp>
        <p:nvSpPr>
          <p:cNvPr id="18" name="Прямокутник 17"/>
          <p:cNvSpPr/>
          <p:nvPr/>
        </p:nvSpPr>
        <p:spPr>
          <a:xfrm>
            <a:off x="265897" y="3186369"/>
            <a:ext cx="32145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/>
              <a:t>Плато́н</a:t>
            </a:r>
            <a:r>
              <a:rPr lang="ru-RU" dirty="0"/>
              <a:t> (427 — 347 до н. е.) </a:t>
            </a:r>
            <a:r>
              <a:rPr lang="ru-RU" dirty="0" err="1">
                <a:ea typeface="Times New Roman" panose="02020603050405020304" pitchFamily="18" charset="0"/>
              </a:rPr>
              <a:t>давньогрецький</a:t>
            </a:r>
            <a:r>
              <a:rPr lang="ru-RU" dirty="0">
                <a:ea typeface="Times New Roman" panose="02020603050405020304" pitchFamily="18" charset="0"/>
              </a:rPr>
              <a:t> </a:t>
            </a:r>
            <a:r>
              <a:rPr lang="ru-RU" dirty="0" err="1">
                <a:ea typeface="Times New Roman" panose="02020603050405020304" pitchFamily="18" charset="0"/>
              </a:rPr>
              <a:t>мислитель</a:t>
            </a:r>
            <a:endParaRPr lang="uk-UA" dirty="0"/>
          </a:p>
        </p:txBody>
      </p:sp>
      <p:sp>
        <p:nvSpPr>
          <p:cNvPr id="19" name="Прямокутник 18"/>
          <p:cNvSpPr/>
          <p:nvPr/>
        </p:nvSpPr>
        <p:spPr>
          <a:xfrm>
            <a:off x="3744573" y="2979920"/>
            <a:ext cx="41476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err="1"/>
              <a:t>Евклі́д</a:t>
            </a:r>
            <a:r>
              <a:rPr lang="ru-RU" dirty="0"/>
              <a:t> (</a:t>
            </a:r>
            <a:r>
              <a:rPr lang="ru-RU" dirty="0" err="1"/>
              <a:t>близько</a:t>
            </a:r>
            <a:r>
              <a:rPr lang="ru-RU" dirty="0"/>
              <a:t> 325 — 270 до н. е.) </a:t>
            </a:r>
            <a:r>
              <a:rPr lang="ru-RU" dirty="0" err="1"/>
              <a:t>давньогрецький</a:t>
            </a:r>
            <a:r>
              <a:rPr lang="ru-RU" dirty="0"/>
              <a:t> математик і </a:t>
            </a:r>
            <a:r>
              <a:rPr lang="ru-RU" dirty="0" err="1"/>
              <a:t>визнаний</a:t>
            </a:r>
            <a:r>
              <a:rPr lang="ru-RU" dirty="0"/>
              <a:t> основоположник математики</a:t>
            </a:r>
            <a:endParaRPr lang="uk-UA" dirty="0"/>
          </a:p>
        </p:txBody>
      </p:sp>
      <p:sp>
        <p:nvSpPr>
          <p:cNvPr id="20" name="Прямокутник 19"/>
          <p:cNvSpPr/>
          <p:nvPr/>
        </p:nvSpPr>
        <p:spPr>
          <a:xfrm>
            <a:off x="1899373" y="1225942"/>
            <a:ext cx="327586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/>
              <a:t> </a:t>
            </a: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</a:rPr>
              <a:t>З 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</a:rPr>
              <a:t>очей </a:t>
            </a:r>
            <a:r>
              <a:rPr lang="ru-RU" sz="2400" b="1" i="1" dirty="0" err="1">
                <a:solidFill>
                  <a:schemeClr val="accent2">
                    <a:lumMod val="75000"/>
                  </a:schemeClr>
                </a:solidFill>
              </a:rPr>
              <a:t>виходять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i="1" dirty="0" err="1">
                <a:solidFill>
                  <a:schemeClr val="accent2">
                    <a:lumMod val="75000"/>
                  </a:schemeClr>
                </a:solidFill>
              </a:rPr>
              <a:t>щупальця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</a:rPr>
              <a:t>, </a:t>
            </a:r>
            <a:r>
              <a:rPr lang="ru-RU" sz="2400" b="1" i="1" dirty="0" err="1">
                <a:solidFill>
                  <a:schemeClr val="accent2">
                    <a:lumMod val="75000"/>
                  </a:schemeClr>
                </a:solidFill>
              </a:rPr>
              <a:t>які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i="1" dirty="0" err="1">
                <a:solidFill>
                  <a:schemeClr val="accent2">
                    <a:lumMod val="75000"/>
                  </a:schemeClr>
                </a:solidFill>
              </a:rPr>
              <a:t>обмацують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i="1" dirty="0" err="1">
                <a:solidFill>
                  <a:schemeClr val="accent2">
                    <a:lumMod val="75000"/>
                  </a:schemeClr>
                </a:solidFill>
              </a:rPr>
              <a:t>усі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i="1" dirty="0" err="1">
                <a:solidFill>
                  <a:schemeClr val="accent2">
                    <a:lumMod val="75000"/>
                  </a:schemeClr>
                </a:solidFill>
              </a:rPr>
              <a:t>предмети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i="1" dirty="0" err="1">
                <a:solidFill>
                  <a:schemeClr val="accent2">
                    <a:lumMod val="75000"/>
                  </a:schemeClr>
                </a:solidFill>
              </a:rPr>
              <a:t>навколо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. </a:t>
            </a:r>
            <a:endParaRPr lang="uk-UA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1" name="Прямокутник 20"/>
          <p:cNvSpPr/>
          <p:nvPr/>
        </p:nvSpPr>
        <p:spPr>
          <a:xfrm>
            <a:off x="112972" y="5841547"/>
            <a:ext cx="434925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/>
              <a:t>Альгазен</a:t>
            </a:r>
            <a:r>
              <a:rPr lang="ru-RU" dirty="0"/>
              <a:t> </a:t>
            </a:r>
            <a:r>
              <a:rPr lang="ru-RU" dirty="0" smtClean="0"/>
              <a:t>(</a:t>
            </a:r>
            <a:r>
              <a:rPr lang="ru-RU" dirty="0" err="1"/>
              <a:t>приблизно</a:t>
            </a:r>
            <a:r>
              <a:rPr lang="ru-RU" dirty="0"/>
              <a:t> </a:t>
            </a:r>
            <a:r>
              <a:rPr lang="uk-UA" dirty="0"/>
              <a:t> 965  р.  н. </a:t>
            </a:r>
            <a:r>
              <a:rPr lang="uk-UA" dirty="0" smtClean="0"/>
              <a:t>е. )</a:t>
            </a:r>
            <a:endParaRPr lang="ru-RU" dirty="0" smtClean="0"/>
          </a:p>
          <a:p>
            <a:r>
              <a:rPr lang="ru-RU" dirty="0" smtClean="0"/>
              <a:t>учений</a:t>
            </a:r>
            <a:r>
              <a:rPr lang="ru-RU" dirty="0"/>
              <a:t>, математик, </a:t>
            </a:r>
            <a:r>
              <a:rPr lang="ru-RU" dirty="0" err="1"/>
              <a:t>механік</a:t>
            </a:r>
            <a:r>
              <a:rPr lang="ru-RU" dirty="0"/>
              <a:t>, </a:t>
            </a:r>
            <a:r>
              <a:rPr lang="ru-RU" dirty="0" err="1"/>
              <a:t>фізик</a:t>
            </a:r>
            <a:r>
              <a:rPr lang="ru-RU" dirty="0"/>
              <a:t> та астроном, медик і </a:t>
            </a:r>
            <a:r>
              <a:rPr lang="ru-RU" dirty="0" err="1"/>
              <a:t>філософ</a:t>
            </a:r>
            <a:r>
              <a:rPr lang="ru-RU" dirty="0"/>
              <a:t> </a:t>
            </a:r>
            <a:endParaRPr lang="uk-UA" dirty="0"/>
          </a:p>
        </p:txBody>
      </p:sp>
      <p:sp>
        <p:nvSpPr>
          <p:cNvPr id="22" name="Прямокутник 21"/>
          <p:cNvSpPr/>
          <p:nvPr/>
        </p:nvSpPr>
        <p:spPr>
          <a:xfrm>
            <a:off x="7666926" y="2883386"/>
            <a:ext cx="478164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dirty="0" err="1"/>
              <a:t>Ісаак</a:t>
            </a:r>
            <a:r>
              <a:rPr lang="uk-UA" dirty="0"/>
              <a:t> </a:t>
            </a:r>
            <a:r>
              <a:rPr lang="uk-UA" dirty="0" smtClean="0"/>
              <a:t>Ньютон (</a:t>
            </a:r>
            <a:r>
              <a:rPr lang="ru-RU" dirty="0" smtClean="0"/>
              <a:t>1643</a:t>
            </a:r>
            <a:r>
              <a:rPr lang="ru-RU" dirty="0"/>
              <a:t>, </a:t>
            </a:r>
            <a:r>
              <a:rPr lang="ru-RU" dirty="0" smtClean="0"/>
              <a:t>1727)</a:t>
            </a:r>
          </a:p>
          <a:p>
            <a:pPr algn="ctr"/>
            <a:r>
              <a:rPr lang="ru-RU" dirty="0" err="1" smtClean="0"/>
              <a:t>англійський</a:t>
            </a:r>
            <a:r>
              <a:rPr lang="ru-RU" dirty="0" smtClean="0"/>
              <a:t> </a:t>
            </a:r>
            <a:r>
              <a:rPr lang="ru-RU" dirty="0" err="1" smtClean="0"/>
              <a:t>науковець</a:t>
            </a:r>
            <a:r>
              <a:rPr lang="ru-RU" dirty="0" smtClean="0"/>
              <a:t>, заклав </a:t>
            </a:r>
            <a:r>
              <a:rPr lang="ru-RU" dirty="0" err="1" smtClean="0"/>
              <a:t>основи</a:t>
            </a:r>
            <a:r>
              <a:rPr lang="ru-RU" dirty="0" smtClean="0"/>
              <a:t>  </a:t>
            </a:r>
            <a:r>
              <a:rPr lang="ru-RU" dirty="0" err="1" smtClean="0"/>
              <a:t>сучасного</a:t>
            </a:r>
            <a:r>
              <a:rPr lang="ru-RU" dirty="0" smtClean="0"/>
              <a:t> </a:t>
            </a:r>
            <a:r>
              <a:rPr lang="ru-RU" dirty="0" err="1" smtClean="0"/>
              <a:t>природознавства</a:t>
            </a:r>
            <a:r>
              <a:rPr lang="ru-RU" dirty="0" smtClean="0"/>
              <a:t>, </a:t>
            </a:r>
            <a:r>
              <a:rPr lang="ru-RU" dirty="0" err="1" smtClean="0"/>
              <a:t>творець</a:t>
            </a:r>
            <a:r>
              <a:rPr lang="ru-RU" dirty="0" smtClean="0"/>
              <a:t> </a:t>
            </a:r>
            <a:r>
              <a:rPr lang="ru-RU" dirty="0" err="1" smtClean="0"/>
              <a:t>класичної</a:t>
            </a:r>
            <a:r>
              <a:rPr lang="ru-RU" dirty="0" smtClean="0"/>
              <a:t> </a:t>
            </a:r>
            <a:r>
              <a:rPr lang="ru-RU" dirty="0" err="1" smtClean="0"/>
              <a:t>фізики</a:t>
            </a:r>
            <a:r>
              <a:rPr lang="ru-RU" dirty="0" smtClean="0"/>
              <a:t> </a:t>
            </a:r>
            <a:endParaRPr lang="uk-UA" dirty="0" smtClean="0"/>
          </a:p>
          <a:p>
            <a:endParaRPr lang="uk-UA" dirty="0"/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8338" y="4363274"/>
            <a:ext cx="1281037" cy="1281037"/>
          </a:xfrm>
          <a:prstGeom prst="rect">
            <a:avLst/>
          </a:prstGeom>
        </p:spPr>
      </p:pic>
      <p:sp>
        <p:nvSpPr>
          <p:cNvPr id="25" name="Прямокутник 24"/>
          <p:cNvSpPr/>
          <p:nvPr/>
        </p:nvSpPr>
        <p:spPr>
          <a:xfrm>
            <a:off x="4362222" y="4258320"/>
            <a:ext cx="294747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</a:rPr>
              <a:t>   </a:t>
            </a:r>
            <a:r>
              <a:rPr lang="ru-RU" sz="2400" b="1" i="1" dirty="0" err="1" smtClean="0">
                <a:solidFill>
                  <a:schemeClr val="accent2">
                    <a:lumMod val="75000"/>
                  </a:schemeClr>
                </a:solidFill>
              </a:rPr>
              <a:t>Світло</a:t>
            </a: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</a:rPr>
              <a:t> - </a:t>
            </a:r>
            <a:r>
              <a:rPr lang="ru-RU" sz="2400" b="1" i="1" dirty="0" err="1" smtClean="0">
                <a:solidFill>
                  <a:schemeClr val="accent2">
                    <a:lumMod val="75000"/>
                  </a:schemeClr>
                </a:solidFill>
              </a:rPr>
              <a:t>поширення</a:t>
            </a: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i="1" dirty="0" err="1" smtClean="0">
                <a:solidFill>
                  <a:schemeClr val="accent2">
                    <a:lumMod val="75000"/>
                  </a:schemeClr>
                </a:solidFill>
              </a:rPr>
              <a:t>хвилі</a:t>
            </a: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</a:rPr>
              <a:t>   в </a:t>
            </a:r>
            <a:r>
              <a:rPr lang="ru-RU" sz="2400" b="1" i="1" dirty="0" err="1">
                <a:solidFill>
                  <a:schemeClr val="accent2">
                    <a:lumMod val="75000"/>
                  </a:schemeClr>
                </a:solidFill>
              </a:rPr>
              <a:t>певному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i="1" dirty="0" err="1">
                <a:solidFill>
                  <a:schemeClr val="accent2">
                    <a:lumMod val="75000"/>
                  </a:schemeClr>
                </a:solidFill>
              </a:rPr>
              <a:t>середовищі</a:t>
            </a:r>
            <a:endParaRPr lang="uk-UA" sz="2400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9612" y="4442759"/>
            <a:ext cx="1333585" cy="1333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044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025236" y="-195984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rgbClr val="FFFF00"/>
                </a:solidFill>
              </a:rPr>
              <a:t>Дослід – фокус:  «Чудо – струмінь»</a:t>
            </a:r>
            <a:endParaRPr lang="uk-UA" b="1" dirty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19546" y="935182"/>
            <a:ext cx="359213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400" b="1" i="1" dirty="0" smtClean="0">
                <a:solidFill>
                  <a:schemeClr val="accent2">
                    <a:lumMod val="75000"/>
                  </a:schemeClr>
                </a:solidFill>
              </a:rPr>
              <a:t>Обладнання:</a:t>
            </a:r>
            <a:r>
              <a:rPr lang="uk-UA" b="1" i="1" dirty="0" smtClean="0">
                <a:solidFill>
                  <a:schemeClr val="accent2">
                    <a:lumMod val="75000"/>
                  </a:schemeClr>
                </a:solidFill>
              </a:rPr>
              <a:t>: </a:t>
            </a:r>
            <a:endParaRPr lang="uk-UA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11683" y="935182"/>
            <a:ext cx="793172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2800" b="1" dirty="0" smtClean="0"/>
              <a:t>Ліхтарики, прозора пластикові пляшки різного об</a:t>
            </a:r>
            <a:r>
              <a:rPr lang="en-US" sz="2800" b="1" dirty="0" smtClean="0"/>
              <a:t>’</a:t>
            </a:r>
            <a:r>
              <a:rPr lang="uk-UA" sz="2800" b="1" dirty="0" err="1" smtClean="0"/>
              <a:t>єму</a:t>
            </a:r>
            <a:r>
              <a:rPr lang="uk-UA" sz="2800" b="1" dirty="0" smtClean="0"/>
              <a:t> та кольору,  пластикові трубки різного діаметра, різної довжини, прозора гнучка і чорна непрозора, </a:t>
            </a:r>
            <a:r>
              <a:rPr lang="uk-UA" sz="2800" b="1" dirty="0" err="1" smtClean="0"/>
              <a:t>скотч</a:t>
            </a:r>
            <a:r>
              <a:rPr lang="uk-UA" sz="2800" b="1" dirty="0" smtClean="0"/>
              <a:t> пластилін, шматок світлонепроникної тканини, вода, ножиці</a:t>
            </a:r>
            <a:endParaRPr lang="uk-UA" sz="2800" b="1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/>
          <a:srcRect l="12440" t="8957" b="16538"/>
          <a:stretch/>
        </p:blipFill>
        <p:spPr>
          <a:xfrm>
            <a:off x="1025236" y="1704622"/>
            <a:ext cx="2653146" cy="30101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72391" y="4478944"/>
            <a:ext cx="1102129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4000" b="1" dirty="0" smtClean="0">
                <a:solidFill>
                  <a:schemeClr val="accent2">
                    <a:lumMod val="75000"/>
                  </a:schemeClr>
                </a:solidFill>
              </a:rPr>
              <a:t>Проблемні питання: </a:t>
            </a:r>
          </a:p>
          <a:p>
            <a:pPr algn="just"/>
            <a:r>
              <a:rPr lang="uk-UA" sz="4000" b="1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uk-UA" sz="4000" b="1" i="1" dirty="0" smtClean="0">
                <a:solidFill>
                  <a:schemeClr val="accent2">
                    <a:lumMod val="75000"/>
                  </a:schemeClr>
                </a:solidFill>
              </a:rPr>
              <a:t>- </a:t>
            </a:r>
            <a:r>
              <a:rPr lang="uk-UA" sz="2800" b="1" i="1" dirty="0" smtClean="0"/>
              <a:t>Чому витікає  світний струмінь води?</a:t>
            </a:r>
          </a:p>
          <a:p>
            <a:pPr algn="just"/>
            <a:r>
              <a:rPr lang="uk-UA" sz="2800" b="1" i="1" dirty="0" smtClean="0">
                <a:solidFill>
                  <a:schemeClr val="accent2">
                    <a:lumMod val="75000"/>
                  </a:schemeClr>
                </a:solidFill>
              </a:rPr>
              <a:t>-</a:t>
            </a:r>
            <a:r>
              <a:rPr lang="uk-UA" sz="2800" b="1" i="1" dirty="0" smtClean="0"/>
              <a:t> Чи впливають діаметр, довжина,  прозорість трубки та колір пляшки, яскравість світла ліхтарика на  результат?</a:t>
            </a:r>
            <a:endParaRPr lang="uk-UA" sz="2800" b="1" i="1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/>
          <a:srcRect l="15208" t="33498" r="23148" b="42363"/>
          <a:stretch/>
        </p:blipFill>
        <p:spPr>
          <a:xfrm flipH="1">
            <a:off x="7620346" y="3420884"/>
            <a:ext cx="3719945" cy="1784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35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3"/>
          <p:cNvSpPr/>
          <p:nvPr/>
        </p:nvSpPr>
        <p:spPr>
          <a:xfrm>
            <a:off x="212354" y="2099704"/>
            <a:ext cx="11388435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uk-UA" sz="3200" dirty="0" smtClean="0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    </a:t>
            </a:r>
            <a:r>
              <a:rPr lang="uk-UA" sz="3200" b="1" i="1" dirty="0" smtClean="0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Дослідження проводиться  у темній кімнаті.</a:t>
            </a:r>
          </a:p>
          <a:p>
            <a:pPr algn="just">
              <a:lnSpc>
                <a:spcPct val="150000"/>
              </a:lnSpc>
            </a:pPr>
            <a:r>
              <a:rPr lang="uk-UA" sz="2400" b="1" i="1" dirty="0" smtClean="0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           </a:t>
            </a:r>
            <a:r>
              <a:rPr lang="uk-UA" sz="2400" b="1" i="1" dirty="0" smtClean="0">
                <a:ea typeface="Calibri" panose="020F0502020204030204" pitchFamily="34" charset="0"/>
              </a:rPr>
              <a:t>В ході експерименту  було встановлено, що світіння струменя води  у вузькій  трубці спостерігається гірше. На результат впливає  також довжина трубки,   прозорість  і колір пляшки, потужність ліхтарика. Світіння не  виявлено при використанні занадто довгих трубок, непрозорої  та малого </a:t>
            </a:r>
            <a:r>
              <a:rPr lang="uk-UA" sz="2400" b="1" i="1" dirty="0">
                <a:ea typeface="Calibri" panose="020F0502020204030204" pitchFamily="34" charset="0"/>
              </a:rPr>
              <a:t>об</a:t>
            </a:r>
            <a:r>
              <a:rPr lang="en-US" sz="2400" b="1" i="1" dirty="0">
                <a:ea typeface="Calibri" panose="020F0502020204030204" pitchFamily="34" charset="0"/>
              </a:rPr>
              <a:t>’</a:t>
            </a:r>
            <a:r>
              <a:rPr lang="uk-UA" sz="2400" b="1" i="1" dirty="0" err="1">
                <a:ea typeface="Calibri" panose="020F0502020204030204" pitchFamily="34" charset="0"/>
              </a:rPr>
              <a:t>єму</a:t>
            </a:r>
            <a:r>
              <a:rPr lang="uk-UA" sz="2400" b="1" i="1" dirty="0" smtClean="0">
                <a:ea typeface="Calibri" panose="020F0502020204030204" pitchFamily="34" charset="0"/>
              </a:rPr>
              <a:t> пляшок, при низькій потужності ліхтарика.   Світлові промені  зеленуватого відтінку було зафіксовано у прозорій трубці  при </a:t>
            </a:r>
            <a:r>
              <a:rPr lang="uk-UA" sz="2400" b="1" i="1" dirty="0">
                <a:ea typeface="Calibri" panose="020F0502020204030204" pitchFamily="34" charset="0"/>
              </a:rPr>
              <a:t> </a:t>
            </a:r>
            <a:r>
              <a:rPr lang="uk-UA" sz="2400" b="1" i="1" dirty="0" smtClean="0">
                <a:ea typeface="Calibri" panose="020F0502020204030204" pitchFamily="34" charset="0"/>
              </a:rPr>
              <a:t>рухові води  із зеленої  прозорої  пляшки</a:t>
            </a:r>
            <a:endParaRPr lang="uk-UA" sz="3200" b="1" i="1" dirty="0" smtClean="0">
              <a:ea typeface="Calibri" panose="020F05020202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79418" y="1828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uk-UA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/>
          <a:srcRect t="8160" r="16572" b="12222"/>
          <a:stretch/>
        </p:blipFill>
        <p:spPr>
          <a:xfrm>
            <a:off x="778165" y="131325"/>
            <a:ext cx="1787236" cy="227414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/>
          <a:srcRect t="16530"/>
          <a:stretch/>
        </p:blipFill>
        <p:spPr>
          <a:xfrm rot="596413">
            <a:off x="3526458" y="256333"/>
            <a:ext cx="1804650" cy="200844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/>
          <a:srcRect t="27591" r="6937" b="25221"/>
          <a:stretch/>
        </p:blipFill>
        <p:spPr>
          <a:xfrm rot="643631">
            <a:off x="5801292" y="208804"/>
            <a:ext cx="2878076" cy="194581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/>
          <a:srcRect t="19393" r="8963" b="32405"/>
          <a:stretch/>
        </p:blipFill>
        <p:spPr>
          <a:xfrm rot="782227">
            <a:off x="8954575" y="427493"/>
            <a:ext cx="2856214" cy="2016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441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0" y="3333033"/>
            <a:ext cx="10131425" cy="1456267"/>
          </a:xfrm>
        </p:spPr>
        <p:txBody>
          <a:bodyPr>
            <a:normAutofit/>
          </a:bodyPr>
          <a:lstStyle/>
          <a:p>
            <a:r>
              <a:rPr lang="uk-UA" sz="4800" b="1" dirty="0" smtClean="0">
                <a:solidFill>
                  <a:srgbClr val="FFFF00"/>
                </a:solidFill>
                <a:latin typeface="+mn-lt"/>
              </a:rPr>
              <a:t>Пояснення</a:t>
            </a:r>
            <a:endParaRPr lang="uk-UA" sz="4800" b="1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5" name="Прямокутник 4"/>
          <p:cNvSpPr/>
          <p:nvPr/>
        </p:nvSpPr>
        <p:spPr>
          <a:xfrm>
            <a:off x="602672" y="4789300"/>
            <a:ext cx="1111827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800" dirty="0" smtClean="0"/>
              <a:t>           Світловий </a:t>
            </a:r>
            <a:r>
              <a:rPr lang="uk-UA" sz="2800" dirty="0"/>
              <a:t>промін повторює шлях води  у трубці. Усередині трубки  промені не роблять поворотів. Вони постійно відбиваються  від стінок і рухаються  </a:t>
            </a:r>
            <a:r>
              <a:rPr lang="uk-UA" sz="2800" dirty="0" err="1"/>
              <a:t>зигзагом</a:t>
            </a:r>
            <a:r>
              <a:rPr lang="uk-UA" sz="2800" dirty="0"/>
              <a:t>. Це явище називається повним внутрішнім відбиванням. Тому й спостерігається світіння струменя води.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7127" y="405221"/>
            <a:ext cx="2451255" cy="210937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199542">
            <a:off x="5056454" y="629127"/>
            <a:ext cx="3246011" cy="210937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569794">
            <a:off x="9369960" y="358015"/>
            <a:ext cx="2343593" cy="271475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7997895" y="3099317"/>
            <a:ext cx="2404613" cy="1807321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6"/>
          <a:srcRect t="24138" r="16420" b="31969"/>
          <a:stretch/>
        </p:blipFill>
        <p:spPr>
          <a:xfrm>
            <a:off x="914399" y="2853927"/>
            <a:ext cx="2763983" cy="1935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78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либина">
  <a:themeElements>
    <a:clrScheme name="Глибина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Глибина">
      <a:maj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либина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Глибина</Template>
  <TotalTime>12893</TotalTime>
  <Words>1046</Words>
  <Application>Microsoft Office PowerPoint</Application>
  <PresentationFormat>Широкий екран</PresentationFormat>
  <Paragraphs>96</Paragraphs>
  <Slides>15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15</vt:i4>
      </vt:variant>
    </vt:vector>
  </HeadingPairs>
  <TitlesOfParts>
    <vt:vector size="20" baseType="lpstr">
      <vt:lpstr>Arial</vt:lpstr>
      <vt:lpstr>Calibri</vt:lpstr>
      <vt:lpstr>Corbel</vt:lpstr>
      <vt:lpstr>Times New Roman</vt:lpstr>
      <vt:lpstr>Глибина</vt:lpstr>
      <vt:lpstr>Презентація PowerPoint</vt:lpstr>
      <vt:lpstr>Презентація PowerPoint</vt:lpstr>
      <vt:lpstr>Презентація PowerPoint</vt:lpstr>
      <vt:lpstr>Презентація PowerPoint</vt:lpstr>
      <vt:lpstr>Що таке оптичні явища?</vt:lpstr>
      <vt:lpstr>Історія оптичних явищ</vt:lpstr>
      <vt:lpstr>Дослід – фокус:  «Чудо – струмінь»</vt:lpstr>
      <vt:lpstr>Презентація PowerPoint</vt:lpstr>
      <vt:lpstr>Пояснення</vt:lpstr>
      <vt:lpstr>Дослід – фокус: « Різнокольорове диво»</vt:lpstr>
      <vt:lpstr>Утворення веселки </vt:lpstr>
      <vt:lpstr>Пояснення</vt:lpstr>
      <vt:lpstr>Дослід – фокус: «Зникаючі речі»</vt:lpstr>
      <vt:lpstr>Пояснення</vt:lpstr>
      <vt:lpstr>Список використаних джерел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Каріна Степанець</dc:creator>
  <cp:lastModifiedBy>Каріна Степанець</cp:lastModifiedBy>
  <cp:revision>281</cp:revision>
  <dcterms:created xsi:type="dcterms:W3CDTF">2023-04-16T17:26:25Z</dcterms:created>
  <dcterms:modified xsi:type="dcterms:W3CDTF">2024-04-22T07:25:54Z</dcterms:modified>
</cp:coreProperties>
</file>