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77" r:id="rId4"/>
    <p:sldId id="276" r:id="rId5"/>
    <p:sldId id="263" r:id="rId6"/>
    <p:sldId id="262" r:id="rId7"/>
    <p:sldId id="261" r:id="rId8"/>
    <p:sldId id="272" r:id="rId9"/>
    <p:sldId id="271" r:id="rId10"/>
    <p:sldId id="278" r:id="rId11"/>
    <p:sldId id="269" r:id="rId12"/>
    <p:sldId id="267" r:id="rId13"/>
    <p:sldId id="270" r:id="rId14"/>
    <p:sldId id="268" r:id="rId15"/>
    <p:sldId id="266" r:id="rId16"/>
    <p:sldId id="265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0" d="100"/>
          <a:sy n="60" d="100"/>
        </p:scale>
        <p:origin x="-2112" y="-8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7CD7-BFFC-4E87-88D9-91E8FFF85924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1EB1-5BDF-4D76-A680-93EA496C6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7CD7-BFFC-4E87-88D9-91E8FFF85924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1EB1-5BDF-4D76-A680-93EA496C6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7CD7-BFFC-4E87-88D9-91E8FFF85924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1EB1-5BDF-4D76-A680-93EA496C6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7CD7-BFFC-4E87-88D9-91E8FFF85924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1EB1-5BDF-4D76-A680-93EA496C6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7CD7-BFFC-4E87-88D9-91E8FFF85924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1EB1-5BDF-4D76-A680-93EA496C6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7CD7-BFFC-4E87-88D9-91E8FFF85924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1EB1-5BDF-4D76-A680-93EA496C6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7CD7-BFFC-4E87-88D9-91E8FFF85924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1EB1-5BDF-4D76-A680-93EA496C6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7CD7-BFFC-4E87-88D9-91E8FFF85924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1EB1-5BDF-4D76-A680-93EA496C6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7CD7-BFFC-4E87-88D9-91E8FFF85924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1EB1-5BDF-4D76-A680-93EA496C6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7CD7-BFFC-4E87-88D9-91E8FFF85924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1EB1-5BDF-4D76-A680-93EA496C6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7CD7-BFFC-4E87-88D9-91E8FFF85924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1EB1-5BDF-4D76-A680-93EA496C6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7CD7-BFFC-4E87-88D9-91E8FFF85924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A1EB1-5BDF-4D76-A680-93EA496C6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league.net/diialnist/vydannia-vel/ekolohichna-entsyklopedii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stech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5633" y="-214338"/>
            <a:ext cx="9809633" cy="750091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7772400" cy="1470025"/>
          </a:xfrm>
          <a:noFill/>
        </p:spPr>
        <p:txBody>
          <a:bodyPr>
            <a:noAutofit/>
          </a:bodyPr>
          <a:lstStyle/>
          <a:p>
            <a:r>
              <a:rPr lang="uk-UA" sz="3200" dirty="0" err="1" smtClean="0"/>
              <a:t>КЗ</a:t>
            </a:r>
            <a:r>
              <a:rPr lang="uk-UA" sz="3200" dirty="0" smtClean="0"/>
              <a:t> “ Центр позашкільної освіти ”</a:t>
            </a:r>
            <a:br>
              <a:rPr lang="uk-UA" sz="3200" dirty="0" smtClean="0"/>
            </a:br>
            <a:r>
              <a:rPr lang="uk-UA" sz="3200" dirty="0" err="1" smtClean="0"/>
              <a:t>Звягельської</a:t>
            </a:r>
            <a:r>
              <a:rPr lang="uk-UA" sz="3200" dirty="0" smtClean="0"/>
              <a:t> міської ради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000240"/>
            <a:ext cx="8643966" cy="328614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Національний центр</a:t>
            </a:r>
          </a:p>
          <a:p>
            <a:r>
              <a:rPr lang="uk-UA" sz="3600" b="1" dirty="0" smtClean="0">
                <a:solidFill>
                  <a:schemeClr val="tx1"/>
                </a:solidFill>
              </a:rPr>
              <a:t>“ Мала академія наук України ”</a:t>
            </a:r>
          </a:p>
          <a:p>
            <a:r>
              <a:rPr lang="uk-UA" sz="3600" b="1" i="1" dirty="0" smtClean="0">
                <a:solidFill>
                  <a:schemeClr val="tx1"/>
                </a:solidFill>
              </a:rPr>
              <a:t>Всеукраїнський інтерактивний конкурс</a:t>
            </a:r>
          </a:p>
          <a:p>
            <a:r>
              <a:rPr lang="uk-UA" sz="3600" b="1" i="1" dirty="0" smtClean="0">
                <a:solidFill>
                  <a:schemeClr val="tx1"/>
                </a:solidFill>
              </a:rPr>
              <a:t> “ МАН - Юніор дослідник ”</a:t>
            </a:r>
            <a:endParaRPr lang="ru-RU" sz="3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stech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077" y="0"/>
            <a:ext cx="9249077" cy="707229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/>
              <a:t>Джерело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3571836" y="357166"/>
            <a:ext cx="5572164" cy="68580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Джерело</a:t>
            </a:r>
            <a:r>
              <a:rPr lang="ru-RU" b="1" dirty="0" smtClean="0"/>
              <a:t> </a:t>
            </a:r>
            <a:r>
              <a:rPr lang="ru-RU" b="1" dirty="0" err="1" smtClean="0"/>
              <a:t>розташоване</a:t>
            </a:r>
            <a:r>
              <a:rPr lang="ru-RU" b="1" dirty="0" smtClean="0"/>
              <a:t> на </a:t>
            </a:r>
            <a:r>
              <a:rPr lang="ru-RU" b="1" dirty="0" err="1" smtClean="0"/>
              <a:t>лівому</a:t>
            </a:r>
            <a:r>
              <a:rPr lang="ru-RU" b="1" dirty="0" smtClean="0"/>
              <a:t> </a:t>
            </a:r>
            <a:r>
              <a:rPr lang="ru-RU" b="1" dirty="0" err="1" smtClean="0"/>
              <a:t>березі</a:t>
            </a:r>
            <a:r>
              <a:rPr lang="ru-RU" b="1" dirty="0" smtClean="0"/>
              <a:t> </a:t>
            </a:r>
            <a:r>
              <a:rPr lang="ru-RU" b="1" dirty="0" err="1" smtClean="0"/>
              <a:t>річки</a:t>
            </a:r>
            <a:r>
              <a:rPr lang="ru-RU" b="1" dirty="0" smtClean="0"/>
              <a:t> </a:t>
            </a:r>
            <a:r>
              <a:rPr lang="ru-RU" b="1" dirty="0" err="1" smtClean="0"/>
              <a:t>Случ</a:t>
            </a:r>
            <a:r>
              <a:rPr lang="ru-RU" b="1" dirty="0" smtClean="0"/>
              <a:t>, в 350 метрах на </a:t>
            </a:r>
            <a:r>
              <a:rPr lang="ru-RU" b="1" dirty="0" err="1" smtClean="0"/>
              <a:t>схід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костьолу</a:t>
            </a:r>
            <a:r>
              <a:rPr lang="ru-RU" b="1" dirty="0" smtClean="0"/>
              <a:t>. </a:t>
            </a:r>
            <a:r>
              <a:rPr lang="ru-RU" b="1" dirty="0" err="1" smtClean="0"/>
              <a:t>Обстеження</a:t>
            </a:r>
            <a:r>
              <a:rPr lang="ru-RU" b="1" dirty="0" smtClean="0"/>
              <a:t> </a:t>
            </a:r>
            <a:r>
              <a:rPr lang="ru-RU" b="1" dirty="0" err="1" smtClean="0"/>
              <a:t>джерела</a:t>
            </a:r>
            <a:r>
              <a:rPr lang="ru-RU" b="1" dirty="0" smtClean="0"/>
              <a:t>, </a:t>
            </a:r>
            <a:r>
              <a:rPr lang="ru-RU" b="1" dirty="0" err="1" smtClean="0"/>
              <a:t>проведене</a:t>
            </a:r>
            <a:r>
              <a:rPr lang="ru-RU" b="1" dirty="0" smtClean="0"/>
              <a:t> </a:t>
            </a:r>
            <a:r>
              <a:rPr lang="ru-RU" b="1" dirty="0" err="1" smtClean="0"/>
              <a:t>гуртківцями</a:t>
            </a:r>
            <a:r>
              <a:rPr lang="ru-RU" b="1" dirty="0" smtClean="0"/>
              <a:t> Палацу </a:t>
            </a:r>
            <a:r>
              <a:rPr lang="ru-RU" b="1" dirty="0" err="1" smtClean="0"/>
              <a:t>дітей</a:t>
            </a:r>
            <a:r>
              <a:rPr lang="ru-RU" b="1" dirty="0" smtClean="0"/>
              <a:t> та </a:t>
            </a:r>
            <a:r>
              <a:rPr lang="ru-RU" b="1" dirty="0" err="1" smtClean="0"/>
              <a:t>молоді</a:t>
            </a:r>
            <a:r>
              <a:rPr lang="ru-RU" b="1" dirty="0" smtClean="0"/>
              <a:t>, </a:t>
            </a:r>
            <a:r>
              <a:rPr lang="ru-RU" b="1" dirty="0" err="1" smtClean="0"/>
              <a:t>виявило</a:t>
            </a:r>
            <a:r>
              <a:rPr lang="ru-RU" b="1" dirty="0" smtClean="0"/>
              <a:t> </a:t>
            </a:r>
            <a:r>
              <a:rPr lang="ru-RU" b="1" dirty="0" err="1" smtClean="0"/>
              <a:t>слідуюче</a:t>
            </a:r>
            <a:r>
              <a:rPr lang="ru-RU" b="1" dirty="0" smtClean="0"/>
              <a:t>:</a:t>
            </a:r>
          </a:p>
          <a:p>
            <a:pPr algn="ctr"/>
            <a:r>
              <a:rPr lang="ru-RU" b="1" dirty="0" smtClean="0"/>
              <a:t>тип води </a:t>
            </a:r>
            <a:r>
              <a:rPr lang="ru-RU" b="1" dirty="0" err="1" smtClean="0"/>
              <a:t>грунтова</a:t>
            </a:r>
            <a:r>
              <a:rPr lang="ru-RU" b="1" dirty="0" smtClean="0"/>
              <a:t>;</a:t>
            </a:r>
          </a:p>
          <a:p>
            <a:pPr algn="ctr"/>
            <a:r>
              <a:rPr lang="ru-RU" b="1" dirty="0" err="1" smtClean="0"/>
              <a:t>дебіт</a:t>
            </a:r>
            <a:r>
              <a:rPr lang="ru-RU" b="1" dirty="0" smtClean="0"/>
              <a:t>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0,9м/с;</a:t>
            </a:r>
          </a:p>
          <a:p>
            <a:pPr algn="ctr"/>
            <a:r>
              <a:rPr lang="ru-RU" b="1" dirty="0" smtClean="0"/>
              <a:t>температура води - 8 С</a:t>
            </a:r>
          </a:p>
          <a:p>
            <a:pPr algn="ctr"/>
            <a:r>
              <a:rPr lang="ru-RU" b="1" dirty="0" smtClean="0"/>
              <a:t>вода без запаху, </a:t>
            </a:r>
            <a:r>
              <a:rPr lang="ru-RU" b="1" dirty="0" err="1" smtClean="0"/>
              <a:t>приємна</a:t>
            </a:r>
            <a:r>
              <a:rPr lang="ru-RU" b="1" dirty="0" smtClean="0"/>
              <a:t> на смак.</a:t>
            </a:r>
          </a:p>
          <a:p>
            <a:pPr algn="ctr"/>
            <a:r>
              <a:rPr lang="ru-RU" b="1" dirty="0" smtClean="0"/>
              <a:t> Вода </a:t>
            </a:r>
            <a:r>
              <a:rPr lang="ru-RU" b="1" dirty="0" err="1" smtClean="0"/>
              <a:t>використовується</a:t>
            </a:r>
            <a:r>
              <a:rPr lang="ru-RU" b="1" dirty="0" smtClean="0"/>
              <a:t> </a:t>
            </a:r>
            <a:r>
              <a:rPr lang="ru-RU" b="1" dirty="0" err="1" smtClean="0"/>
              <a:t>мешканцями</a:t>
            </a:r>
            <a:r>
              <a:rPr lang="ru-RU" b="1" dirty="0" smtClean="0"/>
              <a:t> </a:t>
            </a:r>
            <a:r>
              <a:rPr lang="ru-RU" b="1" dirty="0" err="1" smtClean="0"/>
              <a:t>міста</a:t>
            </a:r>
            <a:r>
              <a:rPr lang="ru-RU" b="1" dirty="0" smtClean="0"/>
              <a:t>, як </a:t>
            </a:r>
            <a:r>
              <a:rPr lang="ru-RU" b="1" dirty="0" err="1" smtClean="0"/>
              <a:t>питна</a:t>
            </a:r>
            <a:r>
              <a:rPr lang="ru-RU" b="1" dirty="0" smtClean="0"/>
              <a:t>. </a:t>
            </a:r>
            <a:r>
              <a:rPr lang="ru-RU" b="1" dirty="0" err="1" smtClean="0"/>
              <a:t>Восени</a:t>
            </a:r>
            <a:r>
              <a:rPr lang="ru-RU" b="1" dirty="0" smtClean="0"/>
              <a:t> 1012 року</a:t>
            </a:r>
            <a:br>
              <a:rPr lang="ru-RU" b="1" dirty="0" smtClean="0"/>
            </a:br>
            <a:r>
              <a:rPr lang="ru-RU" b="1" dirty="0" err="1" smtClean="0"/>
              <a:t>джерело</a:t>
            </a:r>
            <a:r>
              <a:rPr lang="ru-RU" b="1" dirty="0" smtClean="0"/>
              <a:t> </a:t>
            </a:r>
            <a:r>
              <a:rPr lang="ru-RU" b="1" dirty="0" err="1" smtClean="0"/>
              <a:t>упорядковане</a:t>
            </a:r>
            <a:r>
              <a:rPr lang="ru-RU" b="1" dirty="0" smtClean="0"/>
              <a:t> </a:t>
            </a:r>
            <a:r>
              <a:rPr lang="ru-RU" b="1" dirty="0" err="1" smtClean="0"/>
              <a:t>місцевою</a:t>
            </a:r>
            <a:r>
              <a:rPr lang="ru-RU" b="1" dirty="0" smtClean="0"/>
              <a:t> громадою.</a:t>
            </a:r>
          </a:p>
          <a:p>
            <a:pPr algn="ctr"/>
            <a:r>
              <a:rPr lang="ru-RU" b="1" dirty="0" smtClean="0"/>
              <a:t> 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</a:t>
            </a:r>
            <a:r>
              <a:rPr lang="ru-RU" b="1" dirty="0" err="1" smtClean="0"/>
              <a:t>питної</a:t>
            </a:r>
            <a:r>
              <a:rPr lang="ru-RU" b="1" dirty="0" smtClean="0"/>
              <a:t> води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</a:t>
            </a:r>
            <a:r>
              <a:rPr lang="ru-RU" b="1" dirty="0" err="1" smtClean="0"/>
              <a:t>проведені</a:t>
            </a:r>
            <a:r>
              <a:rPr lang="ru-RU" b="1" dirty="0" smtClean="0"/>
              <a:t> в </a:t>
            </a:r>
            <a:r>
              <a:rPr lang="ru-RU" b="1" dirty="0" err="1" smtClean="0"/>
              <a:t>лабораторії</a:t>
            </a:r>
            <a:r>
              <a:rPr lang="ru-RU" b="1" dirty="0" smtClean="0"/>
              <a:t> </a:t>
            </a:r>
            <a:r>
              <a:rPr lang="ru-RU" b="1" dirty="0" err="1" smtClean="0"/>
              <a:t>Новоград-Волинської</a:t>
            </a:r>
            <a:r>
              <a:rPr lang="ru-RU" b="1" dirty="0" smtClean="0"/>
              <a:t> СЕС (2009 </a:t>
            </a:r>
            <a:r>
              <a:rPr lang="ru-RU" b="1" dirty="0" err="1" smtClean="0"/>
              <a:t>рік</a:t>
            </a:r>
            <a:r>
              <a:rPr lang="ru-RU" b="1" dirty="0" smtClean="0"/>
              <a:t>). </a:t>
            </a:r>
            <a:r>
              <a:rPr lang="ru-RU" b="1" dirty="0" err="1" smtClean="0"/>
              <a:t>Виявлено</a:t>
            </a:r>
            <a:r>
              <a:rPr lang="ru-RU" b="1" dirty="0" smtClean="0"/>
              <a:t>:</a:t>
            </a:r>
          </a:p>
          <a:p>
            <a:pPr algn="ctr"/>
            <a:r>
              <a:rPr lang="ru-RU" b="1" dirty="0" err="1" smtClean="0"/>
              <a:t>водневий</a:t>
            </a:r>
            <a:r>
              <a:rPr lang="ru-RU" b="1" dirty="0" smtClean="0"/>
              <a:t> </a:t>
            </a:r>
            <a:r>
              <a:rPr lang="ru-RU" b="1" dirty="0" err="1" smtClean="0"/>
              <a:t>показник</a:t>
            </a:r>
            <a:r>
              <a:rPr lang="ru-RU" b="1" dirty="0" smtClean="0"/>
              <a:t> (РН) – 6,35</a:t>
            </a:r>
          </a:p>
          <a:p>
            <a:pPr algn="ctr"/>
            <a:r>
              <a:rPr lang="ru-RU" b="1" dirty="0" smtClean="0"/>
              <a:t>Азот в мг/л: </a:t>
            </a:r>
            <a:r>
              <a:rPr lang="ru-RU" b="1" dirty="0" err="1" smtClean="0"/>
              <a:t>аміаку</a:t>
            </a:r>
            <a:r>
              <a:rPr lang="ru-RU" b="1" dirty="0" smtClean="0"/>
              <a:t> - 30,05</a:t>
            </a:r>
          </a:p>
          <a:p>
            <a:pPr algn="ctr"/>
            <a:r>
              <a:rPr lang="ru-RU" b="1" dirty="0" err="1" smtClean="0"/>
              <a:t>нітратів</a:t>
            </a:r>
            <a:r>
              <a:rPr lang="ru-RU" b="1" dirty="0" smtClean="0"/>
              <a:t> - 0,005</a:t>
            </a:r>
          </a:p>
          <a:p>
            <a:pPr algn="ctr"/>
            <a:r>
              <a:rPr lang="ru-RU" b="1" dirty="0" err="1" smtClean="0"/>
              <a:t>нітратів</a:t>
            </a:r>
            <a:r>
              <a:rPr lang="ru-RU" b="1" dirty="0" smtClean="0"/>
              <a:t> - 82,5</a:t>
            </a:r>
          </a:p>
          <a:p>
            <a:pPr algn="ctr"/>
            <a:r>
              <a:rPr lang="ru-RU" b="1" dirty="0" err="1" smtClean="0"/>
              <a:t>Хлориди</a:t>
            </a:r>
            <a:r>
              <a:rPr lang="ru-RU" b="1" dirty="0" smtClean="0"/>
              <a:t> в мг/дм - 94,0</a:t>
            </a:r>
          </a:p>
          <a:p>
            <a:pPr algn="ctr"/>
            <a:r>
              <a:rPr lang="ru-RU" b="1" dirty="0" err="1" smtClean="0"/>
              <a:t>Жорсткість</a:t>
            </a:r>
            <a:r>
              <a:rPr lang="ru-RU" b="1" dirty="0" smtClean="0"/>
              <a:t> мг/дм - 8,8</a:t>
            </a:r>
          </a:p>
          <a:p>
            <a:pPr algn="ctr"/>
            <a:r>
              <a:rPr lang="ru-RU" b="1" dirty="0" smtClean="0"/>
              <a:t>Вода в </a:t>
            </a:r>
            <a:r>
              <a:rPr lang="ru-RU" b="1" dirty="0" err="1" smtClean="0"/>
              <a:t>цілому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відповідає</a:t>
            </a:r>
            <a:r>
              <a:rPr lang="ru-RU" b="1" dirty="0" smtClean="0"/>
              <a:t> </a:t>
            </a:r>
            <a:r>
              <a:rPr lang="ru-RU" b="1" dirty="0" err="1" smtClean="0"/>
              <a:t>гігієнічним</a:t>
            </a:r>
            <a:r>
              <a:rPr lang="ru-RU" b="1" dirty="0" smtClean="0"/>
              <a:t> </a:t>
            </a:r>
            <a:r>
              <a:rPr lang="ru-RU" b="1" dirty="0" err="1" smtClean="0"/>
              <a:t>вимогам</a:t>
            </a:r>
            <a:r>
              <a:rPr lang="ru-RU" b="1" dirty="0" smtClean="0"/>
              <a:t> до складу та </a:t>
            </a:r>
            <a:r>
              <a:rPr lang="ru-RU" b="1" dirty="0" err="1" smtClean="0"/>
              <a:t>властивостей</a:t>
            </a:r>
            <a:endParaRPr lang="ru-RU" b="1" dirty="0" smtClean="0"/>
          </a:p>
          <a:p>
            <a:pPr algn="ctr"/>
            <a:r>
              <a:rPr lang="ru-RU" b="1" dirty="0" smtClean="0"/>
              <a:t>води.</a:t>
            </a:r>
            <a:endParaRPr lang="ru-RU" dirty="0"/>
          </a:p>
        </p:txBody>
      </p:sp>
      <p:pic>
        <p:nvPicPr>
          <p:cNvPr id="12" name="Picture 2" descr="C:\Users\ncstech\Downloads\IMG_20240413_111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3331477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stech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077" y="0"/>
            <a:ext cx="9249077" cy="70722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3357586" cy="1162050"/>
          </a:xfrm>
        </p:spPr>
        <p:txBody>
          <a:bodyPr>
            <a:normAutofit/>
          </a:bodyPr>
          <a:lstStyle/>
          <a:p>
            <a:r>
              <a:rPr lang="ru-RU" dirty="0" smtClean="0"/>
              <a:t>"</a:t>
            </a:r>
            <a:r>
              <a:rPr lang="ru-RU" sz="2400" dirty="0" smtClean="0"/>
              <a:t>ЗВЯГЕЛЬВОДОКАНАЛ</a:t>
            </a:r>
            <a:r>
              <a:rPr lang="ru-RU" dirty="0" smtClean="0"/>
              <a:t>"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584950"/>
          </a:xfrm>
        </p:spPr>
        <p:txBody>
          <a:bodyPr>
            <a:normAutofit lnSpcReduction="10000"/>
          </a:bodyPr>
          <a:lstStyle/>
          <a:p>
            <a:r>
              <a:rPr lang="ru-RU" sz="2000" dirty="0" err="1" smtClean="0"/>
              <a:t>Історія</a:t>
            </a:r>
            <a:r>
              <a:rPr lang="ru-RU" sz="2000" dirty="0" smtClean="0"/>
              <a:t> водоканалу </a:t>
            </a:r>
            <a:r>
              <a:rPr lang="ru-RU" sz="2000" dirty="0" err="1" smtClean="0"/>
              <a:t>починається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23 </a:t>
            </a:r>
            <a:r>
              <a:rPr lang="ru-RU" sz="2000" dirty="0" err="1" smtClean="0"/>
              <a:t>серпня</a:t>
            </a:r>
            <a:r>
              <a:rPr lang="ru-RU" sz="2000" dirty="0" smtClean="0"/>
              <a:t> 1933 року, коли </a:t>
            </a:r>
            <a:r>
              <a:rPr lang="ru-RU" sz="2000" dirty="0" err="1" smtClean="0"/>
              <a:t>військовим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комісаріатом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будівництва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водоочисних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споруд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очисних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споруд</a:t>
            </a:r>
            <a:r>
              <a:rPr lang="ru-RU" sz="2000" dirty="0" smtClean="0"/>
              <a:t> </a:t>
            </a:r>
            <a:r>
              <a:rPr lang="ru-RU" sz="2000" dirty="0" err="1" smtClean="0"/>
              <a:t>каналізації</a:t>
            </a:r>
            <a:r>
              <a:rPr lang="ru-RU" sz="2000" dirty="0" smtClean="0"/>
              <a:t> для потреб </a:t>
            </a:r>
            <a:r>
              <a:rPr lang="ru-RU" sz="2000" dirty="0" err="1" smtClean="0"/>
              <a:t>військових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</a:t>
            </a:r>
            <a:r>
              <a:rPr lang="ru-RU" sz="2000" dirty="0" smtClean="0"/>
              <a:t> </a:t>
            </a:r>
            <a:r>
              <a:rPr lang="ru-RU" sz="2000" dirty="0" err="1" smtClean="0"/>
              <a:t>нашого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З 1935 року </a:t>
            </a:r>
            <a:r>
              <a:rPr lang="ru-RU" sz="2000" dirty="0" err="1" smtClean="0"/>
              <a:t>почалося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водоочисних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споруд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розподільчих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трубопроводів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завершено в 1937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того часу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розпочалася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міського</a:t>
            </a:r>
            <a:r>
              <a:rPr lang="ru-RU" sz="2000" dirty="0" smtClean="0"/>
              <a:t> водоканалу.</a:t>
            </a:r>
          </a:p>
          <a:p>
            <a:r>
              <a:rPr lang="ru-RU" sz="2000" dirty="0" err="1" smtClean="0"/>
              <a:t>Звідтіля</a:t>
            </a:r>
            <a:r>
              <a:rPr lang="ru-RU" sz="2000" dirty="0" smtClean="0"/>
              <a:t> вода </a:t>
            </a:r>
            <a:r>
              <a:rPr lang="ru-RU" sz="2000" dirty="0" err="1" smtClean="0"/>
              <a:t>самоплином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надходила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військових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централізованого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водопостачання</a:t>
            </a:r>
            <a:r>
              <a:rPr lang="ru-RU" sz="2000" dirty="0" smtClean="0"/>
              <a:t> не мало,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користувалося</a:t>
            </a:r>
            <a:r>
              <a:rPr lang="ru-RU" sz="2000" dirty="0" smtClean="0"/>
              <a:t> водою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колодязів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річки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В </a:t>
            </a:r>
            <a:r>
              <a:rPr lang="ru-RU" sz="2000" dirty="0" err="1" smtClean="0"/>
              <a:t>системі</a:t>
            </a:r>
            <a:r>
              <a:rPr lang="ru-RU" sz="2000" dirty="0" smtClean="0"/>
              <a:t> водоочистки в той час </a:t>
            </a:r>
            <a:r>
              <a:rPr lang="ru-RU" sz="2000" dirty="0" err="1" smtClean="0"/>
              <a:t>реагенти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застосовувалися</a:t>
            </a:r>
            <a:r>
              <a:rPr lang="ru-RU" sz="2000" dirty="0" smtClean="0"/>
              <a:t>, </a:t>
            </a:r>
            <a:r>
              <a:rPr lang="ru-RU" sz="2000" dirty="0" err="1" smtClean="0"/>
              <a:t>настільки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чистою вода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річки</a:t>
            </a:r>
            <a:r>
              <a:rPr lang="ru-RU" sz="2000" dirty="0" smtClean="0"/>
              <a:t> </a:t>
            </a:r>
            <a:r>
              <a:rPr lang="ru-RU" sz="2000" dirty="0" err="1" smtClean="0"/>
              <a:t>Случ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194" name="AutoShape 2" descr="Звягель :: Голо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Звягель :: Голо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Звягель :: Голо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Звягель :: Голо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Звягель :: Голо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Белый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3143272" cy="4718676"/>
          </a:xfrm>
          <a:prstGeom prst="rect">
            <a:avLst/>
          </a:prstGeom>
          <a:noFill/>
        </p:spPr>
      </p:pic>
      <p:pic>
        <p:nvPicPr>
          <p:cNvPr id="1029" name="Picture 5" descr="C:\Users\ncstech\Downloads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00240"/>
            <a:ext cx="3080827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stech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9077" cy="70722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-581025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Флора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14744" y="214290"/>
            <a:ext cx="5429256" cy="7572404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 err="1" smtClean="0"/>
              <a:t>Рослинний</a:t>
            </a:r>
            <a:r>
              <a:rPr lang="ru-RU" sz="3300" b="1" dirty="0" smtClean="0"/>
              <a:t> </a:t>
            </a:r>
            <a:r>
              <a:rPr lang="ru-RU" sz="3300" b="1" dirty="0" err="1" smtClean="0"/>
              <a:t>світ</a:t>
            </a:r>
            <a:r>
              <a:rPr lang="ru-RU" sz="2800" dirty="0" smtClean="0"/>
              <a:t>. </a:t>
            </a:r>
            <a:r>
              <a:rPr lang="ru-RU" sz="2800" dirty="0" err="1" smtClean="0"/>
              <a:t>Наразі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покрив</a:t>
            </a:r>
            <a:r>
              <a:rPr lang="ru-RU" sz="2800" dirty="0" smtClean="0"/>
              <a:t>  </a:t>
            </a:r>
            <a:r>
              <a:rPr lang="ru-RU" sz="2800" dirty="0" err="1" smtClean="0"/>
              <a:t>Звягельського</a:t>
            </a:r>
            <a:r>
              <a:rPr lang="ru-RU" sz="2800" dirty="0"/>
              <a:t> </a:t>
            </a:r>
            <a:r>
              <a:rPr lang="ru-RU" sz="2800" dirty="0" smtClean="0"/>
              <a:t> району </a:t>
            </a:r>
            <a:r>
              <a:rPr lang="ru-RU" sz="2800" dirty="0" err="1" smtClean="0"/>
              <a:t>значно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антропогенної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діяльності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Так, у </a:t>
            </a:r>
            <a:r>
              <a:rPr lang="ru-RU" sz="2800" dirty="0" err="1" smtClean="0"/>
              <a:t>південній</a:t>
            </a:r>
            <a:r>
              <a:rPr lang="ru-RU" sz="2800" dirty="0" smtClean="0"/>
              <a:t> та </a:t>
            </a:r>
            <a:r>
              <a:rPr lang="ru-RU" sz="2800" dirty="0" err="1" smtClean="0"/>
              <a:t>центральній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частинах</a:t>
            </a:r>
            <a:r>
              <a:rPr lang="ru-RU" sz="2800" dirty="0" smtClean="0"/>
              <a:t> району </a:t>
            </a:r>
            <a:r>
              <a:rPr lang="ru-RU" sz="2800" dirty="0" err="1" smtClean="0"/>
              <a:t>дубові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діброви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дубово-соснові</a:t>
            </a:r>
            <a:r>
              <a:rPr lang="ru-RU" sz="2800" dirty="0" smtClean="0"/>
              <a:t> </a:t>
            </a:r>
            <a:r>
              <a:rPr lang="ru-RU" sz="2800" dirty="0" err="1" smtClean="0"/>
              <a:t>субори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росли тут у </a:t>
            </a:r>
            <a:r>
              <a:rPr lang="ru-RU" sz="2800" dirty="0" err="1" smtClean="0"/>
              <a:t>доісторичну</a:t>
            </a:r>
            <a:r>
              <a:rPr lang="ru-RU" sz="2800" dirty="0" smtClean="0"/>
              <a:t> </a:t>
            </a:r>
            <a:r>
              <a:rPr lang="ru-RU" sz="2800" dirty="0" err="1" smtClean="0"/>
              <a:t>епоху</a:t>
            </a:r>
            <a:r>
              <a:rPr lang="ru-RU" sz="2800" dirty="0" smtClean="0"/>
              <a:t>, </a:t>
            </a:r>
            <a:r>
              <a:rPr lang="ru-RU" sz="2800" dirty="0" err="1" smtClean="0"/>
              <a:t>вже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повністю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замінили</a:t>
            </a:r>
            <a:r>
              <a:rPr lang="ru-RU" sz="2800" dirty="0" smtClean="0"/>
              <a:t> </a:t>
            </a:r>
            <a:r>
              <a:rPr lang="ru-RU" sz="2800" dirty="0" err="1" smtClean="0"/>
              <a:t>агрофітоценози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Природні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дубові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насадження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насіннєвого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походження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збереглися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невеликими </a:t>
            </a:r>
            <a:r>
              <a:rPr lang="ru-RU" sz="2800" dirty="0" err="1" smtClean="0"/>
              <a:t>острівними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ділянками</a:t>
            </a:r>
            <a:r>
              <a:rPr lang="ru-RU" sz="2800" dirty="0" smtClean="0"/>
              <a:t> у </a:t>
            </a:r>
            <a:r>
              <a:rPr lang="ru-RU" sz="2800" dirty="0" err="1" smtClean="0"/>
              <a:t>заповідному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стані</a:t>
            </a:r>
            <a:r>
              <a:rPr lang="ru-RU" sz="2800" dirty="0" smtClean="0"/>
              <a:t> (заказники «</a:t>
            </a:r>
            <a:r>
              <a:rPr lang="ru-RU" sz="2800" dirty="0" err="1" smtClean="0"/>
              <a:t>Туганівський</a:t>
            </a:r>
            <a:r>
              <a:rPr lang="ru-RU" sz="2800" dirty="0" smtClean="0"/>
              <a:t>», «</a:t>
            </a:r>
            <a:r>
              <a:rPr lang="ru-RU" sz="2800" dirty="0" err="1" smtClean="0"/>
              <a:t>Михеївський</a:t>
            </a:r>
            <a:r>
              <a:rPr lang="ru-RU" sz="2800" dirty="0" smtClean="0"/>
              <a:t>», «</a:t>
            </a:r>
            <a:r>
              <a:rPr lang="ru-RU" sz="2800" dirty="0" err="1" smtClean="0"/>
              <a:t>Сапожинський</a:t>
            </a:r>
            <a:r>
              <a:rPr lang="ru-RU" sz="2800" dirty="0" smtClean="0"/>
              <a:t>»). </a:t>
            </a:r>
          </a:p>
          <a:p>
            <a:r>
              <a:rPr lang="ru-RU" sz="2800" dirty="0" smtClean="0"/>
              <a:t>У </a:t>
            </a:r>
            <a:r>
              <a:rPr lang="ru-RU" sz="2800" dirty="0" err="1" smtClean="0"/>
              <a:t>північній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частині</a:t>
            </a:r>
            <a:r>
              <a:rPr lang="ru-RU" sz="2800" dirty="0" smtClean="0"/>
              <a:t> району </a:t>
            </a:r>
            <a:r>
              <a:rPr lang="ru-RU" sz="2800" dirty="0" err="1" smtClean="0"/>
              <a:t>природні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лісові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масиви</a:t>
            </a:r>
            <a:r>
              <a:rPr lang="ru-RU" sz="2800" dirty="0" smtClean="0"/>
              <a:t> (бори, </a:t>
            </a:r>
            <a:r>
              <a:rPr lang="ru-RU" sz="2800" dirty="0" err="1" smtClean="0"/>
              <a:t>субори</a:t>
            </a:r>
            <a:r>
              <a:rPr lang="ru-RU" sz="2800" dirty="0" smtClean="0"/>
              <a:t>, </a:t>
            </a:r>
            <a:r>
              <a:rPr lang="ru-RU" sz="2800" dirty="0" err="1" smtClean="0"/>
              <a:t>вільшаники</a:t>
            </a:r>
            <a:r>
              <a:rPr lang="ru-RU" sz="2800" dirty="0" smtClean="0"/>
              <a:t>) </a:t>
            </a:r>
            <a:r>
              <a:rPr lang="ru-RU" sz="2800" dirty="0" err="1" smtClean="0"/>
              <a:t>збереглися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проте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вони </a:t>
            </a:r>
            <a:r>
              <a:rPr lang="ru-RU" sz="2800" dirty="0" err="1" smtClean="0"/>
              <a:t>більшою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меншою</a:t>
            </a:r>
            <a:r>
              <a:rPr lang="ru-RU" sz="2800" dirty="0" smtClean="0"/>
              <a:t> </a:t>
            </a:r>
            <a:r>
              <a:rPr lang="ru-RU" sz="2800" dirty="0" err="1" smtClean="0"/>
              <a:t>мірою</a:t>
            </a:r>
            <a:r>
              <a:rPr lang="ru-RU" sz="2800" dirty="0" smtClean="0"/>
              <a:t> </a:t>
            </a:r>
            <a:r>
              <a:rPr lang="ru-RU" sz="2800" dirty="0" err="1" smtClean="0"/>
              <a:t>зазнали</a:t>
            </a:r>
            <a:r>
              <a:rPr lang="ru-RU" sz="2800" dirty="0" smtClean="0"/>
              <a:t> антропогенного </a:t>
            </a:r>
            <a:r>
              <a:rPr lang="ru-RU" sz="2800" dirty="0" err="1" smtClean="0"/>
              <a:t>впливу</a:t>
            </a:r>
            <a:r>
              <a:rPr lang="ru-RU" sz="2800" dirty="0" smtClean="0"/>
              <a:t>. </a:t>
            </a:r>
            <a:r>
              <a:rPr lang="ru-RU" sz="2800" dirty="0" err="1" smtClean="0"/>
              <a:t>Агрофітоценози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приурочені</a:t>
            </a:r>
            <a:r>
              <a:rPr lang="ru-RU" sz="2800" dirty="0" smtClean="0"/>
              <a:t> тут до </a:t>
            </a:r>
            <a:r>
              <a:rPr lang="ru-RU" sz="2800" dirty="0" err="1" smtClean="0"/>
              <a:t>населених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пунктів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На </a:t>
            </a:r>
            <a:r>
              <a:rPr lang="ru-RU" sz="2800" dirty="0" err="1" smtClean="0"/>
              <a:t>сьогодні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лісистість</a:t>
            </a:r>
            <a:r>
              <a:rPr lang="ru-RU" sz="2800" dirty="0" smtClean="0"/>
              <a:t> Зв</a:t>
            </a:r>
            <a:r>
              <a:rPr lang="en-US" sz="2800" dirty="0" smtClean="0"/>
              <a:t>’</a:t>
            </a:r>
            <a:r>
              <a:rPr lang="ru-RU" sz="2800" dirty="0" err="1" smtClean="0"/>
              <a:t>ягельського</a:t>
            </a:r>
            <a:r>
              <a:rPr lang="ru-RU" sz="2800" dirty="0" smtClean="0"/>
              <a:t> району становить </a:t>
            </a:r>
            <a:r>
              <a:rPr lang="ru-RU" sz="2800" dirty="0" err="1" smtClean="0"/>
              <a:t>близько</a:t>
            </a:r>
            <a:r>
              <a:rPr lang="ru-RU" sz="2800" dirty="0" smtClean="0"/>
              <a:t> 35%. </a:t>
            </a:r>
          </a:p>
          <a:p>
            <a:r>
              <a:rPr lang="ru-RU" sz="2800" dirty="0" err="1" smtClean="0"/>
              <a:t>Поширеними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деревними</a:t>
            </a:r>
            <a:r>
              <a:rPr lang="ru-RU" sz="2800" dirty="0" smtClean="0"/>
              <a:t> породами є: сосна, дуб, </a:t>
            </a:r>
            <a:r>
              <a:rPr lang="ru-RU" sz="2800" dirty="0" err="1" smtClean="0"/>
              <a:t>вільха</a:t>
            </a:r>
            <a:r>
              <a:rPr lang="ru-RU" sz="2800" dirty="0" smtClean="0"/>
              <a:t>, </a:t>
            </a:r>
            <a:r>
              <a:rPr lang="ru-RU" sz="2800" dirty="0" err="1" smtClean="0"/>
              <a:t>осика</a:t>
            </a:r>
            <a:r>
              <a:rPr lang="ru-RU" sz="2800" dirty="0" smtClean="0"/>
              <a:t>, береза, </a:t>
            </a:r>
            <a:r>
              <a:rPr lang="ru-RU" sz="2800" dirty="0" err="1" smtClean="0"/>
              <a:t>ялина</a:t>
            </a:r>
            <a:r>
              <a:rPr lang="ru-RU" sz="2800" dirty="0" smtClean="0"/>
              <a:t>, клен, липа, граб, тополя, ясен, </a:t>
            </a:r>
            <a:r>
              <a:rPr lang="ru-RU" sz="2800" dirty="0" err="1" smtClean="0"/>
              <a:t>модрина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тощо</a:t>
            </a:r>
            <a:endParaRPr lang="ru-RU" sz="2800" dirty="0" smtClean="0"/>
          </a:p>
          <a:p>
            <a:r>
              <a:rPr lang="ru-RU" sz="2800" dirty="0" smtClean="0"/>
              <a:t>. У </a:t>
            </a:r>
            <a:r>
              <a:rPr lang="ru-RU" sz="2800" dirty="0" err="1" smtClean="0"/>
              <a:t>підліску</a:t>
            </a:r>
            <a:r>
              <a:rPr lang="ru-RU" sz="2800" dirty="0" smtClean="0"/>
              <a:t> </a:t>
            </a:r>
            <a:r>
              <a:rPr lang="ru-RU" sz="2800" dirty="0" err="1" smtClean="0"/>
              <a:t>трапляються</a:t>
            </a:r>
            <a:r>
              <a:rPr lang="ru-RU" sz="2800" dirty="0" smtClean="0"/>
              <a:t> крушина, рододендрон, </a:t>
            </a:r>
            <a:r>
              <a:rPr lang="ru-RU" sz="2800" dirty="0" err="1" smtClean="0"/>
              <a:t>бруслина</a:t>
            </a:r>
            <a:r>
              <a:rPr lang="ru-RU" sz="2800" dirty="0" smtClean="0"/>
              <a:t>, </a:t>
            </a:r>
            <a:r>
              <a:rPr lang="ru-RU" sz="2800" dirty="0" err="1" smtClean="0"/>
              <a:t>горобина</a:t>
            </a:r>
            <a:r>
              <a:rPr lang="ru-RU" sz="2800" dirty="0" smtClean="0"/>
              <a:t>, </a:t>
            </a:r>
            <a:r>
              <a:rPr lang="ru-RU" sz="2800" dirty="0" err="1" smtClean="0"/>
              <a:t>зіновать</a:t>
            </a:r>
            <a:r>
              <a:rPr lang="ru-RU" sz="2800" dirty="0" smtClean="0"/>
              <a:t>, бузина, </a:t>
            </a:r>
            <a:r>
              <a:rPr lang="ru-RU" sz="2800" dirty="0" err="1" smtClean="0"/>
              <a:t>ліщина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На </a:t>
            </a:r>
            <a:r>
              <a:rPr lang="ru-RU" sz="2800" dirty="0" err="1" smtClean="0"/>
              <a:t>особливу</a:t>
            </a:r>
            <a:r>
              <a:rPr lang="ru-RU" sz="2800" dirty="0" smtClean="0"/>
              <a:t> </a:t>
            </a:r>
            <a:r>
              <a:rPr lang="ru-RU" sz="2800" dirty="0" err="1" smtClean="0"/>
              <a:t>увагу</a:t>
            </a:r>
            <a:r>
              <a:rPr lang="ru-RU" sz="2800" dirty="0" smtClean="0"/>
              <a:t> </a:t>
            </a:r>
            <a:r>
              <a:rPr lang="ru-RU" sz="2800" dirty="0" err="1" smtClean="0"/>
              <a:t>з-поміж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названих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видів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заслуговує</a:t>
            </a:r>
            <a:r>
              <a:rPr lang="ru-RU" sz="2800" dirty="0" smtClean="0"/>
              <a:t> рододендрон </a:t>
            </a:r>
            <a:r>
              <a:rPr lang="ru-RU" sz="2800" dirty="0" err="1" smtClean="0"/>
              <a:t>жовтий</a:t>
            </a:r>
            <a:r>
              <a:rPr lang="ru-RU" sz="2800" dirty="0" smtClean="0"/>
              <a:t>, </a:t>
            </a:r>
            <a:r>
              <a:rPr lang="ru-RU" sz="2800" dirty="0" err="1" smtClean="0"/>
              <a:t>квітку</a:t>
            </a:r>
            <a:r>
              <a:rPr lang="ru-RU" sz="2800" dirty="0" smtClean="0"/>
              <a:t>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зображено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гербі</a:t>
            </a:r>
            <a:r>
              <a:rPr lang="ru-RU" sz="2800" dirty="0" smtClean="0"/>
              <a:t> Зв</a:t>
            </a:r>
            <a:r>
              <a:rPr lang="en-US" sz="2800" dirty="0" smtClean="0"/>
              <a:t>’</a:t>
            </a:r>
            <a:r>
              <a:rPr lang="ru-RU" sz="2800" dirty="0" err="1" smtClean="0"/>
              <a:t>ягельського</a:t>
            </a:r>
            <a:r>
              <a:rPr lang="ru-RU" sz="2800" dirty="0" smtClean="0"/>
              <a:t> району.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Це</a:t>
            </a:r>
            <a:r>
              <a:rPr lang="ru-RU" sz="2800" dirty="0" smtClean="0"/>
              <a:t> – </a:t>
            </a:r>
            <a:r>
              <a:rPr lang="ru-RU" sz="2800" dirty="0" err="1" smtClean="0"/>
              <a:t>релікт</a:t>
            </a:r>
            <a:r>
              <a:rPr lang="ru-RU" sz="2800" dirty="0" smtClean="0"/>
              <a:t> </a:t>
            </a:r>
            <a:r>
              <a:rPr lang="ru-RU" sz="2800" dirty="0" err="1" smtClean="0"/>
              <a:t>третинної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флори</a:t>
            </a:r>
            <a:r>
              <a:rPr lang="ru-RU" sz="2800" dirty="0" smtClean="0"/>
              <a:t>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дивом </a:t>
            </a:r>
            <a:r>
              <a:rPr lang="ru-RU" sz="2800" dirty="0" err="1" smtClean="0"/>
              <a:t>зберігся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території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нашого</a:t>
            </a:r>
            <a:r>
              <a:rPr lang="ru-RU" sz="2800" dirty="0" smtClean="0"/>
              <a:t> району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охороняється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Городницькому</a:t>
            </a:r>
            <a:r>
              <a:rPr lang="ru-RU" sz="2800" dirty="0" smtClean="0"/>
              <a:t> заказнику. </a:t>
            </a:r>
          </a:p>
          <a:p>
            <a:r>
              <a:rPr lang="ru-RU" sz="2800" dirty="0" smtClean="0"/>
              <a:t>У </a:t>
            </a:r>
            <a:r>
              <a:rPr lang="ru-RU" sz="2800" dirty="0" err="1" smtClean="0"/>
              <a:t>трав’янисто-чагарниковому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ярусі</a:t>
            </a:r>
            <a:r>
              <a:rPr lang="ru-RU" sz="2800" dirty="0" smtClean="0"/>
              <a:t> </a:t>
            </a:r>
            <a:r>
              <a:rPr lang="ru-RU" sz="2800" dirty="0" err="1" smtClean="0"/>
              <a:t>ростуть</a:t>
            </a:r>
            <a:r>
              <a:rPr lang="ru-RU" sz="2800" dirty="0" smtClean="0"/>
              <a:t> </a:t>
            </a:r>
            <a:r>
              <a:rPr lang="ru-RU" sz="2800" dirty="0" err="1" smtClean="0"/>
              <a:t>чорниця</a:t>
            </a:r>
            <a:r>
              <a:rPr lang="ru-RU" sz="2800" dirty="0" smtClean="0"/>
              <a:t>, </a:t>
            </a:r>
            <a:r>
              <a:rPr lang="ru-RU" sz="2800" dirty="0" err="1" smtClean="0"/>
              <a:t>ожина</a:t>
            </a:r>
            <a:r>
              <a:rPr lang="ru-RU" sz="2800" dirty="0" smtClean="0"/>
              <a:t>, малина, </a:t>
            </a:r>
            <a:r>
              <a:rPr lang="ru-RU" sz="2800" dirty="0" err="1" smtClean="0"/>
              <a:t>суниця</a:t>
            </a:r>
            <a:r>
              <a:rPr lang="ru-RU" sz="2800" dirty="0" smtClean="0"/>
              <a:t>, </a:t>
            </a:r>
            <a:r>
              <a:rPr lang="ru-RU" sz="2800" dirty="0" err="1" smtClean="0"/>
              <a:t>брусниця</a:t>
            </a:r>
            <a:r>
              <a:rPr lang="ru-RU" sz="2800" dirty="0" smtClean="0"/>
              <a:t>, </a:t>
            </a:r>
            <a:r>
              <a:rPr lang="ru-RU" sz="2800" dirty="0" err="1" smtClean="0"/>
              <a:t>журавлина</a:t>
            </a:r>
            <a:r>
              <a:rPr lang="ru-RU" sz="2800" dirty="0" smtClean="0"/>
              <a:t>, </a:t>
            </a:r>
            <a:r>
              <a:rPr lang="ru-RU" sz="2800" dirty="0" err="1" smtClean="0"/>
              <a:t>конвалія</a:t>
            </a:r>
            <a:r>
              <a:rPr lang="ru-RU" sz="2800" dirty="0" smtClean="0"/>
              <a:t>, сон-трава, </a:t>
            </a:r>
            <a:r>
              <a:rPr lang="ru-RU" sz="2800" dirty="0" err="1" smtClean="0"/>
              <a:t>барвінок</a:t>
            </a:r>
            <a:r>
              <a:rPr lang="ru-RU" sz="2800" dirty="0" smtClean="0"/>
              <a:t>, </a:t>
            </a:r>
            <a:r>
              <a:rPr lang="ru-RU" sz="2800" dirty="0" err="1" smtClean="0"/>
              <a:t>звіробій</a:t>
            </a:r>
            <a:r>
              <a:rPr lang="ru-RU" sz="2800" dirty="0" smtClean="0"/>
              <a:t>, </a:t>
            </a:r>
            <a:r>
              <a:rPr lang="ru-RU" sz="2800" dirty="0" err="1" smtClean="0"/>
              <a:t>мати-й-мачуха</a:t>
            </a:r>
            <a:r>
              <a:rPr lang="ru-RU" sz="2800" dirty="0" smtClean="0"/>
              <a:t>, </a:t>
            </a:r>
            <a:r>
              <a:rPr lang="ru-RU" sz="2800" dirty="0" err="1" smtClean="0"/>
              <a:t>костяниця</a:t>
            </a:r>
            <a:r>
              <a:rPr lang="ru-RU" sz="2800" dirty="0" smtClean="0"/>
              <a:t>, орляк, осока, </a:t>
            </a:r>
            <a:r>
              <a:rPr lang="ru-RU" sz="2800" dirty="0" err="1" smtClean="0"/>
              <a:t>квасениця</a:t>
            </a:r>
            <a:r>
              <a:rPr lang="ru-RU" sz="2800" dirty="0" smtClean="0"/>
              <a:t>, </a:t>
            </a:r>
            <a:r>
              <a:rPr lang="ru-RU" sz="2800" dirty="0" err="1" smtClean="0"/>
              <a:t>яглиця</a:t>
            </a:r>
            <a:r>
              <a:rPr lang="ru-RU" sz="2800" dirty="0" smtClean="0"/>
              <a:t>, </a:t>
            </a:r>
            <a:r>
              <a:rPr lang="ru-RU" sz="2800" dirty="0" err="1" smtClean="0"/>
              <a:t>копитняк</a:t>
            </a:r>
            <a:r>
              <a:rPr lang="ru-RU" sz="2800" dirty="0" smtClean="0"/>
              <a:t>, </a:t>
            </a:r>
            <a:r>
              <a:rPr lang="ru-RU" sz="2800" dirty="0" err="1" smtClean="0"/>
              <a:t>веснівка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69" name="Picture 1" descr="C:\Users\ncstech\Downloads\IMG_20240413_112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3214710" cy="2005689"/>
          </a:xfrm>
          <a:prstGeom prst="rect">
            <a:avLst/>
          </a:prstGeom>
          <a:noFill/>
        </p:spPr>
      </p:pic>
      <p:pic>
        <p:nvPicPr>
          <p:cNvPr id="7170" name="Picture 2" descr="C:\Users\ncstech\Downloads\IMG_20240413_112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496"/>
            <a:ext cx="3214710" cy="1785950"/>
          </a:xfrm>
          <a:prstGeom prst="rect">
            <a:avLst/>
          </a:prstGeom>
          <a:noFill/>
        </p:spPr>
      </p:pic>
      <p:pic>
        <p:nvPicPr>
          <p:cNvPr id="7171" name="Picture 3" descr="C:\Users\ncstech\Downloads\IMG_20240413_1145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929198"/>
            <a:ext cx="3214710" cy="1737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stech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077" y="0"/>
            <a:ext cx="9249077" cy="707229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14744" y="642918"/>
            <a:ext cx="5111750" cy="5853113"/>
          </a:xfrm>
        </p:spPr>
        <p:txBody>
          <a:bodyPr>
            <a:normAutofit fontScale="92500" lnSpcReduction="10000"/>
          </a:bodyPr>
          <a:lstStyle/>
          <a:p>
            <a:r>
              <a:rPr lang="vi-VN" sz="2100" b="1" dirty="0" smtClean="0"/>
              <a:t>Подоро́жник</a:t>
            </a:r>
            <a:r>
              <a:rPr lang="vi-VN" sz="2100" dirty="0" smtClean="0"/>
              <a:t> (</a:t>
            </a:r>
            <a:r>
              <a:rPr lang="en-US" sz="2100" i="1" dirty="0" err="1" smtClean="0"/>
              <a:t>Plantágo</a:t>
            </a:r>
            <a:r>
              <a:rPr lang="en-US" sz="2100" dirty="0" smtClean="0"/>
              <a:t>)</a:t>
            </a:r>
            <a:r>
              <a:rPr lang="uk-UA" sz="2100" dirty="0" smtClean="0"/>
              <a:t> </a:t>
            </a:r>
            <a:r>
              <a:rPr lang="vi-VN" sz="2100" dirty="0" smtClean="0"/>
              <a:t>— рід одно- та багаторічних трав, рідше напівчагарників родини </a:t>
            </a:r>
            <a:r>
              <a:rPr lang="ru-RU" sz="2100" u="sng" dirty="0" err="1" smtClean="0"/>
              <a:t>Подорожникові</a:t>
            </a:r>
            <a:r>
              <a:rPr lang="ru-RU" sz="2100" u="sng" dirty="0" smtClean="0"/>
              <a:t>. </a:t>
            </a:r>
            <a:r>
              <a:rPr lang="vi-VN" sz="2100" dirty="0" smtClean="0"/>
              <a:t>Нараховує більше як 200 видів, поширених по всій земній кулі; деякі з них вважаються бур'янами</a:t>
            </a:r>
            <a:r>
              <a:rPr lang="uk-UA" sz="2100" dirty="0" smtClean="0"/>
              <a:t>.</a:t>
            </a:r>
          </a:p>
          <a:p>
            <a:r>
              <a:rPr lang="uk-UA" sz="2100" b="1" dirty="0" smtClean="0"/>
              <a:t>Поширення</a:t>
            </a:r>
            <a:endParaRPr lang="ru-RU" sz="2100" b="1" dirty="0" smtClean="0"/>
          </a:p>
          <a:p>
            <a:r>
              <a:rPr lang="ru-RU" sz="2100" dirty="0" smtClean="0"/>
              <a:t>Подорожники </a:t>
            </a:r>
            <a:r>
              <a:rPr lang="ru-RU" sz="2100" dirty="0" err="1" smtClean="0"/>
              <a:t>ростуть</a:t>
            </a:r>
            <a:r>
              <a:rPr lang="ru-RU" sz="2100" dirty="0" smtClean="0"/>
              <a:t> в </a:t>
            </a:r>
            <a:r>
              <a:rPr lang="ru-RU" sz="2100" dirty="0" err="1" smtClean="0"/>
              <a:t>помірних</a:t>
            </a:r>
            <a:r>
              <a:rPr lang="ru-RU" sz="2100" dirty="0" smtClean="0"/>
              <a:t>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субтропічних</a:t>
            </a:r>
            <a:r>
              <a:rPr lang="ru-RU" sz="2100" dirty="0" smtClean="0"/>
              <a:t> поясах </a:t>
            </a:r>
            <a:r>
              <a:rPr lang="ru-RU" sz="2100" dirty="0" err="1" smtClean="0"/>
              <a:t>Європи</a:t>
            </a:r>
            <a:r>
              <a:rPr lang="ru-RU" sz="2100" dirty="0" smtClean="0"/>
              <a:t>, </a:t>
            </a:r>
            <a:r>
              <a:rPr lang="ru-RU" sz="2100" dirty="0" err="1" smtClean="0"/>
              <a:t>Азії</a:t>
            </a:r>
            <a:r>
              <a:rPr lang="ru-RU" sz="2100" dirty="0" smtClean="0"/>
              <a:t>, Африки </a:t>
            </a:r>
            <a:r>
              <a:rPr lang="ru-RU" sz="2100" dirty="0" err="1" smtClean="0"/>
              <a:t>і</a:t>
            </a:r>
            <a:r>
              <a:rPr lang="ru-RU" sz="2100" dirty="0" smtClean="0"/>
              <a:t> Америки. </a:t>
            </a:r>
            <a:r>
              <a:rPr lang="ru-RU" sz="2100" dirty="0" err="1" smtClean="0"/>
              <a:t>Найвідоміші</a:t>
            </a:r>
            <a:r>
              <a:rPr lang="ru-RU" sz="2100" dirty="0" smtClean="0"/>
              <a:t>: подорожник </a:t>
            </a:r>
            <a:r>
              <a:rPr lang="ru-RU" sz="2100" dirty="0" err="1" smtClean="0"/>
              <a:t>середній</a:t>
            </a:r>
            <a:r>
              <a:rPr lang="ru-RU" sz="2100" dirty="0" smtClean="0"/>
              <a:t> (</a:t>
            </a:r>
            <a:r>
              <a:rPr lang="en-US" sz="2100" i="1" dirty="0" err="1" smtClean="0"/>
              <a:t>Plantago</a:t>
            </a:r>
            <a:r>
              <a:rPr lang="en-US" sz="2100" i="1" dirty="0" smtClean="0"/>
              <a:t> media</a:t>
            </a:r>
            <a:r>
              <a:rPr lang="en-US" sz="2100" dirty="0" smtClean="0"/>
              <a:t>), </a:t>
            </a:r>
            <a:r>
              <a:rPr lang="ru-RU" sz="2100" dirty="0" smtClean="0"/>
              <a:t>подорожник великий (</a:t>
            </a:r>
            <a:r>
              <a:rPr lang="en-US" sz="2100" i="1" dirty="0" err="1" smtClean="0"/>
              <a:t>Plantago</a:t>
            </a:r>
            <a:r>
              <a:rPr lang="en-US" sz="2100" i="1" dirty="0" smtClean="0"/>
              <a:t> major</a:t>
            </a:r>
            <a:r>
              <a:rPr lang="en-US" sz="2100" dirty="0" smtClean="0"/>
              <a:t>) </a:t>
            </a:r>
            <a:r>
              <a:rPr lang="ru-RU" sz="2100" dirty="0" err="1" smtClean="0"/>
              <a:t>і</a:t>
            </a:r>
            <a:r>
              <a:rPr lang="ru-RU" sz="2100" dirty="0" smtClean="0"/>
              <a:t> подорожник </a:t>
            </a:r>
            <a:r>
              <a:rPr lang="ru-RU" sz="2100" dirty="0" err="1" smtClean="0"/>
              <a:t>ланцетолистий</a:t>
            </a:r>
            <a:r>
              <a:rPr lang="ru-RU" sz="2100" dirty="0" smtClean="0"/>
              <a:t> (</a:t>
            </a:r>
            <a:r>
              <a:rPr lang="en-US" sz="2100" i="1" dirty="0" err="1" smtClean="0"/>
              <a:t>Plantago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lanceolata</a:t>
            </a:r>
            <a:r>
              <a:rPr lang="en-US" sz="2100" dirty="0" smtClean="0"/>
              <a:t>) — </a:t>
            </a:r>
            <a:r>
              <a:rPr lang="ru-RU" sz="2100" dirty="0" err="1" smtClean="0"/>
              <a:t>багаторічні</a:t>
            </a:r>
            <a:r>
              <a:rPr lang="ru-RU" sz="2100" dirty="0" smtClean="0"/>
              <a:t> трави. У </a:t>
            </a:r>
            <a:r>
              <a:rPr lang="ru-RU" sz="2100" dirty="0" err="1" smtClean="0"/>
              <a:t>Закавказзі</a:t>
            </a:r>
            <a:r>
              <a:rPr lang="ru-RU" sz="2100" dirty="0" smtClean="0"/>
              <a:t>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Середній</a:t>
            </a:r>
            <a:r>
              <a:rPr lang="ru-RU" sz="2100" dirty="0" smtClean="0"/>
              <a:t> </a:t>
            </a:r>
            <a:r>
              <a:rPr lang="ru-RU" sz="2100" dirty="0" err="1" smtClean="0"/>
              <a:t>Азії</a:t>
            </a:r>
            <a:r>
              <a:rPr lang="ru-RU" sz="2100" dirty="0" smtClean="0"/>
              <a:t> </a:t>
            </a:r>
            <a:r>
              <a:rPr lang="ru-RU" sz="2100" dirty="0" err="1" smtClean="0"/>
              <a:t>зустрічається</a:t>
            </a:r>
            <a:r>
              <a:rPr lang="ru-RU" sz="2100" dirty="0" smtClean="0"/>
              <a:t> подорожник </a:t>
            </a:r>
            <a:r>
              <a:rPr lang="ru-RU" sz="2100" dirty="0" err="1" smtClean="0"/>
              <a:t>блошиний</a:t>
            </a:r>
            <a:r>
              <a:rPr lang="ru-RU" sz="2100" dirty="0" smtClean="0"/>
              <a:t> (</a:t>
            </a:r>
            <a:r>
              <a:rPr lang="en-US" sz="2100" i="1" dirty="0" err="1" smtClean="0"/>
              <a:t>Plantago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psyllium</a:t>
            </a:r>
            <a:r>
              <a:rPr lang="en-US" sz="2100" dirty="0" smtClean="0"/>
              <a:t>) — </a:t>
            </a:r>
            <a:r>
              <a:rPr lang="ru-RU" sz="2100" dirty="0" smtClean="0"/>
              <a:t>витка </a:t>
            </a:r>
            <a:r>
              <a:rPr lang="ru-RU" sz="2100" dirty="0" err="1" smtClean="0"/>
              <a:t>трав'яниста</a:t>
            </a:r>
            <a:r>
              <a:rPr lang="ru-RU" sz="2100" dirty="0" smtClean="0"/>
              <a:t> </a:t>
            </a:r>
            <a:r>
              <a:rPr lang="ru-RU" sz="2100" dirty="0" err="1" smtClean="0"/>
              <a:t>рослина</a:t>
            </a:r>
            <a:r>
              <a:rPr lang="ru-RU" sz="2100" dirty="0" smtClean="0"/>
              <a:t> до 40 см </a:t>
            </a:r>
            <a:r>
              <a:rPr lang="ru-RU" sz="2100" dirty="0" err="1" smtClean="0"/>
              <a:t>заввишки</a:t>
            </a:r>
            <a:r>
              <a:rPr lang="ru-RU" sz="2100" dirty="0" smtClean="0"/>
              <a:t>.</a:t>
            </a:r>
          </a:p>
          <a:p>
            <a:r>
              <a:rPr lang="ru-RU" sz="2100" dirty="0" err="1" smtClean="0"/>
              <a:t>Зустрічаються</a:t>
            </a:r>
            <a:r>
              <a:rPr lang="ru-RU" sz="2100" dirty="0" smtClean="0"/>
              <a:t> </a:t>
            </a:r>
            <a:r>
              <a:rPr lang="ru-RU" sz="2100" dirty="0" err="1" smtClean="0"/>
              <a:t>уздовж</a:t>
            </a:r>
            <a:r>
              <a:rPr lang="ru-RU" sz="2100" dirty="0" smtClean="0"/>
              <a:t> </a:t>
            </a:r>
            <a:r>
              <a:rPr lang="ru-RU" sz="2100" dirty="0" err="1" smtClean="0"/>
              <a:t>доріг</a:t>
            </a:r>
            <a:r>
              <a:rPr lang="ru-RU" sz="2100" dirty="0" smtClean="0"/>
              <a:t> (</a:t>
            </a:r>
            <a:r>
              <a:rPr lang="ru-RU" sz="2100" dirty="0" err="1" smtClean="0"/>
              <a:t>звідси</a:t>
            </a:r>
            <a:r>
              <a:rPr lang="ru-RU" sz="2100" dirty="0" smtClean="0"/>
              <a:t> </a:t>
            </a:r>
            <a:r>
              <a:rPr lang="ru-RU" sz="2100" dirty="0" err="1" smtClean="0"/>
              <a:t>й</a:t>
            </a:r>
            <a:r>
              <a:rPr lang="ru-RU" sz="2100" dirty="0" smtClean="0"/>
              <a:t> </a:t>
            </a:r>
            <a:r>
              <a:rPr lang="ru-RU" sz="2100" dirty="0" err="1" smtClean="0"/>
              <a:t>назва</a:t>
            </a:r>
            <a:r>
              <a:rPr lang="ru-RU" sz="2100" dirty="0" smtClean="0"/>
              <a:t>), на </a:t>
            </a:r>
            <a:r>
              <a:rPr lang="ru-RU" sz="2100" dirty="0" err="1" smtClean="0"/>
              <a:t>засмічених</a:t>
            </a:r>
            <a:r>
              <a:rPr lang="ru-RU" sz="2100" dirty="0" smtClean="0"/>
              <a:t> </a:t>
            </a:r>
            <a:r>
              <a:rPr lang="ru-RU" sz="2100" dirty="0" err="1" smtClean="0"/>
              <a:t>місцях</a:t>
            </a:r>
            <a:r>
              <a:rPr lang="ru-RU" sz="2100" dirty="0" smtClean="0"/>
              <a:t>, </a:t>
            </a:r>
            <a:r>
              <a:rPr lang="ru-RU" sz="2100" dirty="0" err="1" smtClean="0"/>
              <a:t>пустирях</a:t>
            </a:r>
            <a:r>
              <a:rPr lang="ru-RU" sz="2100" dirty="0" smtClean="0"/>
              <a:t>, в степах, на луках, </a:t>
            </a:r>
            <a:r>
              <a:rPr lang="ru-RU" sz="2100" dirty="0" err="1" smtClean="0"/>
              <a:t>пісках</a:t>
            </a:r>
            <a:r>
              <a:rPr lang="ru-RU" sz="2100" dirty="0" smtClean="0"/>
              <a:t>.</a:t>
            </a:r>
          </a:p>
          <a:p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357166"/>
            <a:ext cx="3008313" cy="4691063"/>
          </a:xfrm>
        </p:spPr>
        <p:txBody>
          <a:bodyPr>
            <a:normAutofit fontScale="92500" lnSpcReduction="10000"/>
          </a:bodyPr>
          <a:lstStyle/>
          <a:p>
            <a:r>
              <a:rPr lang="uk-UA" sz="2600" b="1" dirty="0" smtClean="0"/>
              <a:t>Біологічний опис:</a:t>
            </a:r>
            <a:endParaRPr lang="ru-RU" sz="2600" b="1" dirty="0" smtClean="0"/>
          </a:p>
          <a:p>
            <a:r>
              <a:rPr lang="ru-RU" sz="1800" dirty="0" err="1" smtClean="0"/>
              <a:t>Зазвичай</a:t>
            </a:r>
            <a:r>
              <a:rPr lang="ru-RU" sz="1800" dirty="0" smtClean="0"/>
              <a:t> </a:t>
            </a:r>
            <a:r>
              <a:rPr lang="ru-RU" sz="1800" dirty="0" err="1" smtClean="0"/>
              <a:t>мають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коротке</a:t>
            </a:r>
            <a:r>
              <a:rPr lang="ru-RU" sz="1800" dirty="0" smtClean="0"/>
              <a:t> </a:t>
            </a:r>
            <a:r>
              <a:rPr lang="ru-RU" sz="1800" dirty="0" err="1" smtClean="0"/>
              <a:t>кореневище</a:t>
            </a:r>
            <a:r>
              <a:rPr lang="ru-RU" sz="1800" dirty="0" smtClean="0"/>
              <a:t>, </a:t>
            </a:r>
            <a:r>
              <a:rPr lang="ru-RU" sz="1800" dirty="0" err="1" smtClean="0"/>
              <a:t>обсаджене</a:t>
            </a:r>
            <a:r>
              <a:rPr lang="ru-RU" sz="1800" dirty="0" smtClean="0"/>
              <a:t> тонким </a:t>
            </a:r>
            <a:r>
              <a:rPr lang="ru-RU" sz="1800" dirty="0" err="1" smtClean="0"/>
              <a:t>шнуроподібним</a:t>
            </a:r>
            <a:r>
              <a:rPr lang="ru-RU" sz="1800" dirty="0" smtClean="0"/>
              <a:t> </a:t>
            </a:r>
            <a:r>
              <a:rPr lang="ru-RU" sz="1800" dirty="0" err="1" smtClean="0"/>
              <a:t>корінням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Листки </a:t>
            </a:r>
            <a:r>
              <a:rPr lang="ru-RU" sz="1800" dirty="0" err="1" smtClean="0"/>
              <a:t>зібрані</a:t>
            </a:r>
            <a:r>
              <a:rPr lang="ru-RU" sz="1800" dirty="0" smtClean="0"/>
              <a:t> в </a:t>
            </a:r>
            <a:r>
              <a:rPr lang="ru-RU" sz="1800" dirty="0" err="1" smtClean="0"/>
              <a:t>прикореневу</a:t>
            </a:r>
            <a:r>
              <a:rPr lang="ru-RU" sz="1800" dirty="0" smtClean="0"/>
              <a:t> розетку, </a:t>
            </a:r>
            <a:r>
              <a:rPr lang="ru-RU" sz="1800" dirty="0" err="1" smtClean="0"/>
              <a:t>черешкові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Квітконоси</a:t>
            </a:r>
            <a:r>
              <a:rPr lang="ru-RU" sz="1800" dirty="0" smtClean="0"/>
              <a:t> </a:t>
            </a:r>
            <a:r>
              <a:rPr lang="ru-RU" sz="1800" dirty="0" err="1" smtClean="0"/>
              <a:t>прямостоячі</a:t>
            </a:r>
            <a:r>
              <a:rPr lang="ru-RU" sz="1800" dirty="0" smtClean="0"/>
              <a:t>, </a:t>
            </a:r>
            <a:r>
              <a:rPr lang="ru-RU" sz="1800" dirty="0" err="1" smtClean="0"/>
              <a:t>безлисті</a:t>
            </a:r>
            <a:r>
              <a:rPr lang="ru-RU" sz="1800" dirty="0" smtClean="0"/>
              <a:t>. </a:t>
            </a:r>
            <a:r>
              <a:rPr lang="ru-RU" sz="1800" dirty="0" err="1" smtClean="0"/>
              <a:t>Деякі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види</a:t>
            </a:r>
            <a:r>
              <a:rPr lang="ru-RU" sz="1800" dirty="0" smtClean="0"/>
              <a:t> </a:t>
            </a:r>
            <a:r>
              <a:rPr lang="ru-RU" sz="1800" dirty="0" err="1" smtClean="0"/>
              <a:t>квіткових</a:t>
            </a:r>
            <a:r>
              <a:rPr lang="ru-RU" sz="1800" dirty="0" smtClean="0"/>
              <a:t> стебел </a:t>
            </a:r>
            <a:r>
              <a:rPr lang="ru-RU" sz="1800" dirty="0" err="1" smtClean="0"/>
              <a:t>гіллясті</a:t>
            </a:r>
            <a:r>
              <a:rPr lang="ru-RU" sz="1800" dirty="0" smtClean="0"/>
              <a:t>, </a:t>
            </a:r>
            <a:r>
              <a:rPr lang="ru-RU" sz="1800" dirty="0" err="1" smtClean="0"/>
              <a:t>облиствені</a:t>
            </a:r>
            <a:r>
              <a:rPr lang="ru-RU" sz="1800" dirty="0" smtClean="0"/>
              <a:t>. </a:t>
            </a:r>
            <a:r>
              <a:rPr lang="ru-RU" sz="1800" dirty="0" err="1" smtClean="0"/>
              <a:t>Квітки</a:t>
            </a:r>
            <a:r>
              <a:rPr lang="ru-RU" sz="1800" dirty="0" smtClean="0"/>
              <a:t> </a:t>
            </a:r>
            <a:r>
              <a:rPr lang="ru-RU" sz="1800" dirty="0" err="1" smtClean="0"/>
              <a:t>дрібні</a:t>
            </a:r>
            <a:r>
              <a:rPr lang="ru-RU" sz="1800" dirty="0" smtClean="0"/>
              <a:t>, </a:t>
            </a:r>
            <a:r>
              <a:rPr lang="ru-RU" sz="1800" dirty="0" err="1" smtClean="0"/>
              <a:t>непоказні</a:t>
            </a:r>
            <a:r>
              <a:rPr lang="ru-RU" sz="1800" dirty="0" smtClean="0"/>
              <a:t>, </a:t>
            </a:r>
            <a:r>
              <a:rPr lang="ru-RU" sz="1800" dirty="0" err="1" smtClean="0"/>
              <a:t>зібрані</a:t>
            </a:r>
            <a:r>
              <a:rPr lang="ru-RU" sz="1800" dirty="0" smtClean="0"/>
              <a:t> в </a:t>
            </a:r>
            <a:r>
              <a:rPr lang="ru-RU" sz="1800" dirty="0" err="1" smtClean="0"/>
              <a:t>густий</a:t>
            </a:r>
            <a:r>
              <a:rPr lang="ru-RU" sz="1800" dirty="0" smtClean="0"/>
              <a:t> </a:t>
            </a:r>
            <a:r>
              <a:rPr lang="ru-RU" sz="1800" dirty="0" err="1" smtClean="0"/>
              <a:t>кінцевий</a:t>
            </a:r>
            <a:r>
              <a:rPr lang="ru-RU" sz="1800" dirty="0" smtClean="0"/>
              <a:t> колос </a:t>
            </a:r>
            <a:r>
              <a:rPr lang="ru-RU" sz="1800" dirty="0" err="1" smtClean="0"/>
              <a:t>або</a:t>
            </a:r>
            <a:r>
              <a:rPr lang="ru-RU" sz="1800" dirty="0" smtClean="0"/>
              <a:t> головку.</a:t>
            </a:r>
          </a:p>
          <a:p>
            <a:r>
              <a:rPr lang="ru-RU" sz="1800" dirty="0" err="1" smtClean="0"/>
              <a:t>Плід</a:t>
            </a:r>
            <a:r>
              <a:rPr lang="ru-RU" sz="1800" dirty="0" smtClean="0"/>
              <a:t> — </a:t>
            </a:r>
            <a:r>
              <a:rPr lang="ru-RU" sz="1800" dirty="0" err="1" smtClean="0"/>
              <a:t>багатонасіннева</a:t>
            </a:r>
            <a:r>
              <a:rPr lang="ru-RU" sz="1800" dirty="0" smtClean="0"/>
              <a:t> коробочка. </a:t>
            </a:r>
            <a:r>
              <a:rPr lang="ru-RU" sz="1800" dirty="0" err="1" smtClean="0"/>
              <a:t>Запилення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відбувається</a:t>
            </a:r>
            <a:r>
              <a:rPr lang="ru-RU" sz="1800" dirty="0" smtClean="0"/>
              <a:t> за </a:t>
            </a:r>
            <a:r>
              <a:rPr lang="ru-RU" sz="1800" dirty="0" err="1" smtClean="0"/>
              <a:t>допомогою</a:t>
            </a:r>
            <a:r>
              <a:rPr lang="ru-RU" sz="1800" dirty="0" smtClean="0"/>
              <a:t> </a:t>
            </a:r>
            <a:r>
              <a:rPr lang="ru-RU" sz="1800" dirty="0" err="1" smtClean="0"/>
              <a:t>вітру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  <p:pic>
        <p:nvPicPr>
          <p:cNvPr id="9218" name="Picture 2" descr="Подорожник великий - Системи захисту від бур'яні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714884"/>
            <a:ext cx="307183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stech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077" y="0"/>
            <a:ext cx="9249077" cy="707229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100" b="1" dirty="0" err="1" smtClean="0"/>
              <a:t>Меліса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лікарська</a:t>
            </a:r>
            <a:r>
              <a:rPr lang="ru-RU" sz="1900" dirty="0" smtClean="0"/>
              <a:t> (</a:t>
            </a:r>
            <a:r>
              <a:rPr lang="en-US" sz="1900" i="1" dirty="0" smtClean="0"/>
              <a:t>Melissa </a:t>
            </a:r>
            <a:r>
              <a:rPr lang="en-US" sz="1900" i="1" dirty="0" err="1" smtClean="0"/>
              <a:t>officinalis</a:t>
            </a:r>
            <a:r>
              <a:rPr lang="en-US" sz="1900" dirty="0" smtClean="0"/>
              <a:t> L., </a:t>
            </a:r>
            <a:r>
              <a:rPr lang="ru-RU" sz="1900" dirty="0" err="1" smtClean="0"/>
              <a:t>лимонна</a:t>
            </a:r>
            <a:r>
              <a:rPr lang="ru-RU" sz="1900" dirty="0" smtClean="0"/>
              <a:t> </a:t>
            </a:r>
            <a:r>
              <a:rPr lang="ru-RU" sz="1900" dirty="0" err="1" smtClean="0"/>
              <a:t>м'ята</a:t>
            </a:r>
            <a:r>
              <a:rPr lang="ru-RU" sz="1900" dirty="0" smtClean="0"/>
              <a:t>, </a:t>
            </a:r>
            <a:r>
              <a:rPr lang="ru-RU" sz="1900" dirty="0" err="1" smtClean="0"/>
              <a:t>лимонна</a:t>
            </a:r>
            <a:r>
              <a:rPr lang="ru-RU" sz="1900" dirty="0" smtClean="0"/>
              <a:t> трава, </a:t>
            </a:r>
            <a:r>
              <a:rPr lang="ru-RU" sz="1900" dirty="0" err="1" smtClean="0"/>
              <a:t>меліса</a:t>
            </a:r>
            <a:r>
              <a:rPr lang="ru-RU" sz="1900" dirty="0" smtClean="0"/>
              <a:t> </a:t>
            </a:r>
            <a:r>
              <a:rPr lang="ru-RU" sz="1900" dirty="0" err="1" smtClean="0"/>
              <a:t>лимонна</a:t>
            </a:r>
            <a:r>
              <a:rPr lang="ru-RU" sz="1900" dirty="0" smtClean="0"/>
              <a:t>, </a:t>
            </a:r>
            <a:r>
              <a:rPr lang="ru-RU" sz="1900" dirty="0" err="1" smtClean="0"/>
              <a:t>цитрон-меліса</a:t>
            </a:r>
            <a:r>
              <a:rPr lang="ru-RU" sz="1900" dirty="0" smtClean="0"/>
              <a:t>, маточник, кадило, </a:t>
            </a:r>
            <a:r>
              <a:rPr lang="ru-RU" sz="1900" dirty="0" err="1" smtClean="0"/>
              <a:t>медівка</a:t>
            </a:r>
            <a:r>
              <a:rPr lang="ru-RU" sz="1900" dirty="0" smtClean="0"/>
              <a:t>, </a:t>
            </a:r>
            <a:r>
              <a:rPr lang="ru-RU" sz="1900" dirty="0" err="1" smtClean="0"/>
              <a:t>пасіка</a:t>
            </a:r>
            <a:r>
              <a:rPr lang="ru-RU" sz="1900" dirty="0" smtClean="0"/>
              <a:t>, </a:t>
            </a:r>
            <a:r>
              <a:rPr lang="ru-RU" sz="1900" dirty="0" err="1" smtClean="0"/>
              <a:t>папочна</a:t>
            </a:r>
            <a:r>
              <a:rPr lang="ru-RU" sz="1900" dirty="0" smtClean="0"/>
              <a:t> трава) — </a:t>
            </a:r>
            <a:r>
              <a:rPr lang="ru-RU" sz="1900" dirty="0" err="1" smtClean="0"/>
              <a:t>багаторічна</a:t>
            </a:r>
            <a:r>
              <a:rPr lang="ru-RU" sz="1900" dirty="0" smtClean="0"/>
              <a:t> </a:t>
            </a:r>
            <a:r>
              <a:rPr lang="ru-RU" sz="1900" dirty="0" err="1" smtClean="0"/>
              <a:t>трав'яниста</a:t>
            </a:r>
            <a:r>
              <a:rPr lang="ru-RU" sz="1900" dirty="0" smtClean="0"/>
              <a:t> </a:t>
            </a:r>
            <a:r>
              <a:rPr lang="ru-RU" sz="1900" dirty="0" err="1" smtClean="0"/>
              <a:t>рослина</a:t>
            </a:r>
            <a:r>
              <a:rPr lang="ru-RU" sz="1900" dirty="0" smtClean="0"/>
              <a:t> </a:t>
            </a:r>
            <a:r>
              <a:rPr lang="ru-RU" sz="1900" dirty="0" err="1" smtClean="0"/>
              <a:t>заввишки</a:t>
            </a:r>
            <a:r>
              <a:rPr lang="ru-RU" sz="1900" dirty="0" smtClean="0"/>
              <a:t> до 50—120 см. </a:t>
            </a:r>
            <a:r>
              <a:rPr lang="ru-RU" sz="1900" dirty="0" err="1" smtClean="0"/>
              <a:t>Кореневище</a:t>
            </a:r>
            <a:r>
              <a:rPr lang="ru-RU" sz="1900" dirty="0" smtClean="0"/>
              <a:t> сильно </a:t>
            </a:r>
            <a:r>
              <a:rPr lang="ru-RU" sz="1900" dirty="0" err="1" smtClean="0"/>
              <a:t>гілкувате</a:t>
            </a:r>
            <a:r>
              <a:rPr lang="ru-RU" sz="1900" dirty="0" smtClean="0"/>
              <a:t>, 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підземними</a:t>
            </a:r>
            <a:r>
              <a:rPr lang="ru-RU" sz="1900" dirty="0" smtClean="0"/>
              <a:t> </a:t>
            </a:r>
            <a:r>
              <a:rPr lang="ru-RU" sz="1900" dirty="0" err="1" smtClean="0"/>
              <a:t>паростками</a:t>
            </a:r>
            <a:r>
              <a:rPr lang="ru-RU" sz="1900" dirty="0" smtClean="0"/>
              <a:t>.</a:t>
            </a:r>
          </a:p>
          <a:p>
            <a:endParaRPr lang="ru-RU" sz="1900" b="1" dirty="0" smtClean="0"/>
          </a:p>
          <a:p>
            <a:r>
              <a:rPr lang="ru-RU" sz="2100" b="1" dirty="0" err="1" smtClean="0"/>
              <a:t>Морфологія</a:t>
            </a:r>
            <a:r>
              <a:rPr lang="ru-RU" sz="2100" b="1" dirty="0" smtClean="0"/>
              <a:t>:</a:t>
            </a:r>
            <a:endParaRPr lang="ru-RU" sz="2100" dirty="0" smtClean="0"/>
          </a:p>
          <a:p>
            <a:r>
              <a:rPr lang="ru-RU" sz="1900" dirty="0" smtClean="0"/>
              <a:t>Стебло </a:t>
            </a:r>
            <a:r>
              <a:rPr lang="ru-RU" sz="1900" dirty="0" err="1" smtClean="0"/>
              <a:t>прямостояче</a:t>
            </a:r>
            <a:r>
              <a:rPr lang="ru-RU" sz="1900" dirty="0" smtClean="0"/>
              <a:t>, </a:t>
            </a:r>
            <a:r>
              <a:rPr lang="ru-RU" sz="1900" dirty="0" err="1" smtClean="0"/>
              <a:t>чотиригранне</a:t>
            </a:r>
            <a:r>
              <a:rPr lang="ru-RU" sz="1900" dirty="0" smtClean="0"/>
              <a:t>, </a:t>
            </a:r>
            <a:r>
              <a:rPr lang="ru-RU" sz="1900" dirty="0" err="1" smtClean="0"/>
              <a:t>опушене</a:t>
            </a:r>
            <a:r>
              <a:rPr lang="ru-RU" sz="1900" dirty="0" smtClean="0"/>
              <a:t>. </a:t>
            </a:r>
            <a:r>
              <a:rPr lang="ru-RU" sz="1900" dirty="0" err="1" smtClean="0"/>
              <a:t>Нижні</a:t>
            </a:r>
            <a:r>
              <a:rPr lang="ru-RU" sz="1900" dirty="0" smtClean="0"/>
              <a:t> </a:t>
            </a:r>
            <a:r>
              <a:rPr lang="ru-RU" sz="1900" dirty="0" err="1" smtClean="0"/>
              <a:t>бічні</a:t>
            </a:r>
            <a:r>
              <a:rPr lang="ru-RU" sz="1900" dirty="0" smtClean="0"/>
              <a:t> </a:t>
            </a:r>
            <a:r>
              <a:rPr lang="ru-RU" sz="1900" dirty="0" err="1" smtClean="0"/>
              <a:t>паростки</a:t>
            </a:r>
            <a:r>
              <a:rPr lang="ru-RU" sz="1900" dirty="0" smtClean="0"/>
              <a:t> </a:t>
            </a:r>
            <a:r>
              <a:rPr lang="ru-RU" sz="1900" dirty="0" err="1" smtClean="0"/>
              <a:t>повзучі</a:t>
            </a:r>
            <a:r>
              <a:rPr lang="ru-RU" sz="1900" dirty="0" smtClean="0"/>
              <a:t>. Листки </a:t>
            </a:r>
            <a:r>
              <a:rPr lang="ru-RU" sz="1900" dirty="0" err="1" smtClean="0"/>
              <a:t>супротивні</a:t>
            </a:r>
            <a:r>
              <a:rPr lang="ru-RU" sz="1900" dirty="0" smtClean="0"/>
              <a:t>, </a:t>
            </a:r>
            <a:r>
              <a:rPr lang="ru-RU" sz="1900" dirty="0" err="1" smtClean="0"/>
              <a:t>черешкові</a:t>
            </a:r>
            <a:r>
              <a:rPr lang="ru-RU" sz="1900" dirty="0" smtClean="0"/>
              <a:t>, </a:t>
            </a:r>
            <a:r>
              <a:rPr lang="ru-RU" sz="1900" dirty="0" err="1" smtClean="0"/>
              <a:t>яйцеподібні</a:t>
            </a:r>
            <a:r>
              <a:rPr lang="ru-RU" sz="1900" dirty="0" smtClean="0"/>
              <a:t>, 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городчасто-зубчастими</a:t>
            </a:r>
            <a:r>
              <a:rPr lang="ru-RU" sz="1900" dirty="0" smtClean="0"/>
              <a:t> краями, </a:t>
            </a:r>
            <a:r>
              <a:rPr lang="ru-RU" sz="1900" dirty="0" err="1" smtClean="0"/>
              <a:t>знизу</a:t>
            </a:r>
            <a:r>
              <a:rPr lang="ru-RU" sz="1900" dirty="0" smtClean="0"/>
              <a:t> </a:t>
            </a:r>
            <a:r>
              <a:rPr lang="ru-RU" sz="1900" dirty="0" err="1" smtClean="0"/>
              <a:t>залозисто-волосисті</a:t>
            </a:r>
            <a:r>
              <a:rPr lang="ru-RU" sz="1900" dirty="0" smtClean="0"/>
              <a:t>, </a:t>
            </a:r>
            <a:r>
              <a:rPr lang="ru-RU" sz="1900" dirty="0" err="1" smtClean="0"/>
              <a:t>завдовжки</a:t>
            </a:r>
            <a:r>
              <a:rPr lang="ru-RU" sz="1900" dirty="0" smtClean="0"/>
              <a:t> 6—8 см. </a:t>
            </a:r>
            <a:r>
              <a:rPr lang="ru-RU" sz="1900" dirty="0" err="1" smtClean="0"/>
              <a:t>Квіти</a:t>
            </a:r>
            <a:r>
              <a:rPr lang="ru-RU" sz="1900" dirty="0" smtClean="0"/>
              <a:t> </a:t>
            </a:r>
            <a:r>
              <a:rPr lang="ru-RU" sz="1900" dirty="0" err="1" smtClean="0"/>
              <a:t>дрібні</a:t>
            </a:r>
            <a:r>
              <a:rPr lang="ru-RU" sz="1900" dirty="0" smtClean="0"/>
              <a:t>, </a:t>
            </a:r>
            <a:r>
              <a:rPr lang="ru-RU" sz="1900" dirty="0" err="1" smtClean="0"/>
              <a:t>білі</a:t>
            </a:r>
            <a:r>
              <a:rPr lang="ru-RU" sz="1900" dirty="0" smtClean="0"/>
              <a:t>, </a:t>
            </a:r>
            <a:r>
              <a:rPr lang="ru-RU" sz="1900" dirty="0" err="1" smtClean="0"/>
              <a:t>жовтуваті</a:t>
            </a:r>
            <a:r>
              <a:rPr lang="ru-RU" sz="1900" dirty="0" smtClean="0"/>
              <a:t> </a:t>
            </a:r>
            <a:r>
              <a:rPr lang="ru-RU" sz="1900" dirty="0" err="1" smtClean="0"/>
              <a:t>або</a:t>
            </a:r>
            <a:r>
              <a:rPr lang="ru-RU" sz="1900" dirty="0" smtClean="0"/>
              <a:t> </a:t>
            </a:r>
            <a:r>
              <a:rPr lang="ru-RU" sz="1900" dirty="0" err="1" smtClean="0"/>
              <a:t>рожеві</a:t>
            </a:r>
            <a:r>
              <a:rPr lang="ru-RU" sz="1900" dirty="0" smtClean="0"/>
              <a:t>, </a:t>
            </a:r>
            <a:r>
              <a:rPr lang="ru-RU" sz="1900" dirty="0" err="1" smtClean="0"/>
              <a:t>зигоморфні</a:t>
            </a:r>
            <a:r>
              <a:rPr lang="ru-RU" sz="1900" dirty="0" smtClean="0"/>
              <a:t>, </a:t>
            </a:r>
            <a:r>
              <a:rPr lang="ru-RU" sz="1900" dirty="0" err="1" smtClean="0"/>
              <a:t>зібрані</a:t>
            </a:r>
            <a:r>
              <a:rPr lang="ru-RU" sz="1900" dirty="0" smtClean="0"/>
              <a:t> по 3—10 шт. в </a:t>
            </a:r>
            <a:r>
              <a:rPr lang="ru-RU" sz="1900" dirty="0" err="1" smtClean="0"/>
              <a:t>однобокі</a:t>
            </a:r>
            <a:r>
              <a:rPr lang="ru-RU" sz="1900" dirty="0" smtClean="0"/>
              <a:t> </a:t>
            </a:r>
            <a:r>
              <a:rPr lang="ru-RU" sz="1900" dirty="0" err="1" smtClean="0"/>
              <a:t>несправжні</a:t>
            </a:r>
            <a:r>
              <a:rPr lang="ru-RU" sz="1900" dirty="0" smtClean="0"/>
              <a:t> </a:t>
            </a:r>
            <a:r>
              <a:rPr lang="ru-RU" sz="1900" dirty="0" err="1" smtClean="0"/>
              <a:t>кільця</a:t>
            </a:r>
            <a:r>
              <a:rPr lang="ru-RU" sz="1900" dirty="0" smtClean="0"/>
              <a:t>, </a:t>
            </a:r>
            <a:r>
              <a:rPr lang="ru-RU" sz="1900" dirty="0" err="1" smtClean="0"/>
              <a:t>розташовані</a:t>
            </a:r>
            <a:r>
              <a:rPr lang="ru-RU" sz="1900" dirty="0" smtClean="0"/>
              <a:t> </a:t>
            </a:r>
            <a:r>
              <a:rPr lang="ru-RU" sz="1900" dirty="0" err="1" smtClean="0"/>
              <a:t>в</a:t>
            </a:r>
            <a:r>
              <a:rPr lang="ru-RU" sz="1900" dirty="0" smtClean="0"/>
              <a:t> пазухах </a:t>
            </a:r>
            <a:r>
              <a:rPr lang="ru-RU" sz="1900" dirty="0" err="1" smtClean="0"/>
              <a:t>верхнього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листя</a:t>
            </a:r>
            <a:r>
              <a:rPr lang="ru-RU" sz="1900" dirty="0" smtClean="0"/>
              <a:t>. </a:t>
            </a:r>
            <a:r>
              <a:rPr lang="ru-RU" sz="1900" dirty="0" err="1" smtClean="0"/>
              <a:t>Приквітки</a:t>
            </a:r>
            <a:r>
              <a:rPr lang="ru-RU" sz="1900" dirty="0" smtClean="0"/>
              <a:t> </a:t>
            </a:r>
            <a:r>
              <a:rPr lang="ru-RU" sz="1900" dirty="0" err="1" smtClean="0"/>
              <a:t>довгасті</a:t>
            </a:r>
            <a:r>
              <a:rPr lang="ru-RU" sz="1900" dirty="0" smtClean="0"/>
              <a:t>, </a:t>
            </a:r>
            <a:r>
              <a:rPr lang="ru-RU" sz="1900" dirty="0" err="1" smtClean="0"/>
              <a:t>коротші</a:t>
            </a:r>
            <a:r>
              <a:rPr lang="ru-RU" sz="1900" dirty="0" smtClean="0"/>
              <a:t> </a:t>
            </a:r>
            <a:r>
              <a:rPr lang="ru-RU" sz="1900" dirty="0" err="1" smtClean="0"/>
              <a:t>квіток</a:t>
            </a:r>
            <a:r>
              <a:rPr lang="ru-RU" sz="1900" dirty="0" smtClean="0"/>
              <a:t>. Чашка </a:t>
            </a:r>
            <a:r>
              <a:rPr lang="ru-RU" sz="1900" dirty="0" err="1" smtClean="0"/>
              <a:t>дзвонова</a:t>
            </a:r>
            <a:r>
              <a:rPr lang="ru-RU" sz="1900" dirty="0" smtClean="0"/>
              <a:t>, при плодах </a:t>
            </a:r>
            <a:r>
              <a:rPr lang="ru-RU" sz="1900" dirty="0" err="1" smtClean="0"/>
              <a:t>п'ятигранна</a:t>
            </a:r>
            <a:r>
              <a:rPr lang="ru-RU" sz="1900" dirty="0" smtClean="0"/>
              <a:t>, </a:t>
            </a:r>
            <a:r>
              <a:rPr lang="ru-RU" sz="1900" dirty="0" err="1" smtClean="0"/>
              <a:t>з</a:t>
            </a:r>
            <a:r>
              <a:rPr lang="ru-RU" sz="1900" dirty="0" smtClean="0"/>
              <a:t> 13 жилками, </a:t>
            </a:r>
            <a:r>
              <a:rPr lang="ru-RU" sz="1900" dirty="0" err="1" smtClean="0"/>
              <a:t>двогуба</a:t>
            </a:r>
            <a:r>
              <a:rPr lang="ru-RU" sz="1900" dirty="0" smtClean="0"/>
              <a:t>. </a:t>
            </a:r>
            <a:r>
              <a:rPr lang="ru-RU" sz="1900" dirty="0" err="1" smtClean="0"/>
              <a:t>Верхня</a:t>
            </a:r>
            <a:r>
              <a:rPr lang="ru-RU" sz="1900" dirty="0" smtClean="0"/>
              <a:t> губа плоска, </a:t>
            </a:r>
            <a:r>
              <a:rPr lang="ru-RU" sz="1900" dirty="0" err="1" smtClean="0"/>
              <a:t>з</a:t>
            </a:r>
            <a:r>
              <a:rPr lang="ru-RU" sz="1900" dirty="0" smtClean="0"/>
              <a:t> 3 </a:t>
            </a:r>
            <a:r>
              <a:rPr lang="ru-RU" sz="1900" dirty="0" err="1" smtClean="0"/>
              <a:t>зубцями</a:t>
            </a:r>
            <a:r>
              <a:rPr lang="ru-RU" sz="1900" dirty="0" smtClean="0"/>
              <a:t>, </a:t>
            </a:r>
            <a:r>
              <a:rPr lang="ru-RU" sz="1900" dirty="0" err="1" smtClean="0"/>
              <a:t>нижня</a:t>
            </a:r>
            <a:r>
              <a:rPr lang="ru-RU" sz="1900" dirty="0" smtClean="0"/>
              <a:t> — </a:t>
            </a:r>
            <a:r>
              <a:rPr lang="ru-RU" sz="1900" dirty="0" err="1" smtClean="0"/>
              <a:t>двозубчаста</a:t>
            </a:r>
            <a:r>
              <a:rPr lang="ru-RU" sz="1900" dirty="0" smtClean="0"/>
              <a:t>. </a:t>
            </a:r>
            <a:r>
              <a:rPr lang="ru-RU" sz="1900" dirty="0" err="1" smtClean="0"/>
              <a:t>Віночок</a:t>
            </a:r>
            <a:r>
              <a:rPr lang="ru-RU" sz="1900" dirty="0" smtClean="0"/>
              <a:t> </a:t>
            </a:r>
            <a:r>
              <a:rPr lang="ru-RU" sz="1900" dirty="0" err="1" smtClean="0"/>
              <a:t>двогубий</a:t>
            </a:r>
            <a:r>
              <a:rPr lang="ru-RU" sz="1900" dirty="0" smtClean="0"/>
              <a:t>, </a:t>
            </a:r>
            <a:r>
              <a:rPr lang="ru-RU" sz="1900" dirty="0" err="1" smtClean="0"/>
              <a:t>білуватий</a:t>
            </a:r>
            <a:r>
              <a:rPr lang="ru-RU" sz="1900" dirty="0" smtClean="0"/>
              <a:t> </a:t>
            </a:r>
            <a:r>
              <a:rPr lang="ru-RU" sz="1900" dirty="0" err="1" smtClean="0"/>
              <a:t>або</a:t>
            </a:r>
            <a:r>
              <a:rPr lang="ru-RU" sz="1900" dirty="0" smtClean="0"/>
              <a:t> </a:t>
            </a:r>
            <a:r>
              <a:rPr lang="ru-RU" sz="1900" dirty="0" err="1" smtClean="0"/>
              <a:t>рожевий</a:t>
            </a:r>
            <a:r>
              <a:rPr lang="ru-RU" sz="1900" dirty="0" smtClean="0"/>
              <a:t>, </a:t>
            </a:r>
            <a:r>
              <a:rPr lang="ru-RU" sz="1900" dirty="0" err="1" smtClean="0"/>
              <a:t>майже</a:t>
            </a:r>
            <a:r>
              <a:rPr lang="ru-RU" sz="1900" dirty="0" smtClean="0"/>
              <a:t> </a:t>
            </a:r>
            <a:r>
              <a:rPr lang="ru-RU" sz="1900" dirty="0" err="1" smtClean="0"/>
              <a:t>голий</a:t>
            </a:r>
            <a:r>
              <a:rPr lang="ru-RU" sz="1900" dirty="0" smtClean="0"/>
              <a:t>, </a:t>
            </a:r>
            <a:r>
              <a:rPr lang="ru-RU" sz="1900" dirty="0" err="1" smtClean="0"/>
              <a:t>завдовжки</a:t>
            </a:r>
            <a:r>
              <a:rPr lang="ru-RU" sz="1900" dirty="0" smtClean="0"/>
              <a:t> 13—15 мм, в 1,5-2 рази </a:t>
            </a:r>
            <a:r>
              <a:rPr lang="ru-RU" sz="1900" dirty="0" err="1" smtClean="0"/>
              <a:t>більше</a:t>
            </a:r>
            <a:r>
              <a:rPr lang="ru-RU" sz="1900" dirty="0" smtClean="0"/>
              <a:t> чашки. </a:t>
            </a:r>
            <a:r>
              <a:rPr lang="ru-RU" sz="1900" dirty="0" err="1" smtClean="0"/>
              <a:t>Тичинок</a:t>
            </a:r>
            <a:r>
              <a:rPr lang="ru-RU" sz="1900" dirty="0" smtClean="0"/>
              <a:t> 4, </a:t>
            </a:r>
            <a:r>
              <a:rPr lang="ru-RU" sz="1900" dirty="0" err="1" smtClean="0"/>
              <a:t>з</a:t>
            </a:r>
            <a:r>
              <a:rPr lang="ru-RU" sz="1900" dirty="0" smtClean="0"/>
              <a:t> них 2 </a:t>
            </a:r>
            <a:r>
              <a:rPr lang="ru-RU" sz="1900" dirty="0" err="1" smtClean="0"/>
              <a:t>нижні</a:t>
            </a:r>
            <a:r>
              <a:rPr lang="ru-RU" sz="1900" dirty="0" smtClean="0"/>
              <a:t> </a:t>
            </a:r>
            <a:r>
              <a:rPr lang="ru-RU" sz="1900" dirty="0" err="1" smtClean="0"/>
              <a:t>зближені</a:t>
            </a:r>
            <a:r>
              <a:rPr lang="ru-RU" sz="1900" dirty="0" smtClean="0"/>
              <a:t>. Маточка 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верхньою</a:t>
            </a:r>
            <a:r>
              <a:rPr lang="ru-RU" sz="1900" dirty="0" smtClean="0"/>
              <a:t> </a:t>
            </a:r>
            <a:r>
              <a:rPr lang="ru-RU" sz="1900" dirty="0" err="1" smtClean="0"/>
              <a:t>чотирьох</a:t>
            </a:r>
            <a:r>
              <a:rPr lang="ru-RU" sz="1900" dirty="0" smtClean="0"/>
              <a:t> </a:t>
            </a:r>
            <a:r>
              <a:rPr lang="ru-RU" sz="1900" dirty="0" err="1" smtClean="0"/>
              <a:t>роздільною</a:t>
            </a:r>
            <a:r>
              <a:rPr lang="ru-RU" sz="1900" dirty="0" smtClean="0"/>
              <a:t> </a:t>
            </a:r>
            <a:r>
              <a:rPr lang="ru-RU" sz="1900" dirty="0" err="1" smtClean="0"/>
              <a:t>зав'яззю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довгим</a:t>
            </a:r>
            <a:r>
              <a:rPr lang="ru-RU" sz="1900" dirty="0" smtClean="0"/>
              <a:t> </a:t>
            </a:r>
            <a:r>
              <a:rPr lang="ru-RU" sz="1900" dirty="0" err="1" smtClean="0"/>
              <a:t>дворозщепленим</a:t>
            </a:r>
            <a:r>
              <a:rPr lang="ru-RU" sz="1900" dirty="0" smtClean="0"/>
              <a:t> </a:t>
            </a:r>
            <a:r>
              <a:rPr lang="ru-RU" sz="1900" dirty="0" err="1" smtClean="0"/>
              <a:t>стовпчиком</a:t>
            </a:r>
            <a:r>
              <a:rPr lang="ru-RU" sz="1900" dirty="0" smtClean="0"/>
              <a:t>. </a:t>
            </a:r>
            <a:r>
              <a:rPr lang="ru-RU" sz="1900" dirty="0" err="1" smtClean="0"/>
              <a:t>Плід</a:t>
            </a:r>
            <a:r>
              <a:rPr lang="ru-RU" sz="1900" dirty="0" smtClean="0"/>
              <a:t> </a:t>
            </a:r>
            <a:r>
              <a:rPr lang="ru-RU" sz="1900" dirty="0" err="1" smtClean="0"/>
              <a:t>складається</a:t>
            </a:r>
            <a:r>
              <a:rPr lang="ru-RU" sz="1900" dirty="0" smtClean="0"/>
              <a:t> </a:t>
            </a:r>
            <a:r>
              <a:rPr lang="ru-RU" sz="1900" dirty="0" err="1" smtClean="0"/>
              <a:t>з</a:t>
            </a:r>
            <a:r>
              <a:rPr lang="ru-RU" sz="1900" dirty="0" smtClean="0"/>
              <a:t> 4 </a:t>
            </a:r>
            <a:r>
              <a:rPr lang="ru-RU" sz="1900" dirty="0" err="1" smtClean="0"/>
              <a:t>ясно-бурих</a:t>
            </a:r>
            <a:r>
              <a:rPr lang="ru-RU" sz="1900" dirty="0" smtClean="0"/>
              <a:t> </a:t>
            </a:r>
            <a:r>
              <a:rPr lang="ru-RU" sz="1900" dirty="0" err="1" smtClean="0"/>
              <a:t>горішків</a:t>
            </a:r>
            <a:r>
              <a:rPr lang="ru-RU" sz="1900" dirty="0" smtClean="0"/>
              <a:t>, </a:t>
            </a:r>
            <a:r>
              <a:rPr lang="ru-RU" sz="1900" dirty="0" err="1" smtClean="0"/>
              <a:t>поміщених</a:t>
            </a:r>
            <a:r>
              <a:rPr lang="ru-RU" sz="1900" dirty="0" smtClean="0"/>
              <a:t> у чашку. </a:t>
            </a:r>
            <a:r>
              <a:rPr lang="ru-RU" sz="1900" dirty="0" err="1" smtClean="0"/>
              <a:t>Горішки</a:t>
            </a:r>
            <a:r>
              <a:rPr lang="ru-RU" sz="1900" dirty="0" smtClean="0"/>
              <a:t> </a:t>
            </a:r>
            <a:r>
              <a:rPr lang="ru-RU" sz="1900" dirty="0" err="1" smtClean="0"/>
              <a:t>яйцеподібні</a:t>
            </a:r>
            <a:r>
              <a:rPr lang="ru-RU" sz="1900" dirty="0" smtClean="0"/>
              <a:t>, </a:t>
            </a:r>
            <a:r>
              <a:rPr lang="ru-RU" sz="1900" dirty="0" err="1" smtClean="0"/>
              <a:t>ясно-бурі</a:t>
            </a:r>
            <a:r>
              <a:rPr lang="ru-RU" sz="1900" dirty="0" smtClean="0"/>
              <a:t>, </a:t>
            </a:r>
            <a:r>
              <a:rPr lang="ru-RU" sz="1900" dirty="0" err="1" smtClean="0"/>
              <a:t>дрібні</a:t>
            </a:r>
            <a:r>
              <a:rPr lang="ru-RU" sz="1900" dirty="0" smtClean="0"/>
              <a:t>, </a:t>
            </a:r>
            <a:r>
              <a:rPr lang="ru-RU" sz="1900" dirty="0" err="1" smtClean="0"/>
              <a:t>завдовжки</a:t>
            </a:r>
            <a:r>
              <a:rPr lang="ru-RU" sz="1900" dirty="0" smtClean="0"/>
              <a:t> 1,8-1,9 мм.</a:t>
            </a:r>
          </a:p>
          <a:p>
            <a:r>
              <a:rPr lang="ru-RU" sz="1900" dirty="0" err="1" smtClean="0"/>
              <a:t>Квітне</a:t>
            </a:r>
            <a:r>
              <a:rPr lang="ru-RU" sz="1900" dirty="0" smtClean="0"/>
              <a:t> 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червня</a:t>
            </a:r>
            <a:r>
              <a:rPr lang="ru-RU" sz="1900" dirty="0" smtClean="0"/>
              <a:t> по </a:t>
            </a:r>
            <a:r>
              <a:rPr lang="ru-RU" sz="1900" dirty="0" err="1" smtClean="0"/>
              <a:t>вересень</a:t>
            </a:r>
            <a:r>
              <a:rPr lang="ru-RU" sz="1900" dirty="0" smtClean="0"/>
              <a:t>.</a:t>
            </a:r>
          </a:p>
          <a:p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4"/>
          <p:cNvSpPr>
            <a:spLocks noGrp="1"/>
          </p:cNvSpPr>
          <p:nvPr>
            <p:ph type="title"/>
          </p:nvPr>
        </p:nvSpPr>
        <p:spPr>
          <a:xfrm>
            <a:off x="500034" y="0"/>
            <a:ext cx="3008313" cy="116205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Меліса</a:t>
            </a:r>
            <a:endParaRPr lang="ru-RU" sz="3600" dirty="0"/>
          </a:p>
        </p:txBody>
      </p:sp>
      <p:pic>
        <p:nvPicPr>
          <p:cNvPr id="7170" name="Picture 2" descr="Меліса — Вікіпед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340768"/>
            <a:ext cx="3637894" cy="4900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stech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077" y="0"/>
            <a:ext cx="9249077" cy="70722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-581025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Фауна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137339" y="188640"/>
            <a:ext cx="6006661" cy="6955136"/>
          </a:xfrm>
        </p:spPr>
        <p:txBody>
          <a:bodyPr>
            <a:normAutofit fontScale="47500" lnSpcReduction="20000"/>
          </a:bodyPr>
          <a:lstStyle/>
          <a:p>
            <a:r>
              <a:rPr lang="ru-RU" sz="5000" b="1" dirty="0" err="1" smtClean="0"/>
              <a:t>Тваринний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світ</a:t>
            </a:r>
            <a:r>
              <a:rPr lang="ru-RU" sz="5000" dirty="0" smtClean="0"/>
              <a:t>. </a:t>
            </a:r>
            <a:r>
              <a:rPr lang="ru-RU" sz="3400" dirty="0" smtClean="0"/>
              <a:t>Зв</a:t>
            </a:r>
            <a:r>
              <a:rPr lang="en-US" sz="3400" dirty="0" smtClean="0"/>
              <a:t>’</a:t>
            </a:r>
            <a:r>
              <a:rPr lang="uk-UA" sz="3400" dirty="0" smtClean="0"/>
              <a:t>ягель </a:t>
            </a:r>
            <a:r>
              <a:rPr lang="ru-RU" sz="3400" dirty="0" err="1" smtClean="0"/>
              <a:t>досить</a:t>
            </a:r>
            <a:r>
              <a:rPr lang="ru-RU" sz="3400" dirty="0" smtClean="0"/>
              <a:t> </a:t>
            </a:r>
            <a:r>
              <a:rPr lang="ru-RU" sz="3400" dirty="0" err="1" smtClean="0"/>
              <a:t>багата</a:t>
            </a:r>
            <a:r>
              <a:rPr lang="ru-RU" sz="3400" dirty="0" smtClean="0"/>
              <a:t> на </a:t>
            </a:r>
            <a:r>
              <a:rPr lang="ru-RU" sz="3400" dirty="0" err="1" smtClean="0"/>
              <a:t>представників</a:t>
            </a:r>
            <a:r>
              <a:rPr lang="ru-RU" sz="3400" dirty="0" smtClean="0"/>
              <a:t> </a:t>
            </a:r>
            <a:r>
              <a:rPr lang="ru-RU" sz="3400" dirty="0" err="1" smtClean="0"/>
              <a:t>тваринного</a:t>
            </a:r>
            <a:r>
              <a:rPr lang="ru-RU" sz="3400" dirty="0" smtClean="0"/>
              <a:t> </a:t>
            </a:r>
            <a:r>
              <a:rPr lang="ru-RU" sz="3400" dirty="0" err="1" smtClean="0"/>
              <a:t>світу</a:t>
            </a:r>
            <a:r>
              <a:rPr lang="ru-RU" sz="3400" dirty="0" smtClean="0"/>
              <a:t>, </a:t>
            </a:r>
            <a:r>
              <a:rPr lang="ru-RU" sz="3400" dirty="0" err="1" smtClean="0"/>
              <a:t>проте</a:t>
            </a:r>
            <a:r>
              <a:rPr lang="ru-RU" sz="3400" dirty="0" smtClean="0"/>
              <a:t> </a:t>
            </a:r>
            <a:r>
              <a:rPr lang="ru-RU" sz="3400" dirty="0" err="1" smtClean="0"/>
              <a:t>це</a:t>
            </a:r>
            <a:r>
              <a:rPr lang="ru-RU" sz="3400" dirty="0" smtClean="0"/>
              <a:t> не </a:t>
            </a:r>
            <a:r>
              <a:rPr lang="ru-RU" sz="3400" dirty="0" err="1" smtClean="0"/>
              <a:t>знімає</a:t>
            </a:r>
            <a:r>
              <a:rPr lang="ru-RU" sz="3400" dirty="0" smtClean="0"/>
              <a:t> </a:t>
            </a:r>
            <a:r>
              <a:rPr lang="ru-RU" sz="3400" dirty="0" err="1" smtClean="0"/>
              <a:t>гостроти</a:t>
            </a:r>
            <a:r>
              <a:rPr lang="ru-RU" sz="3400" dirty="0" smtClean="0"/>
              <a:t> </a:t>
            </a:r>
            <a:r>
              <a:rPr lang="ru-RU" sz="3400" dirty="0" err="1" smtClean="0"/>
              <a:t>питання</a:t>
            </a:r>
            <a:r>
              <a:rPr lang="ru-RU" sz="3400" dirty="0" smtClean="0"/>
              <a:t> </a:t>
            </a:r>
            <a:r>
              <a:rPr lang="ru-RU" sz="3400" dirty="0" err="1" smtClean="0"/>
              <a:t>щодо</a:t>
            </a:r>
            <a:r>
              <a:rPr lang="ru-RU" sz="3400" dirty="0" smtClean="0"/>
              <a:t> </a:t>
            </a:r>
            <a:r>
              <a:rPr lang="ru-RU" sz="3400" dirty="0" err="1" smtClean="0"/>
              <a:t>охорони</a:t>
            </a:r>
            <a:r>
              <a:rPr lang="ru-RU" sz="3400" dirty="0" smtClean="0"/>
              <a:t> </a:t>
            </a:r>
            <a:r>
              <a:rPr lang="ru-RU" sz="3400" dirty="0" err="1" smtClean="0"/>
              <a:t>значної</a:t>
            </a:r>
            <a:r>
              <a:rPr lang="ru-RU" sz="3400" dirty="0" smtClean="0"/>
              <a:t> </a:t>
            </a:r>
            <a:r>
              <a:rPr lang="ru-RU" sz="3400" dirty="0" err="1" smtClean="0"/>
              <a:t>кількості</a:t>
            </a:r>
            <a:r>
              <a:rPr lang="ru-RU" sz="3400" dirty="0" smtClean="0"/>
              <a:t> </a:t>
            </a:r>
            <a:r>
              <a:rPr lang="ru-RU" sz="3400" dirty="0" err="1" smtClean="0"/>
              <a:t>видів</a:t>
            </a:r>
            <a:r>
              <a:rPr lang="ru-RU" sz="3400" dirty="0" smtClean="0"/>
              <a:t>.</a:t>
            </a:r>
          </a:p>
          <a:p>
            <a:r>
              <a:rPr lang="ru-RU" sz="3400" dirty="0" smtClean="0"/>
              <a:t> У </a:t>
            </a:r>
            <a:r>
              <a:rPr lang="ru-RU" sz="3400" dirty="0" err="1" smtClean="0"/>
              <a:t>фауні</a:t>
            </a:r>
            <a:r>
              <a:rPr lang="ru-RU" sz="3400" dirty="0" smtClean="0"/>
              <a:t> району </a:t>
            </a:r>
            <a:r>
              <a:rPr lang="ru-RU" sz="3400" dirty="0" err="1" smtClean="0"/>
              <a:t>можна</a:t>
            </a:r>
            <a:r>
              <a:rPr lang="ru-RU" sz="3400" dirty="0" smtClean="0"/>
              <a:t> </a:t>
            </a:r>
            <a:r>
              <a:rPr lang="ru-RU" sz="3400" dirty="0" err="1" smtClean="0"/>
              <a:t>зустріти</a:t>
            </a:r>
            <a:r>
              <a:rPr lang="ru-RU" sz="3400" dirty="0" smtClean="0"/>
              <a:t> як </a:t>
            </a:r>
            <a:r>
              <a:rPr lang="ru-RU" sz="3400" dirty="0" err="1" smtClean="0"/>
              <a:t>представників</a:t>
            </a:r>
            <a:r>
              <a:rPr lang="ru-RU" sz="3400" dirty="0" smtClean="0"/>
              <a:t> </a:t>
            </a:r>
            <a:r>
              <a:rPr lang="ru-RU" sz="3400" dirty="0" err="1" smtClean="0"/>
              <a:t>безхребетних</a:t>
            </a:r>
            <a:r>
              <a:rPr lang="ru-RU" sz="3400" dirty="0" smtClean="0"/>
              <a:t> (</a:t>
            </a:r>
            <a:r>
              <a:rPr lang="ru-RU" sz="3400" dirty="0" err="1" smtClean="0"/>
              <a:t>одноклітинні</a:t>
            </a:r>
            <a:r>
              <a:rPr lang="ru-RU" sz="3400" dirty="0" smtClean="0"/>
              <a:t>, </a:t>
            </a:r>
            <a:r>
              <a:rPr lang="ru-RU" sz="3400" dirty="0" err="1" smtClean="0"/>
              <a:t>багатоклітинні</a:t>
            </a:r>
            <a:r>
              <a:rPr lang="ru-RU" sz="3400" dirty="0" smtClean="0"/>
              <a:t>, </a:t>
            </a:r>
            <a:r>
              <a:rPr lang="ru-RU" sz="3400" dirty="0" err="1" smtClean="0"/>
              <a:t>ракоподібні</a:t>
            </a:r>
            <a:r>
              <a:rPr lang="ru-RU" sz="3400" dirty="0" smtClean="0"/>
              <a:t>, </a:t>
            </a:r>
            <a:r>
              <a:rPr lang="ru-RU" sz="3400" dirty="0" err="1" smtClean="0"/>
              <a:t>павукоподібні</a:t>
            </a:r>
            <a:r>
              <a:rPr lang="ru-RU" sz="3400" dirty="0" smtClean="0"/>
              <a:t>, черви, </a:t>
            </a:r>
            <a:r>
              <a:rPr lang="ru-RU" sz="3400" dirty="0" err="1" smtClean="0"/>
              <a:t>комахи</a:t>
            </a:r>
            <a:r>
              <a:rPr lang="ru-RU" sz="3400" dirty="0" smtClean="0"/>
              <a:t>), так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хребетних</a:t>
            </a:r>
            <a:r>
              <a:rPr lang="ru-RU" sz="3400" dirty="0" smtClean="0"/>
              <a:t> </a:t>
            </a:r>
            <a:r>
              <a:rPr lang="ru-RU" sz="3400" dirty="0" err="1" smtClean="0"/>
              <a:t>видів</a:t>
            </a:r>
            <a:r>
              <a:rPr lang="ru-RU" sz="3400" dirty="0" smtClean="0"/>
              <a:t> (</a:t>
            </a:r>
            <a:r>
              <a:rPr lang="ru-RU" sz="3400" dirty="0" err="1" smtClean="0"/>
              <a:t>земноводні</a:t>
            </a:r>
            <a:r>
              <a:rPr lang="ru-RU" sz="3400" dirty="0" smtClean="0"/>
              <a:t>, </a:t>
            </a:r>
            <a:r>
              <a:rPr lang="ru-RU" sz="3400" dirty="0" err="1" smtClean="0"/>
              <a:t>плазуни</a:t>
            </a:r>
            <a:r>
              <a:rPr lang="ru-RU" sz="3400" dirty="0" smtClean="0"/>
              <a:t>, </a:t>
            </a:r>
            <a:r>
              <a:rPr lang="ru-RU" sz="3400" dirty="0" err="1" smtClean="0"/>
              <a:t>риби</a:t>
            </a:r>
            <a:r>
              <a:rPr lang="ru-RU" sz="3400" dirty="0" smtClean="0"/>
              <a:t>, птахи, </a:t>
            </a:r>
            <a:r>
              <a:rPr lang="ru-RU" sz="3400" dirty="0" err="1" smtClean="0"/>
              <a:t>ссавці</a:t>
            </a:r>
            <a:r>
              <a:rPr lang="ru-RU" sz="3400" dirty="0" smtClean="0"/>
              <a:t>).</a:t>
            </a:r>
          </a:p>
          <a:p>
            <a:r>
              <a:rPr lang="ru-RU" sz="3400" dirty="0" smtClean="0"/>
              <a:t> </a:t>
            </a:r>
            <a:r>
              <a:rPr lang="ru-RU" sz="3400" dirty="0" err="1" smtClean="0"/>
              <a:t>Із</a:t>
            </a:r>
            <a:r>
              <a:rPr lang="ru-RU" sz="3400" dirty="0" smtClean="0"/>
              <a:t> </a:t>
            </a:r>
            <a:r>
              <a:rPr lang="ru-RU" sz="3400" dirty="0" err="1" smtClean="0"/>
              <a:t>одноклітинних</a:t>
            </a:r>
            <a:r>
              <a:rPr lang="ru-RU" sz="3400" dirty="0" smtClean="0"/>
              <a:t> у </a:t>
            </a:r>
            <a:r>
              <a:rPr lang="ru-RU" sz="3400" dirty="0" err="1" smtClean="0"/>
              <a:t>водоймах</a:t>
            </a:r>
            <a:r>
              <a:rPr lang="ru-RU" sz="3400" dirty="0" smtClean="0"/>
              <a:t> району </a:t>
            </a:r>
            <a:r>
              <a:rPr lang="ru-RU" sz="3400" dirty="0" err="1" smtClean="0"/>
              <a:t>мешкають</a:t>
            </a:r>
            <a:r>
              <a:rPr lang="ru-RU" sz="3400" dirty="0" smtClean="0"/>
              <a:t> </a:t>
            </a:r>
            <a:r>
              <a:rPr lang="ru-RU" sz="3400" dirty="0" err="1" smtClean="0"/>
              <a:t>саркодові</a:t>
            </a:r>
            <a:r>
              <a:rPr lang="ru-RU" sz="3400" dirty="0" smtClean="0"/>
              <a:t>, </a:t>
            </a:r>
            <a:r>
              <a:rPr lang="ru-RU" sz="3400" dirty="0" err="1" smtClean="0"/>
              <a:t>інфу</a:t>
            </a:r>
            <a:r>
              <a:rPr lang="ru-RU" sz="3400" dirty="0" smtClean="0"/>
              <a:t> - </a:t>
            </a:r>
            <a:r>
              <a:rPr lang="ru-RU" sz="3400" dirty="0" err="1" smtClean="0"/>
              <a:t>зорії</a:t>
            </a:r>
            <a:r>
              <a:rPr lang="ru-RU" sz="3400" dirty="0" smtClean="0"/>
              <a:t>, </a:t>
            </a:r>
            <a:r>
              <a:rPr lang="ru-RU" sz="3400" dirty="0" err="1" smtClean="0"/>
              <a:t>бичоносці</a:t>
            </a:r>
            <a:r>
              <a:rPr lang="ru-RU" sz="3400" dirty="0" smtClean="0"/>
              <a:t>; з </a:t>
            </a:r>
            <a:r>
              <a:rPr lang="ru-RU" sz="3400" dirty="0" err="1" smtClean="0"/>
              <a:t>багатоклітинних</a:t>
            </a:r>
            <a:r>
              <a:rPr lang="ru-RU" sz="3400" dirty="0" smtClean="0"/>
              <a:t> – </a:t>
            </a:r>
            <a:r>
              <a:rPr lang="ru-RU" sz="3400" dirty="0" err="1" smtClean="0"/>
              <a:t>коловертки</a:t>
            </a:r>
            <a:r>
              <a:rPr lang="ru-RU" sz="3400" dirty="0" smtClean="0"/>
              <a:t>, </a:t>
            </a:r>
            <a:r>
              <a:rPr lang="ru-RU" sz="3400" dirty="0" err="1" smtClean="0"/>
              <a:t>п’явки</a:t>
            </a:r>
            <a:r>
              <a:rPr lang="ru-RU" sz="3400" dirty="0" smtClean="0"/>
              <a:t>, </a:t>
            </a:r>
            <a:r>
              <a:rPr lang="ru-RU" sz="3400" dirty="0" err="1" smtClean="0"/>
              <a:t>моховатки</a:t>
            </a:r>
            <a:r>
              <a:rPr lang="ru-RU" sz="3400" dirty="0" smtClean="0"/>
              <a:t>, </a:t>
            </a:r>
            <a:r>
              <a:rPr lang="ru-RU" sz="3400" dirty="0" err="1" smtClean="0"/>
              <a:t>членистоногі</a:t>
            </a:r>
            <a:r>
              <a:rPr lang="ru-RU" sz="3400" dirty="0" smtClean="0"/>
              <a:t> (</a:t>
            </a:r>
            <a:r>
              <a:rPr lang="ru-RU" sz="3400" dirty="0" err="1" smtClean="0"/>
              <a:t>ракоподібні</a:t>
            </a:r>
            <a:r>
              <a:rPr lang="ru-RU" sz="3400" dirty="0" smtClean="0"/>
              <a:t>, </a:t>
            </a:r>
            <a:r>
              <a:rPr lang="ru-RU" sz="3400" dirty="0" err="1" smtClean="0"/>
              <a:t>павукоподібні</a:t>
            </a:r>
            <a:r>
              <a:rPr lang="ru-RU" sz="3400" dirty="0" smtClean="0"/>
              <a:t>, </a:t>
            </a:r>
            <a:r>
              <a:rPr lang="ru-RU" sz="3400" dirty="0" err="1" smtClean="0"/>
              <a:t>комахи</a:t>
            </a:r>
            <a:r>
              <a:rPr lang="ru-RU" sz="3400" dirty="0" smtClean="0"/>
              <a:t>), </a:t>
            </a:r>
            <a:r>
              <a:rPr lang="ru-RU" sz="3400" dirty="0" err="1" smtClean="0"/>
              <a:t>війчасті</a:t>
            </a:r>
            <a:r>
              <a:rPr lang="ru-RU" sz="3400" dirty="0" smtClean="0"/>
              <a:t> й </a:t>
            </a:r>
            <a:r>
              <a:rPr lang="ru-RU" sz="3400" dirty="0" err="1" smtClean="0"/>
              <a:t>малощетинкові</a:t>
            </a:r>
            <a:r>
              <a:rPr lang="ru-RU" sz="3400" dirty="0" smtClean="0"/>
              <a:t> </a:t>
            </a:r>
            <a:r>
              <a:rPr lang="ru-RU" sz="3400" dirty="0" smtClean="0"/>
              <a:t>черви. </a:t>
            </a:r>
          </a:p>
          <a:p>
            <a:r>
              <a:rPr lang="ru-RU" sz="3400" dirty="0" smtClean="0"/>
              <a:t>Особливо велика </a:t>
            </a:r>
            <a:r>
              <a:rPr lang="ru-RU" sz="3400" dirty="0" err="1" smtClean="0"/>
              <a:t>питома</a:t>
            </a:r>
            <a:r>
              <a:rPr lang="ru-RU" sz="3400" dirty="0" smtClean="0"/>
              <a:t> вага </a:t>
            </a:r>
            <a:r>
              <a:rPr lang="ru-RU" sz="3400" dirty="0" err="1" smtClean="0"/>
              <a:t>порівняно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іншими</a:t>
            </a:r>
            <a:r>
              <a:rPr lang="ru-RU" sz="3400" dirty="0" smtClean="0"/>
              <a:t> </a:t>
            </a:r>
            <a:r>
              <a:rPr lang="ru-RU" sz="3400" dirty="0" err="1" smtClean="0"/>
              <a:t>безхребетними</a:t>
            </a:r>
            <a:r>
              <a:rPr lang="ru-RU" sz="3400" dirty="0" smtClean="0"/>
              <a:t> </a:t>
            </a:r>
            <a:r>
              <a:rPr lang="ru-RU" sz="3400" dirty="0" err="1" smtClean="0"/>
              <a:t>комахами</a:t>
            </a:r>
            <a:r>
              <a:rPr lang="ru-RU" sz="3400" dirty="0" smtClean="0"/>
              <a:t>.</a:t>
            </a:r>
          </a:p>
          <a:p>
            <a:r>
              <a:rPr lang="ru-RU" sz="3400" dirty="0" smtClean="0"/>
              <a:t> </a:t>
            </a:r>
            <a:r>
              <a:rPr lang="ru-RU" sz="3400" dirty="0" err="1" smtClean="0"/>
              <a:t>Поширеними</a:t>
            </a:r>
            <a:r>
              <a:rPr lang="ru-RU" sz="3400" dirty="0" smtClean="0"/>
              <a:t> є </a:t>
            </a:r>
            <a:r>
              <a:rPr lang="ru-RU" sz="3400" dirty="0" err="1" smtClean="0"/>
              <a:t>представники</a:t>
            </a:r>
            <a:r>
              <a:rPr lang="ru-RU" sz="3400" dirty="0" smtClean="0"/>
              <a:t> </a:t>
            </a:r>
            <a:r>
              <a:rPr lang="ru-RU" sz="3400" dirty="0" err="1" smtClean="0"/>
              <a:t>рядів</a:t>
            </a:r>
            <a:r>
              <a:rPr lang="ru-RU" sz="3400" dirty="0" smtClean="0"/>
              <a:t> бабок, </a:t>
            </a:r>
            <a:r>
              <a:rPr lang="ru-RU" sz="3400" dirty="0" err="1" smtClean="0"/>
              <a:t>одноденок</a:t>
            </a:r>
            <a:r>
              <a:rPr lang="ru-RU" sz="3400" dirty="0" smtClean="0"/>
              <a:t>, веснянок, </a:t>
            </a:r>
            <a:r>
              <a:rPr lang="ru-RU" sz="3400" dirty="0" err="1" smtClean="0"/>
              <a:t>клопів</a:t>
            </a:r>
            <a:r>
              <a:rPr lang="ru-RU" sz="3400" dirty="0" smtClean="0"/>
              <a:t>, </a:t>
            </a:r>
            <a:r>
              <a:rPr lang="ru-RU" sz="3400" dirty="0" err="1" smtClean="0"/>
              <a:t>сітчастокрилих</a:t>
            </a:r>
            <a:r>
              <a:rPr lang="ru-RU" sz="3400" dirty="0" smtClean="0"/>
              <a:t>, </a:t>
            </a:r>
            <a:r>
              <a:rPr lang="ru-RU" sz="3400" dirty="0" err="1" smtClean="0"/>
              <a:t>двокрилих</a:t>
            </a:r>
            <a:r>
              <a:rPr lang="ru-RU" sz="3400" dirty="0" smtClean="0"/>
              <a:t>, </a:t>
            </a:r>
            <a:r>
              <a:rPr lang="ru-RU" sz="3400" dirty="0" err="1" smtClean="0"/>
              <a:t>твердокри</a:t>
            </a:r>
            <a:r>
              <a:rPr lang="ru-RU" sz="3400" dirty="0" err="1"/>
              <a:t>л</a:t>
            </a:r>
            <a:r>
              <a:rPr lang="ru-RU" sz="3400" dirty="0" err="1" smtClean="0"/>
              <a:t>их</a:t>
            </a:r>
            <a:r>
              <a:rPr lang="ru-RU" sz="3400" dirty="0" smtClean="0"/>
              <a:t>, </a:t>
            </a:r>
            <a:r>
              <a:rPr lang="ru-RU" sz="3400" dirty="0" err="1" smtClean="0"/>
              <a:t>перетинчастокрилих</a:t>
            </a:r>
            <a:r>
              <a:rPr lang="ru-RU" sz="3400" dirty="0" smtClean="0"/>
              <a:t> </a:t>
            </a:r>
            <a:r>
              <a:rPr lang="ru-RU" sz="3400" dirty="0" err="1" smtClean="0"/>
              <a:t>тощо</a:t>
            </a:r>
            <a:r>
              <a:rPr lang="ru-RU" sz="3400" dirty="0" smtClean="0"/>
              <a:t>.</a:t>
            </a:r>
          </a:p>
          <a:p>
            <a:r>
              <a:rPr lang="ru-RU" sz="3400" dirty="0" smtClean="0"/>
              <a:t> У </a:t>
            </a:r>
            <a:r>
              <a:rPr lang="ru-RU" sz="3400" dirty="0" err="1" smtClean="0"/>
              <a:t>проточних</a:t>
            </a:r>
            <a:r>
              <a:rPr lang="ru-RU" sz="3400" dirty="0" smtClean="0"/>
              <a:t> водах </a:t>
            </a:r>
            <a:r>
              <a:rPr lang="ru-RU" sz="3400" dirty="0" err="1" smtClean="0"/>
              <a:t>річок</a:t>
            </a:r>
            <a:r>
              <a:rPr lang="ru-RU" sz="3400" dirty="0" smtClean="0"/>
              <a:t> </a:t>
            </a:r>
            <a:r>
              <a:rPr lang="ru-RU" sz="3400" dirty="0" err="1" smtClean="0"/>
              <a:t>водяться</a:t>
            </a:r>
            <a:r>
              <a:rPr lang="ru-RU" sz="3400" dirty="0" smtClean="0"/>
              <a:t> </a:t>
            </a:r>
            <a:r>
              <a:rPr lang="ru-RU" sz="3400" dirty="0" err="1" smtClean="0"/>
              <a:t>черевоногі</a:t>
            </a:r>
            <a:r>
              <a:rPr lang="ru-RU" sz="3400" dirty="0" smtClean="0"/>
              <a:t> і </a:t>
            </a:r>
            <a:r>
              <a:rPr lang="ru-RU" sz="3400" dirty="0" err="1" smtClean="0"/>
              <a:t>двостулкові</a:t>
            </a:r>
            <a:r>
              <a:rPr lang="ru-RU" sz="3400" dirty="0" smtClean="0"/>
              <a:t> </a:t>
            </a:r>
            <a:r>
              <a:rPr lang="ru-RU" sz="3400" dirty="0" err="1" smtClean="0"/>
              <a:t>молюски</a:t>
            </a:r>
            <a:r>
              <a:rPr lang="ru-RU" sz="3400" dirty="0" smtClean="0"/>
              <a:t> </a:t>
            </a:r>
            <a:r>
              <a:rPr lang="ru-RU" sz="3400" dirty="0" smtClean="0"/>
              <a:t>(</a:t>
            </a:r>
            <a:r>
              <a:rPr lang="ru-RU" sz="3400" dirty="0" err="1" smtClean="0"/>
              <a:t>м’якуни</a:t>
            </a:r>
            <a:r>
              <a:rPr lang="ru-RU" sz="3400" dirty="0" smtClean="0"/>
              <a:t>): </a:t>
            </a:r>
            <a:r>
              <a:rPr lang="ru-RU" sz="3400" dirty="0" err="1" smtClean="0"/>
              <a:t>калюжниця</a:t>
            </a:r>
            <a:r>
              <a:rPr lang="ru-RU" sz="3400" dirty="0" smtClean="0"/>
              <a:t> та </a:t>
            </a:r>
            <a:r>
              <a:rPr lang="ru-RU" sz="3400" dirty="0" err="1" smtClean="0"/>
              <a:t>жабурниця</a:t>
            </a:r>
            <a:r>
              <a:rPr lang="ru-RU" sz="3400" dirty="0" smtClean="0"/>
              <a:t> </a:t>
            </a:r>
            <a:r>
              <a:rPr lang="ru-RU" sz="3400" dirty="0" err="1" smtClean="0"/>
              <a:t>річкові</a:t>
            </a:r>
            <a:r>
              <a:rPr lang="ru-RU" sz="3400" dirty="0" smtClean="0"/>
              <a:t>, </a:t>
            </a:r>
            <a:r>
              <a:rPr lang="ru-RU" sz="3400" dirty="0" err="1" smtClean="0"/>
              <a:t>перлівниця</a:t>
            </a:r>
            <a:r>
              <a:rPr lang="ru-RU" sz="3400" dirty="0" smtClean="0"/>
              <a:t>, </a:t>
            </a:r>
            <a:r>
              <a:rPr lang="ru-RU" sz="3400" dirty="0" smtClean="0"/>
              <a:t>мисочка</a:t>
            </a:r>
            <a:r>
              <a:rPr lang="ru-RU" sz="3400" dirty="0" smtClean="0"/>
              <a:t>, лунка, </a:t>
            </a:r>
            <a:r>
              <a:rPr lang="ru-RU" sz="3400" dirty="0" err="1" smtClean="0"/>
              <a:t>бітинія</a:t>
            </a:r>
            <a:r>
              <a:rPr lang="ru-RU" sz="3400" dirty="0" smtClean="0"/>
              <a:t>.</a:t>
            </a:r>
          </a:p>
          <a:p>
            <a:r>
              <a:rPr lang="ru-RU" sz="3400" dirty="0" smtClean="0"/>
              <a:t> У ставках </a:t>
            </a:r>
            <a:r>
              <a:rPr lang="ru-RU" sz="3400" dirty="0" err="1" smtClean="0"/>
              <a:t>живуть</a:t>
            </a:r>
            <a:r>
              <a:rPr lang="ru-RU" sz="3400" dirty="0" smtClean="0"/>
              <a:t> </a:t>
            </a:r>
            <a:r>
              <a:rPr lang="ru-RU" sz="3400" dirty="0" err="1" smtClean="0"/>
              <a:t>різні</a:t>
            </a:r>
            <a:r>
              <a:rPr lang="ru-RU" sz="3400" dirty="0" smtClean="0"/>
              <a:t> </a:t>
            </a:r>
            <a:r>
              <a:rPr lang="ru-RU" sz="3400" dirty="0" err="1" smtClean="0"/>
              <a:t>види</a:t>
            </a:r>
            <a:r>
              <a:rPr lang="ru-RU" sz="3400" dirty="0" smtClean="0"/>
              <a:t> </a:t>
            </a:r>
            <a:r>
              <a:rPr lang="ru-RU" sz="3400" dirty="0" err="1" smtClean="0"/>
              <a:t>ставковиків</a:t>
            </a:r>
            <a:r>
              <a:rPr lang="ru-RU" sz="3400" dirty="0" smtClean="0"/>
              <a:t>, </a:t>
            </a:r>
            <a:r>
              <a:rPr lang="ru-RU" sz="3400" dirty="0" err="1" smtClean="0"/>
              <a:t>калюжниця</a:t>
            </a:r>
            <a:r>
              <a:rPr lang="ru-RU" sz="3400" dirty="0" smtClean="0"/>
              <a:t> </a:t>
            </a:r>
            <a:r>
              <a:rPr lang="ru-RU" sz="3400" dirty="0" smtClean="0"/>
              <a:t>та </a:t>
            </a:r>
            <a:r>
              <a:rPr lang="ru-RU" sz="3400" dirty="0" err="1" smtClean="0"/>
              <a:t>жабурниця</a:t>
            </a:r>
            <a:r>
              <a:rPr lang="ru-RU" sz="3400" dirty="0" smtClean="0"/>
              <a:t> </a:t>
            </a:r>
            <a:r>
              <a:rPr lang="ru-RU" sz="3400" dirty="0" err="1" smtClean="0"/>
              <a:t>озерні</a:t>
            </a:r>
            <a:r>
              <a:rPr lang="ru-RU" sz="3400" dirty="0" smtClean="0"/>
              <a:t>, </a:t>
            </a:r>
            <a:r>
              <a:rPr lang="ru-RU" sz="3400" dirty="0" err="1" smtClean="0"/>
              <a:t>пухирчикові</a:t>
            </a:r>
            <a:r>
              <a:rPr lang="ru-RU" sz="3400" dirty="0" smtClean="0"/>
              <a:t> та </a:t>
            </a:r>
            <a:r>
              <a:rPr lang="ru-RU" sz="3400" dirty="0" err="1" smtClean="0"/>
              <a:t>ін</a:t>
            </a:r>
            <a:r>
              <a:rPr lang="ru-RU" sz="3400" dirty="0" smtClean="0"/>
              <a:t>. </a:t>
            </a:r>
          </a:p>
          <a:p>
            <a:r>
              <a:rPr lang="ru-RU" sz="3400" dirty="0" smtClean="0"/>
              <a:t>Велика </a:t>
            </a:r>
            <a:r>
              <a:rPr lang="ru-RU" sz="3400" dirty="0" err="1" smtClean="0"/>
              <a:t>кількість</a:t>
            </a:r>
            <a:r>
              <a:rPr lang="ru-RU" sz="3400" dirty="0" smtClean="0"/>
              <a:t> </a:t>
            </a:r>
            <a:r>
              <a:rPr lang="ru-RU" sz="3400" dirty="0" err="1" smtClean="0"/>
              <a:t>безхребетних</a:t>
            </a:r>
            <a:r>
              <a:rPr lang="ru-RU" sz="3400" dirty="0" smtClean="0"/>
              <a:t> </a:t>
            </a:r>
            <a:r>
              <a:rPr lang="ru-RU" sz="3400" dirty="0" err="1" smtClean="0"/>
              <a:t>тварин</a:t>
            </a:r>
            <a:r>
              <a:rPr lang="ru-RU" sz="3400" dirty="0" smtClean="0"/>
              <a:t> </a:t>
            </a:r>
            <a:r>
              <a:rPr lang="ru-RU" sz="3400" dirty="0" err="1" smtClean="0"/>
              <a:t>живе</a:t>
            </a:r>
            <a:r>
              <a:rPr lang="ru-RU" sz="3400" dirty="0" smtClean="0"/>
              <a:t> у </a:t>
            </a:r>
            <a:r>
              <a:rPr lang="ru-RU" sz="3400" dirty="0" err="1" smtClean="0"/>
              <a:t>ґрунті</a:t>
            </a:r>
            <a:r>
              <a:rPr lang="ru-RU" sz="3400" dirty="0" smtClean="0"/>
              <a:t> </a:t>
            </a:r>
            <a:r>
              <a:rPr lang="ru-RU" sz="3400" dirty="0" err="1" smtClean="0"/>
              <a:t>або</a:t>
            </a:r>
            <a:r>
              <a:rPr lang="ru-RU" sz="3400" dirty="0" smtClean="0"/>
              <a:t> </a:t>
            </a:r>
            <a:r>
              <a:rPr lang="ru-RU" sz="3400" dirty="0" smtClean="0"/>
              <a:t>проводить </a:t>
            </a:r>
            <a:r>
              <a:rPr lang="ru-RU" sz="3400" dirty="0" smtClean="0"/>
              <a:t>там </a:t>
            </a:r>
            <a:r>
              <a:rPr lang="ru-RU" sz="3400" dirty="0" err="1" smtClean="0"/>
              <a:t>певну</a:t>
            </a:r>
            <a:r>
              <a:rPr lang="ru-RU" sz="3400" dirty="0" smtClean="0"/>
              <a:t> </a:t>
            </a:r>
            <a:r>
              <a:rPr lang="ru-RU" sz="3400" dirty="0" err="1" smtClean="0"/>
              <a:t>стадію</a:t>
            </a:r>
            <a:r>
              <a:rPr lang="ru-RU" sz="3400" dirty="0" smtClean="0"/>
              <a:t> </a:t>
            </a:r>
            <a:r>
              <a:rPr lang="ru-RU" sz="3400" dirty="0" err="1" smtClean="0"/>
              <a:t>свого</a:t>
            </a:r>
            <a:r>
              <a:rPr lang="ru-RU" sz="3400" dirty="0" smtClean="0"/>
              <a:t> </a:t>
            </a:r>
            <a:r>
              <a:rPr lang="ru-RU" sz="3400" dirty="0" err="1" smtClean="0"/>
              <a:t>життєвого</a:t>
            </a:r>
            <a:r>
              <a:rPr lang="ru-RU" sz="3400" dirty="0" smtClean="0"/>
              <a:t> циклу (</a:t>
            </a:r>
            <a:r>
              <a:rPr lang="ru-RU" sz="3400" dirty="0" err="1" smtClean="0"/>
              <a:t>дощовий</a:t>
            </a:r>
            <a:r>
              <a:rPr lang="ru-RU" sz="3400" dirty="0" smtClean="0"/>
              <a:t> </a:t>
            </a:r>
            <a:r>
              <a:rPr lang="ru-RU" sz="3400" dirty="0" err="1" smtClean="0"/>
              <a:t>черв’як</a:t>
            </a:r>
            <a:r>
              <a:rPr lang="ru-RU" sz="3400" dirty="0" smtClean="0"/>
              <a:t>, </a:t>
            </a:r>
            <a:r>
              <a:rPr lang="ru-RU" sz="3400" dirty="0" err="1" smtClean="0"/>
              <a:t>дротяник</a:t>
            </a:r>
            <a:r>
              <a:rPr lang="ru-RU" sz="3400" dirty="0" smtClean="0"/>
              <a:t>, </a:t>
            </a:r>
            <a:r>
              <a:rPr lang="ru-RU" sz="3400" dirty="0" err="1" smtClean="0"/>
              <a:t>ґрунтовий</a:t>
            </a:r>
            <a:r>
              <a:rPr lang="ru-RU" sz="3400" dirty="0" smtClean="0"/>
              <a:t> </a:t>
            </a:r>
            <a:r>
              <a:rPr lang="ru-RU" sz="3400" dirty="0" err="1" smtClean="0"/>
              <a:t>кліщ</a:t>
            </a:r>
            <a:r>
              <a:rPr lang="ru-RU" sz="3400" dirty="0" smtClean="0"/>
              <a:t>, </a:t>
            </a:r>
            <a:r>
              <a:rPr lang="ru-RU" sz="3400" dirty="0" err="1" smtClean="0"/>
              <a:t>попелиця</a:t>
            </a:r>
            <a:r>
              <a:rPr lang="ru-RU" sz="3400" dirty="0" smtClean="0"/>
              <a:t>, </a:t>
            </a:r>
            <a:r>
              <a:rPr lang="ru-RU" sz="3400" dirty="0" err="1" smtClean="0"/>
              <a:t>вовчок</a:t>
            </a:r>
            <a:r>
              <a:rPr lang="ru-RU" sz="3400" dirty="0" smtClean="0"/>
              <a:t> (</a:t>
            </a:r>
            <a:r>
              <a:rPr lang="ru-RU" sz="3400" dirty="0" err="1" smtClean="0"/>
              <a:t>капустянка</a:t>
            </a:r>
            <a:r>
              <a:rPr lang="ru-RU" sz="3400" dirty="0" smtClean="0"/>
              <a:t>), хрущ, </a:t>
            </a:r>
            <a:r>
              <a:rPr lang="ru-RU" sz="3400" dirty="0" err="1" smtClean="0"/>
              <a:t>бронзівка</a:t>
            </a:r>
            <a:r>
              <a:rPr lang="ru-RU" sz="3400" dirty="0" smtClean="0"/>
              <a:t>, сарана, </a:t>
            </a:r>
            <a:r>
              <a:rPr lang="ru-RU" sz="3400" dirty="0" err="1" smtClean="0"/>
              <a:t>довгоносик</a:t>
            </a:r>
            <a:r>
              <a:rPr lang="ru-RU" sz="3400" dirty="0" smtClean="0"/>
              <a:t>, коники, совки, бражник, </a:t>
            </a:r>
            <a:r>
              <a:rPr lang="ru-RU" sz="3400" dirty="0" err="1" smtClean="0"/>
              <a:t>колорадський</a:t>
            </a:r>
            <a:r>
              <a:rPr lang="ru-RU" sz="3400" dirty="0" smtClean="0"/>
              <a:t> жук, </a:t>
            </a:r>
            <a:r>
              <a:rPr lang="ru-RU" sz="3400" dirty="0" err="1" smtClean="0"/>
              <a:t>плодожерка</a:t>
            </a:r>
            <a:r>
              <a:rPr lang="ru-RU" sz="3400" dirty="0" smtClean="0"/>
              <a:t> та </a:t>
            </a:r>
            <a:r>
              <a:rPr lang="ru-RU" sz="3400" dirty="0" err="1" smtClean="0"/>
              <a:t>багато</a:t>
            </a:r>
            <a:r>
              <a:rPr lang="ru-RU" sz="3400" dirty="0" smtClean="0"/>
              <a:t> </a:t>
            </a:r>
            <a:r>
              <a:rPr lang="ru-RU" sz="3400" dirty="0" err="1" smtClean="0"/>
              <a:t>інших</a:t>
            </a:r>
            <a:r>
              <a:rPr lang="ru-RU" sz="3400" dirty="0" smtClean="0"/>
              <a:t>). </a:t>
            </a:r>
          </a:p>
          <a:p>
            <a:r>
              <a:rPr lang="ru-RU" sz="3400" dirty="0" err="1" smtClean="0"/>
              <a:t>Окремо</a:t>
            </a:r>
            <a:r>
              <a:rPr lang="ru-RU" sz="3400" dirty="0" smtClean="0"/>
              <a:t> </a:t>
            </a:r>
            <a:r>
              <a:rPr lang="ru-RU" sz="3400" dirty="0" err="1" smtClean="0"/>
              <a:t>варто</a:t>
            </a:r>
            <a:r>
              <a:rPr lang="ru-RU" sz="3400" dirty="0" smtClean="0"/>
              <a:t> </a:t>
            </a:r>
            <a:r>
              <a:rPr lang="ru-RU" sz="3400" dirty="0" err="1" smtClean="0"/>
              <a:t>відзначити</a:t>
            </a:r>
            <a:r>
              <a:rPr lang="ru-RU" sz="3400" dirty="0" smtClean="0"/>
              <a:t> </a:t>
            </a:r>
            <a:r>
              <a:rPr lang="ru-RU" sz="3400" dirty="0" err="1" smtClean="0"/>
              <a:t>різноманітні</a:t>
            </a:r>
            <a:r>
              <a:rPr lang="ru-RU" sz="3400" dirty="0" smtClean="0"/>
              <a:t> </a:t>
            </a:r>
            <a:r>
              <a:rPr lang="ru-RU" sz="3400" dirty="0" err="1" smtClean="0"/>
              <a:t>види</a:t>
            </a:r>
            <a:r>
              <a:rPr lang="ru-RU" sz="3400" dirty="0" smtClean="0"/>
              <a:t> </a:t>
            </a:r>
            <a:r>
              <a:rPr lang="ru-RU" sz="3400" dirty="0" err="1" smtClean="0"/>
              <a:t>лускокрилих</a:t>
            </a:r>
            <a:r>
              <a:rPr lang="ru-RU" sz="3400" dirty="0" smtClean="0"/>
              <a:t> (</a:t>
            </a:r>
            <a:r>
              <a:rPr lang="ru-RU" sz="3400" dirty="0" err="1" smtClean="0"/>
              <a:t>метеликів</a:t>
            </a:r>
            <a:r>
              <a:rPr lang="ru-RU" sz="3400" dirty="0" smtClean="0"/>
              <a:t>), </a:t>
            </a:r>
            <a:r>
              <a:rPr lang="ru-RU" sz="3400" dirty="0" err="1" smtClean="0"/>
              <a:t>які</a:t>
            </a:r>
            <a:r>
              <a:rPr lang="ru-RU" sz="3400" dirty="0" smtClean="0"/>
              <a:t>, </a:t>
            </a:r>
            <a:r>
              <a:rPr lang="ru-RU" sz="3400" dirty="0" err="1" smtClean="0"/>
              <a:t>окрім</a:t>
            </a:r>
            <a:r>
              <a:rPr lang="ru-RU" sz="3400" dirty="0" smtClean="0"/>
              <a:t> </a:t>
            </a:r>
            <a:r>
              <a:rPr lang="ru-RU" sz="3400" dirty="0" err="1" smtClean="0"/>
              <a:t>своїх</a:t>
            </a:r>
            <a:r>
              <a:rPr lang="ru-RU" sz="3400" dirty="0" smtClean="0"/>
              <a:t> </a:t>
            </a:r>
            <a:r>
              <a:rPr lang="ru-RU" sz="3400" dirty="0" err="1" smtClean="0"/>
              <a:t>важливих</a:t>
            </a:r>
            <a:r>
              <a:rPr lang="ru-RU" sz="3400" dirty="0" smtClean="0"/>
              <a:t> </a:t>
            </a:r>
            <a:r>
              <a:rPr lang="ru-RU" sz="3400" dirty="0" err="1" smtClean="0"/>
              <a:t>природних</a:t>
            </a:r>
            <a:r>
              <a:rPr lang="ru-RU" sz="3400" dirty="0" smtClean="0"/>
              <a:t> </a:t>
            </a:r>
            <a:r>
              <a:rPr lang="ru-RU" sz="3400" dirty="0" err="1" smtClean="0"/>
              <a:t>функцій</a:t>
            </a:r>
            <a:r>
              <a:rPr lang="ru-RU" sz="3400" dirty="0" smtClean="0"/>
              <a:t>, </a:t>
            </a:r>
            <a:r>
              <a:rPr lang="ru-RU" sz="3400" dirty="0" err="1" smtClean="0"/>
              <a:t>мають</a:t>
            </a:r>
            <a:r>
              <a:rPr lang="ru-RU" sz="3400" dirty="0" smtClean="0"/>
              <a:t> й </a:t>
            </a:r>
            <a:r>
              <a:rPr lang="ru-RU" sz="3400" dirty="0" err="1" smtClean="0"/>
              <a:t>естетичне</a:t>
            </a:r>
            <a:r>
              <a:rPr lang="ru-RU" sz="3400" dirty="0" smtClean="0"/>
              <a:t> </a:t>
            </a:r>
            <a:r>
              <a:rPr lang="ru-RU" sz="3400" dirty="0" err="1" smtClean="0"/>
              <a:t>значення</a:t>
            </a:r>
            <a:r>
              <a:rPr lang="ru-RU" sz="3400" dirty="0" smtClean="0"/>
              <a:t>.</a:t>
            </a:r>
            <a:endParaRPr lang="ru-RU" sz="3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 descr="C:\Users\ncstech\Downloads\FB_IMG_17130288792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642" y="548680"/>
            <a:ext cx="3034598" cy="2023065"/>
          </a:xfrm>
          <a:prstGeom prst="rect">
            <a:avLst/>
          </a:prstGeom>
          <a:noFill/>
        </p:spPr>
      </p:pic>
      <p:pic>
        <p:nvPicPr>
          <p:cNvPr id="6146" name="Picture 2" descr="C:\Users\ncstech\Downloads\FB_IMG_17130289044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642" y="2762904"/>
            <a:ext cx="3028697" cy="2023418"/>
          </a:xfrm>
          <a:prstGeom prst="rect">
            <a:avLst/>
          </a:prstGeom>
          <a:noFill/>
        </p:spPr>
      </p:pic>
      <p:pic>
        <p:nvPicPr>
          <p:cNvPr id="6147" name="Picture 3" descr="C:\Users\ncstech\Downloads\FB_IMG_17130288746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642" y="4912771"/>
            <a:ext cx="3034598" cy="1945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stech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077" y="0"/>
            <a:ext cx="9249077" cy="70722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</a:t>
            </a:r>
            <a:r>
              <a:rPr lang="uk-UA" sz="3600" b="1" dirty="0" err="1" smtClean="0"/>
              <a:t>исновок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err="1" smtClean="0"/>
              <a:t>Еко-дослідження</a:t>
            </a:r>
            <a:r>
              <a:rPr lang="uk-UA" sz="3600" dirty="0" smtClean="0"/>
              <a:t> </a:t>
            </a:r>
            <a:r>
              <a:rPr lang="uk-UA" sz="3600" dirty="0" err="1" smtClean="0"/>
              <a:t>Звягеля</a:t>
            </a:r>
            <a:r>
              <a:rPr lang="uk-UA" sz="3600" dirty="0" smtClean="0"/>
              <a:t> відкриває нові можливості для </a:t>
            </a:r>
            <a:r>
              <a:rPr lang="uk-UA" sz="3600" dirty="0" err="1" smtClean="0"/>
              <a:t>збережження</a:t>
            </a:r>
            <a:r>
              <a:rPr lang="uk-UA" sz="3600" dirty="0" smtClean="0"/>
              <a:t> та відновлення екосистем цього регіону. Аналіз отриманих даних дозволяє зрозуміти важливість збереження природних ресурсів та </a:t>
            </a:r>
            <a:r>
              <a:rPr lang="uk-UA" sz="3600" dirty="0" err="1" smtClean="0"/>
              <a:t>біорізноманіття</a:t>
            </a:r>
            <a:r>
              <a:rPr lang="uk-UA" sz="3600" dirty="0" smtClean="0"/>
              <a:t> для сталого розвитку.</a:t>
            </a: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stech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9077" cy="707229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470025"/>
          </a:xfrm>
        </p:spPr>
        <p:txBody>
          <a:bodyPr/>
          <a:lstStyle/>
          <a:p>
            <a:r>
              <a:rPr lang="uk-UA" b="1" dirty="0" smtClean="0"/>
              <a:t>Список використаних джерел</a:t>
            </a:r>
            <a:endParaRPr lang="ru-RU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858280" cy="378143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1.«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Екологічна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енциклопедія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» Автор: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Головний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редактор: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А.В.Толстоухов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;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Укра</a:t>
            </a:r>
            <a:r>
              <a:rPr lang="uk-UA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їна</a:t>
            </a:r>
            <a:r>
              <a:rPr lang="uk-UA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;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Науково-довідкове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видання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;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Видавництво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ТОВ «Центр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екологічної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освіти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інформації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»;Видано 2007—2008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Книга «</a:t>
            </a:r>
            <a:r>
              <a:rPr lang="ru-RU" sz="2000" dirty="0" err="1" smtClean="0">
                <a:solidFill>
                  <a:schemeClr val="tx1"/>
                </a:solidFill>
              </a:rPr>
              <a:t>Літописний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Возвягль</a:t>
            </a:r>
            <a:r>
              <a:rPr lang="ru-RU" sz="2000" dirty="0" smtClean="0">
                <a:solidFill>
                  <a:schemeClr val="tx1"/>
                </a:solidFill>
              </a:rPr>
              <a:t>» </a:t>
            </a:r>
            <a:r>
              <a:rPr lang="ru-RU" sz="2000" dirty="0" err="1" smtClean="0">
                <a:solidFill>
                  <a:schemeClr val="tx1"/>
                </a:solidFill>
              </a:rPr>
              <a:t>Дослідження</a:t>
            </a:r>
            <a:r>
              <a:rPr lang="ru-RU" sz="2000" dirty="0" smtClean="0">
                <a:solidFill>
                  <a:schemeClr val="tx1"/>
                </a:solidFill>
              </a:rPr>
              <a:t> 1988-2007рр.</a:t>
            </a: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Видавництво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Інститут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археологїї</a:t>
            </a:r>
            <a:r>
              <a:rPr lang="ru-RU" sz="2000" dirty="0" smtClean="0">
                <a:solidFill>
                  <a:schemeClr val="tx1"/>
                </a:solidFill>
              </a:rPr>
              <a:t> МАН </a:t>
            </a:r>
            <a:r>
              <a:rPr lang="ru-RU" sz="2000" dirty="0" err="1" smtClean="0">
                <a:solidFill>
                  <a:schemeClr val="tx1"/>
                </a:solidFill>
              </a:rPr>
              <a:t>Украини</a:t>
            </a:r>
            <a:r>
              <a:rPr lang="ru-RU" sz="2000" dirty="0" smtClean="0">
                <a:solidFill>
                  <a:schemeClr val="tx1"/>
                </a:solidFill>
              </a:rPr>
              <a:t> Центр </a:t>
            </a:r>
            <a:r>
              <a:rPr lang="ru-RU" sz="2000" dirty="0" err="1" smtClean="0">
                <a:solidFill>
                  <a:schemeClr val="tx1"/>
                </a:solidFill>
              </a:rPr>
              <a:t>навчальної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літератури</a:t>
            </a:r>
            <a:r>
              <a:rPr lang="ru-RU" sz="2000" dirty="0" smtClean="0">
                <a:solidFill>
                  <a:schemeClr val="tx1"/>
                </a:solidFill>
              </a:rPr>
              <a:t>, 2008 </a:t>
            </a:r>
            <a:r>
              <a:rPr lang="ru-RU" sz="2000" dirty="0" err="1" smtClean="0">
                <a:solidFill>
                  <a:schemeClr val="tx1"/>
                </a:solidFill>
              </a:rPr>
              <a:t>рік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3. </a:t>
            </a:r>
            <a:r>
              <a:rPr lang="ru-RU" sz="2000" dirty="0" err="1" smtClean="0">
                <a:solidFill>
                  <a:schemeClr val="tx1"/>
                </a:solidFill>
              </a:rPr>
              <a:t>Голєв</a:t>
            </a:r>
            <a:r>
              <a:rPr lang="ru-RU" sz="2000" dirty="0" smtClean="0">
                <a:solidFill>
                  <a:schemeClr val="tx1"/>
                </a:solidFill>
              </a:rPr>
              <a:t> В. М. </a:t>
            </a:r>
            <a:r>
              <a:rPr lang="ru-RU" sz="2000" dirty="0" err="1" smtClean="0">
                <a:solidFill>
                  <a:schemeClr val="tx1"/>
                </a:solidFill>
              </a:rPr>
              <a:t>Шепетівка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Гриців</a:t>
            </a:r>
            <a:r>
              <a:rPr lang="ru-RU" sz="2000" dirty="0" smtClean="0">
                <a:solidFill>
                  <a:schemeClr val="tx1"/>
                </a:solidFill>
              </a:rPr>
              <a:t> // </a:t>
            </a:r>
            <a:r>
              <a:rPr lang="ru-RU" sz="2000" dirty="0" err="1" smtClean="0">
                <a:solidFill>
                  <a:schemeClr val="tx1"/>
                </a:solidFill>
              </a:rPr>
              <a:t>Історія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міст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сіл</a:t>
            </a:r>
            <a:r>
              <a:rPr lang="ru-RU" sz="2000" dirty="0" smtClean="0">
                <a:solidFill>
                  <a:schemeClr val="tx1"/>
                </a:solidFill>
              </a:rPr>
              <a:t> УРСР. </a:t>
            </a:r>
            <a:r>
              <a:rPr lang="ru-RU" sz="2000" dirty="0" err="1" smtClean="0">
                <a:solidFill>
                  <a:schemeClr val="tx1"/>
                </a:solidFill>
              </a:rPr>
              <a:t>Хмельницька</a:t>
            </a:r>
            <a:r>
              <a:rPr lang="ru-RU" sz="2000" dirty="0" smtClean="0">
                <a:solidFill>
                  <a:schemeClr val="tx1"/>
                </a:solidFill>
              </a:rPr>
              <a:t> обл. – К., 1971. 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4.</a:t>
            </a: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Унікальне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енциклопедичне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видання</a:t>
            </a:r>
            <a:r>
              <a:rPr lang="ru-RU" sz="2000" dirty="0" smtClean="0">
                <a:solidFill>
                  <a:schemeClr val="tx1"/>
                </a:solidFill>
              </a:rPr>
              <a:t> / М. В. Багров, В. Г. </a:t>
            </a:r>
            <a:r>
              <a:rPr lang="ru-RU" sz="2000" dirty="0" err="1" smtClean="0">
                <a:solidFill>
                  <a:schemeClr val="tx1"/>
                </a:solidFill>
              </a:rPr>
              <a:t>Єна</a:t>
            </a:r>
            <a:r>
              <a:rPr lang="ru-RU" sz="2000" dirty="0" smtClean="0">
                <a:solidFill>
                  <a:schemeClr val="tx1"/>
                </a:solidFill>
              </a:rPr>
              <a:t>, К. А. </a:t>
            </a:r>
            <a:r>
              <a:rPr lang="ru-RU" sz="2000" dirty="0" err="1" smtClean="0">
                <a:solidFill>
                  <a:schemeClr val="tx1"/>
                </a:solidFill>
              </a:rPr>
              <a:t>Позаченюк</a:t>
            </a:r>
            <a:r>
              <a:rPr lang="ru-RU" sz="2000" dirty="0" smtClean="0">
                <a:solidFill>
                  <a:schemeClr val="tx1"/>
                </a:solidFill>
              </a:rPr>
              <a:t> // </a:t>
            </a:r>
            <a:r>
              <a:rPr lang="ru-RU" sz="2000" dirty="0" err="1" smtClean="0">
                <a:solidFill>
                  <a:schemeClr val="tx1"/>
                </a:solidFill>
              </a:rPr>
              <a:t>Український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географічний</a:t>
            </a:r>
            <a:r>
              <a:rPr lang="ru-RU" sz="2000" dirty="0" smtClean="0">
                <a:solidFill>
                  <a:schemeClr val="tx1"/>
                </a:solidFill>
              </a:rPr>
              <a:t> журнал. - 2010. - № 3. - С. 62-63. (</a:t>
            </a:r>
            <a:r>
              <a:rPr lang="ru-RU" sz="2000" dirty="0" err="1" smtClean="0">
                <a:solidFill>
                  <a:schemeClr val="tx1"/>
                </a:solidFill>
              </a:rPr>
              <a:t>Рец</a:t>
            </a:r>
            <a:r>
              <a:rPr lang="ru-RU" sz="2000" dirty="0" smtClean="0">
                <a:solidFill>
                  <a:schemeClr val="tx1"/>
                </a:solidFill>
              </a:rPr>
              <a:t>. на кн.: </a:t>
            </a:r>
            <a:r>
              <a:rPr lang="ru-RU" sz="2000" dirty="0" err="1" smtClean="0">
                <a:solidFill>
                  <a:schemeClr val="tx1"/>
                </a:solidFill>
              </a:rPr>
              <a:t>Екологічна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енциклопедія</a:t>
            </a:r>
            <a:r>
              <a:rPr lang="ru-RU" sz="2000" dirty="0" smtClean="0">
                <a:solidFill>
                  <a:schemeClr val="tx1"/>
                </a:solidFill>
              </a:rPr>
              <a:t>: В 3 т.)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</a:rPr>
              <a:t>5. Архівний відділ </a:t>
            </a:r>
            <a:r>
              <a:rPr lang="uk-UA" sz="2000" dirty="0" err="1" smtClean="0">
                <a:solidFill>
                  <a:schemeClr val="tx1"/>
                </a:solidFill>
              </a:rPr>
              <a:t>Звягельської</a:t>
            </a:r>
            <a:r>
              <a:rPr lang="uk-UA" sz="2000" dirty="0" smtClean="0">
                <a:solidFill>
                  <a:schemeClr val="tx1"/>
                </a:solidFill>
              </a:rPr>
              <a:t> міської ради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uk-UA" sz="2000" dirty="0" smtClean="0">
                <a:solidFill>
                  <a:schemeClr val="tx1"/>
                </a:solidFill>
              </a:rPr>
              <a:t>5.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http://www.ecoleague.net/diialnist/vydannia-vel/ekolohichna-entsyklopediia</a:t>
            </a:r>
            <a:endParaRPr lang="uk-UA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stech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9077" cy="707229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01042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Тема: “ </a:t>
            </a:r>
            <a:r>
              <a:rPr lang="uk-UA" b="1" dirty="0" err="1" smtClean="0"/>
              <a:t>Еко</a:t>
            </a:r>
            <a:r>
              <a:rPr lang="uk-UA" b="1" dirty="0" smtClean="0"/>
              <a:t> - Дослідження </a:t>
            </a:r>
            <a:r>
              <a:rPr lang="uk-UA" b="1" dirty="0" err="1" smtClean="0"/>
              <a:t>Звягеля</a:t>
            </a:r>
            <a:r>
              <a:rPr lang="uk-UA" b="1" dirty="0" smtClean="0"/>
              <a:t>: Майбутнє наших Екосистем</a:t>
            </a:r>
            <a:endParaRPr lang="ru-RU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Номінація: “ Еколог – Юніор ”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stech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9077" cy="70722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/>
              <a:t>Автор: </a:t>
            </a:r>
            <a:r>
              <a:rPr lang="uk-UA" sz="3200" dirty="0" err="1" smtClean="0"/>
              <a:t>Семенчук</a:t>
            </a:r>
            <a:r>
              <a:rPr lang="uk-UA" sz="3200" dirty="0" smtClean="0"/>
              <a:t> Маргарита Ігорівна </a:t>
            </a:r>
            <a:br>
              <a:rPr lang="uk-UA" sz="3200" dirty="0" smtClean="0"/>
            </a:br>
            <a:r>
              <a:rPr lang="uk-UA" sz="3200" b="1" dirty="0" smtClean="0"/>
              <a:t>Назва закладу: </a:t>
            </a:r>
            <a:r>
              <a:rPr lang="uk-UA" sz="3200" dirty="0" smtClean="0"/>
              <a:t>Комунальний заклад “ Центр позашкільної освіти ” </a:t>
            </a:r>
            <a:r>
              <a:rPr lang="uk-UA" sz="3200" dirty="0" err="1" smtClean="0"/>
              <a:t>Звягельської</a:t>
            </a:r>
            <a:r>
              <a:rPr lang="uk-UA" sz="3200" dirty="0" smtClean="0"/>
              <a:t> міської ради</a:t>
            </a:r>
            <a:br>
              <a:rPr lang="uk-UA" sz="3200" dirty="0" smtClean="0"/>
            </a:br>
            <a:r>
              <a:rPr lang="uk-UA" sz="3200" b="1" dirty="0" smtClean="0"/>
              <a:t>Гурток “ Пласт ”; </a:t>
            </a:r>
            <a:r>
              <a:rPr lang="uk-UA" sz="3200" dirty="0" smtClean="0"/>
              <a:t>8 </a:t>
            </a:r>
            <a:r>
              <a:rPr lang="uk-UA" sz="3200" dirty="0" smtClean="0"/>
              <a:t>клас, 14 років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b="1" dirty="0" smtClean="0"/>
              <a:t>Керівник гуртка: </a:t>
            </a:r>
            <a:r>
              <a:rPr lang="uk-UA" sz="3200" dirty="0" err="1" smtClean="0"/>
              <a:t>Семенчук</a:t>
            </a:r>
            <a:r>
              <a:rPr lang="uk-UA" sz="3200" dirty="0" smtClean="0"/>
              <a:t> Зорина Євгенівна</a:t>
            </a:r>
            <a:br>
              <a:rPr lang="uk-UA" sz="3200" dirty="0" smtClean="0"/>
            </a:br>
            <a:r>
              <a:rPr lang="uk-UA" sz="3200" b="1" dirty="0" smtClean="0"/>
              <a:t>Назва населеного пункту: </a:t>
            </a:r>
            <a:r>
              <a:rPr lang="uk-UA" sz="3200" dirty="0" err="1" smtClean="0"/>
              <a:t>Звягельська</a:t>
            </a:r>
            <a:r>
              <a:rPr lang="uk-UA" sz="3200" dirty="0" smtClean="0"/>
              <a:t> ТГ</a:t>
            </a:r>
            <a:br>
              <a:rPr lang="uk-UA" sz="3200" dirty="0" smtClean="0"/>
            </a:br>
            <a:r>
              <a:rPr lang="uk-UA" sz="3200" b="1" dirty="0" smtClean="0"/>
              <a:t>Керівник </a:t>
            </a:r>
            <a:r>
              <a:rPr lang="uk-UA" sz="3200" b="1" dirty="0" err="1" smtClean="0"/>
              <a:t>проєкту</a:t>
            </a:r>
            <a:r>
              <a:rPr lang="uk-UA" sz="3200" b="1" dirty="0" smtClean="0"/>
              <a:t>: </a:t>
            </a:r>
            <a:r>
              <a:rPr lang="uk-UA" sz="3200" dirty="0" err="1" smtClean="0"/>
              <a:t>Семенчук</a:t>
            </a:r>
            <a:r>
              <a:rPr lang="uk-UA" sz="3200" dirty="0"/>
              <a:t> </a:t>
            </a:r>
            <a:r>
              <a:rPr lang="uk-UA" sz="3200" dirty="0" smtClean="0"/>
              <a:t>Зорина Євгенівна</a:t>
            </a:r>
            <a:br>
              <a:rPr lang="uk-UA" sz="3200" dirty="0" smtClean="0"/>
            </a:br>
            <a:r>
              <a:rPr lang="uk-UA" sz="3200" b="1" dirty="0" smtClean="0"/>
              <a:t>Посада керівника </a:t>
            </a:r>
            <a:r>
              <a:rPr lang="uk-UA" sz="3200" b="1" dirty="0" err="1" smtClean="0"/>
              <a:t>проєкту</a:t>
            </a:r>
            <a:r>
              <a:rPr lang="uk-UA" sz="3200" b="1" dirty="0" smtClean="0"/>
              <a:t>: </a:t>
            </a:r>
            <a:r>
              <a:rPr lang="uk-UA" sz="3200" dirty="0" smtClean="0"/>
              <a:t>керівник гуртка          “ Пласт ” КЗ “ЦПО”</a:t>
            </a:r>
            <a:br>
              <a:rPr lang="uk-UA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stech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077" y="0"/>
            <a:ext cx="9249077" cy="70722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285860"/>
            <a:ext cx="7943848" cy="4214842"/>
          </a:xfrm>
        </p:spPr>
        <p:txBody>
          <a:bodyPr>
            <a:noAutofit/>
          </a:bodyPr>
          <a:lstStyle/>
          <a:p>
            <a:r>
              <a:rPr lang="uk-UA" sz="4000" b="1" dirty="0" smtClean="0"/>
              <a:t>Мета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err="1" smtClean="0"/>
              <a:t>Еко</a:t>
            </a:r>
            <a:r>
              <a:rPr lang="uk-UA" sz="4000" dirty="0" smtClean="0"/>
              <a:t> - дослідження </a:t>
            </a:r>
            <a:r>
              <a:rPr lang="uk-UA" sz="4000" dirty="0" err="1" smtClean="0"/>
              <a:t>Звягеля</a:t>
            </a:r>
            <a:r>
              <a:rPr lang="uk-UA" sz="4000" dirty="0" smtClean="0"/>
              <a:t> полягає у вивчені стану екосистем, їхнього впливу на стратегій збереження та відновлення </a:t>
            </a:r>
            <a:r>
              <a:rPr lang="uk-UA" sz="4000" dirty="0" err="1" smtClean="0"/>
              <a:t>біорізноманіття</a:t>
            </a:r>
            <a:r>
              <a:rPr lang="uk-UA" sz="4000" dirty="0" smtClean="0"/>
              <a:t> для забезпечення сталого розвитку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stech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077" y="0"/>
            <a:ext cx="9249077" cy="70722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2" y="-214338"/>
            <a:ext cx="7772400" cy="1470025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Завдання</a:t>
            </a:r>
            <a:endParaRPr lang="ru-RU" sz="40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1.Оцінити поточний стан екосистеми.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2.Вивчити різноманіття флори та фауни в екосистемі </a:t>
            </a:r>
            <a:r>
              <a:rPr lang="uk-UA" sz="2800" dirty="0" err="1" smtClean="0">
                <a:solidFill>
                  <a:schemeClr val="tx1"/>
                </a:solidFill>
              </a:rPr>
              <a:t>Звягеля</a:t>
            </a:r>
            <a:r>
              <a:rPr lang="uk-UA" sz="2800" dirty="0" smtClean="0">
                <a:solidFill>
                  <a:schemeClr val="tx1"/>
                </a:solidFill>
              </a:rPr>
              <a:t> .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3.Оцінити рівень забруднення </a:t>
            </a:r>
            <a:r>
              <a:rPr lang="ru-RU" sz="2800" dirty="0" err="1" smtClean="0">
                <a:solidFill>
                  <a:schemeClr val="tx1"/>
                </a:solidFill>
              </a:rPr>
              <a:t>ґрунтів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водойми</a:t>
            </a:r>
            <a:r>
              <a:rPr lang="ru-RU" sz="2800" dirty="0" smtClean="0">
                <a:solidFill>
                  <a:schemeClr val="tx1"/>
                </a:solidFill>
              </a:rPr>
              <a:t> та </a:t>
            </a:r>
            <a:r>
              <a:rPr lang="ru-RU" sz="2800" dirty="0" err="1" smtClean="0">
                <a:solidFill>
                  <a:schemeClr val="tx1"/>
                </a:solidFill>
              </a:rPr>
              <a:t>повітря</a:t>
            </a:r>
            <a:r>
              <a:rPr lang="ru-RU" sz="2800" dirty="0" smtClean="0">
                <a:solidFill>
                  <a:schemeClr val="tx1"/>
                </a:solidFill>
              </a:rPr>
              <a:t> у </a:t>
            </a:r>
            <a:r>
              <a:rPr lang="ru-RU" sz="2800" dirty="0" err="1" smtClean="0">
                <a:solidFill>
                  <a:schemeClr val="tx1"/>
                </a:solidFill>
              </a:rPr>
              <a:t>Звягельській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екосистемі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4.Аналіз можливостей збереження природних ресурсів.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5.Оцінка екологічного стану водних ресурсів, включаючи річки та підземні води.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stech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077" y="-214290"/>
            <a:ext cx="9249077" cy="7072290"/>
          </a:xfrm>
          <a:prstGeom prst="rect">
            <a:avLst/>
          </a:prstGeom>
          <a:noFill/>
        </p:spPr>
      </p:pic>
      <p:pic>
        <p:nvPicPr>
          <p:cNvPr id="1026" name="Picture 2" descr="C:\Users\ncstech\Downloads\IMG_20240409_171610_9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3357572" cy="507209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-214338"/>
            <a:ext cx="3008313" cy="116205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Річка Случ</a:t>
            </a:r>
            <a:endParaRPr lang="ru-RU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idx="1"/>
          </p:nvPr>
        </p:nvSpPr>
        <p:spPr>
          <a:xfrm>
            <a:off x="3714744" y="500042"/>
            <a:ext cx="5111750" cy="5853113"/>
          </a:xfrm>
        </p:spPr>
        <p:txBody>
          <a:bodyPr numCol="1">
            <a:noAutofit/>
          </a:bodyPr>
          <a:lstStyle/>
          <a:p>
            <a:pPr algn="l"/>
            <a:r>
              <a:rPr lang="ru-RU" sz="1800" b="1" dirty="0" err="1" smtClean="0">
                <a:solidFill>
                  <a:schemeClr val="tx1"/>
                </a:solidFill>
              </a:rPr>
              <a:t>Случ</a:t>
            </a:r>
            <a:r>
              <a:rPr lang="ru-RU" sz="1800" dirty="0" smtClean="0">
                <a:solidFill>
                  <a:schemeClr val="tx1"/>
                </a:solidFill>
              </a:rPr>
              <a:t> — </a:t>
            </a:r>
            <a:r>
              <a:rPr lang="ru-RU" sz="1800" dirty="0" err="1" smtClean="0">
                <a:solidFill>
                  <a:schemeClr val="tx1"/>
                </a:solidFill>
              </a:rPr>
              <a:t>річка</a:t>
            </a:r>
            <a:r>
              <a:rPr lang="ru-RU" sz="1800" dirty="0" smtClean="0">
                <a:solidFill>
                  <a:schemeClr val="tx1"/>
                </a:solidFill>
              </a:rPr>
              <a:t> в </a:t>
            </a:r>
            <a:r>
              <a:rPr lang="ru-RU" sz="1800" dirty="0" err="1" smtClean="0">
                <a:solidFill>
                  <a:schemeClr val="tx1"/>
                </a:solidFill>
              </a:rPr>
              <a:t>Україні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в</a:t>
            </a:r>
            <a:r>
              <a:rPr lang="ru-RU" sz="1800" dirty="0" smtClean="0">
                <a:solidFill>
                  <a:schemeClr val="tx1"/>
                </a:solidFill>
              </a:rPr>
              <a:t> межах </a:t>
            </a:r>
            <a:r>
              <a:rPr lang="ru-RU" sz="1800" dirty="0" err="1" smtClean="0">
                <a:solidFill>
                  <a:schemeClr val="tx1"/>
                </a:solidFill>
              </a:rPr>
              <a:t>Хмельницької</a:t>
            </a:r>
            <a:r>
              <a:rPr lang="ru-RU" sz="1800" dirty="0" smtClean="0">
                <a:solidFill>
                  <a:schemeClr val="tx1"/>
                </a:solidFill>
              </a:rPr>
              <a:t>, </a:t>
            </a:r>
            <a:r>
              <a:rPr lang="ru-RU" sz="1800" dirty="0" err="1" smtClean="0">
                <a:solidFill>
                  <a:schemeClr val="tx1"/>
                </a:solidFill>
              </a:rPr>
              <a:t>Житомирської</a:t>
            </a:r>
            <a:r>
              <a:rPr lang="ru-RU" sz="1800" dirty="0" smtClean="0">
                <a:solidFill>
                  <a:schemeClr val="tx1"/>
                </a:solidFill>
              </a:rPr>
              <a:t> та </a:t>
            </a:r>
            <a:r>
              <a:rPr lang="ru-RU" sz="1800" dirty="0" err="1" smtClean="0">
                <a:solidFill>
                  <a:schemeClr val="tx1"/>
                </a:solidFill>
              </a:rPr>
              <a:t>Рівненської</a:t>
            </a:r>
            <a:r>
              <a:rPr lang="ru-RU" sz="1800" dirty="0" smtClean="0">
                <a:solidFill>
                  <a:schemeClr val="tx1"/>
                </a:solidFill>
              </a:rPr>
              <a:t> областей. Права притока </a:t>
            </a:r>
            <a:r>
              <a:rPr lang="ru-RU" sz="1800" dirty="0" err="1" smtClean="0">
                <a:solidFill>
                  <a:schemeClr val="tx1"/>
                </a:solidFill>
              </a:rPr>
              <a:t>Горині</a:t>
            </a:r>
            <a:r>
              <a:rPr lang="ru-RU" sz="1800" dirty="0" smtClean="0">
                <a:solidFill>
                  <a:schemeClr val="tx1"/>
                </a:solidFill>
              </a:rPr>
              <a:t> (</a:t>
            </a:r>
            <a:r>
              <a:rPr lang="ru-RU" sz="1800" dirty="0" err="1" smtClean="0">
                <a:solidFill>
                  <a:schemeClr val="tx1"/>
                </a:solidFill>
              </a:rPr>
              <a:t>басейн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1800" dirty="0" err="1" smtClean="0">
                <a:solidFill>
                  <a:schemeClr val="tx1"/>
                </a:solidFill>
              </a:rPr>
              <a:t>Прип</a:t>
            </a:r>
            <a:r>
              <a:rPr lang="en-US" sz="1800" dirty="0" smtClean="0">
                <a:solidFill>
                  <a:schemeClr val="tx1"/>
                </a:solidFill>
              </a:rPr>
              <a:t>’</a:t>
            </a:r>
            <a:r>
              <a:rPr lang="uk-UA" sz="1800" dirty="0" smtClean="0">
                <a:solidFill>
                  <a:schemeClr val="tx1"/>
                </a:solidFill>
              </a:rPr>
              <a:t>яті</a:t>
            </a:r>
            <a:r>
              <a:rPr lang="ru-RU" sz="1800" dirty="0" smtClean="0">
                <a:solidFill>
                  <a:schemeClr val="tx1"/>
                </a:solidFill>
              </a:rPr>
              <a:t>).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err="1" smtClean="0">
                <a:solidFill>
                  <a:schemeClr val="tx1"/>
                </a:solidFill>
              </a:rPr>
              <a:t>Опис</a:t>
            </a:r>
            <a:r>
              <a:rPr lang="ru-RU" sz="1800" dirty="0" smtClean="0">
                <a:solidFill>
                  <a:schemeClr val="tx1"/>
                </a:solidFill>
              </a:rPr>
              <a:t>: </a:t>
            </a:r>
            <a:r>
              <a:rPr lang="ru-RU" sz="1800" dirty="0" err="1" smtClean="0">
                <a:solidFill>
                  <a:schemeClr val="tx1"/>
                </a:solidFill>
              </a:rPr>
              <a:t>довжина</a:t>
            </a:r>
            <a:r>
              <a:rPr lang="ru-RU" sz="1800" dirty="0" smtClean="0">
                <a:solidFill>
                  <a:schemeClr val="tx1"/>
                </a:solidFill>
              </a:rPr>
              <a:t> 451 км, </a:t>
            </a:r>
            <a:r>
              <a:rPr lang="ru-RU" sz="1800" dirty="0" err="1" smtClean="0">
                <a:solidFill>
                  <a:schemeClr val="tx1"/>
                </a:solidFill>
              </a:rPr>
              <a:t>площа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басейну</a:t>
            </a:r>
            <a:r>
              <a:rPr lang="ru-RU" sz="1800" dirty="0" smtClean="0">
                <a:solidFill>
                  <a:schemeClr val="tx1"/>
                </a:solidFill>
              </a:rPr>
              <a:t> 13 900 км². </a:t>
            </a:r>
            <a:r>
              <a:rPr lang="ru-RU" sz="1800" dirty="0" err="1" smtClean="0">
                <a:solidFill>
                  <a:schemeClr val="tx1"/>
                </a:solidFill>
              </a:rPr>
              <a:t>Похил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річки</a:t>
            </a:r>
            <a:r>
              <a:rPr lang="ru-RU" sz="1800" dirty="0" smtClean="0">
                <a:solidFill>
                  <a:schemeClr val="tx1"/>
                </a:solidFill>
              </a:rPr>
              <a:t> 0,4 м/км. Ширина </a:t>
            </a:r>
            <a:r>
              <a:rPr lang="ru-RU" sz="1800" dirty="0" err="1" smtClean="0">
                <a:solidFill>
                  <a:schemeClr val="tx1"/>
                </a:solidFill>
              </a:rPr>
              <a:t>долини</a:t>
            </a:r>
            <a:r>
              <a:rPr lang="ru-RU" sz="1800" dirty="0" smtClean="0">
                <a:solidFill>
                  <a:schemeClr val="tx1"/>
                </a:solidFill>
              </a:rPr>
              <a:t> до 0,8 км (у </a:t>
            </a:r>
            <a:r>
              <a:rPr lang="ru-RU" sz="1800" dirty="0" err="1" smtClean="0">
                <a:solidFill>
                  <a:schemeClr val="tx1"/>
                </a:solidFill>
              </a:rPr>
              <a:t>верхів'ї</a:t>
            </a:r>
            <a:r>
              <a:rPr lang="ru-RU" sz="1800" dirty="0" smtClean="0">
                <a:solidFill>
                  <a:schemeClr val="tx1"/>
                </a:solidFill>
              </a:rPr>
              <a:t>) до 5 км (у </a:t>
            </a:r>
            <a:r>
              <a:rPr lang="ru-RU" sz="1800" dirty="0" err="1" smtClean="0">
                <a:solidFill>
                  <a:schemeClr val="tx1"/>
                </a:solidFill>
              </a:rPr>
              <a:t>нижній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течії</a:t>
            </a:r>
            <a:r>
              <a:rPr lang="ru-RU" sz="1800" dirty="0" smtClean="0">
                <a:solidFill>
                  <a:schemeClr val="tx1"/>
                </a:solidFill>
              </a:rPr>
              <a:t>). Ширина </a:t>
            </a:r>
            <a:r>
              <a:rPr lang="ru-RU" sz="1800" dirty="0" err="1" smtClean="0">
                <a:solidFill>
                  <a:schemeClr val="tx1"/>
                </a:solidFill>
              </a:rPr>
              <a:t>річища</a:t>
            </a:r>
            <a:r>
              <a:rPr lang="ru-RU" sz="1800" dirty="0" smtClean="0">
                <a:solidFill>
                  <a:schemeClr val="tx1"/>
                </a:solidFill>
              </a:rPr>
              <a:t> — до 50 м, </a:t>
            </a:r>
            <a:r>
              <a:rPr lang="ru-RU" sz="1800" dirty="0" err="1" smtClean="0">
                <a:solidFill>
                  <a:schemeClr val="tx1"/>
                </a:solidFill>
              </a:rPr>
              <a:t>найбільша</a:t>
            </a:r>
            <a:r>
              <a:rPr lang="ru-RU" sz="1800" dirty="0" smtClean="0">
                <a:solidFill>
                  <a:schemeClr val="tx1"/>
                </a:solidFill>
              </a:rPr>
              <a:t> — 110 м. </a:t>
            </a:r>
            <a:r>
              <a:rPr lang="ru-RU" sz="1800" dirty="0" err="1" smtClean="0">
                <a:solidFill>
                  <a:schemeClr val="tx1"/>
                </a:solidFill>
              </a:rPr>
              <a:t>Живлення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переважно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снігове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дощове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</a:rPr>
              <a:t>Замерзає</a:t>
            </a:r>
            <a:r>
              <a:rPr lang="ru-RU" sz="1800" dirty="0" smtClean="0">
                <a:solidFill>
                  <a:schemeClr val="tx1"/>
                </a:solidFill>
              </a:rPr>
              <a:t> в </a:t>
            </a:r>
            <a:r>
              <a:rPr lang="ru-RU" sz="1800" dirty="0" err="1" smtClean="0">
                <a:solidFill>
                  <a:schemeClr val="tx1"/>
                </a:solidFill>
              </a:rPr>
              <a:t>грудні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скресає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березні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800" dirty="0" err="1" smtClean="0">
                <a:solidFill>
                  <a:schemeClr val="tx1"/>
                </a:solidFill>
              </a:rPr>
              <a:t>Мінералізація</a:t>
            </a:r>
            <a:r>
              <a:rPr lang="ru-RU" sz="1800" dirty="0" smtClean="0">
                <a:solidFill>
                  <a:schemeClr val="tx1"/>
                </a:solidFill>
              </a:rPr>
              <a:t>  води р. </a:t>
            </a:r>
            <a:r>
              <a:rPr lang="ru-RU" sz="1800" dirty="0" err="1" smtClean="0">
                <a:solidFill>
                  <a:schemeClr val="tx1"/>
                </a:solidFill>
              </a:rPr>
              <a:t>Случ</a:t>
            </a:r>
            <a:r>
              <a:rPr lang="ru-RU" sz="1800" dirty="0" smtClean="0">
                <a:solidFill>
                  <a:schemeClr val="tx1"/>
                </a:solidFill>
              </a:rPr>
              <a:t> в </a:t>
            </a:r>
            <a:r>
              <a:rPr lang="ru-RU" sz="1800" dirty="0" err="1" smtClean="0">
                <a:solidFill>
                  <a:schemeClr val="tx1"/>
                </a:solidFill>
              </a:rPr>
              <a:t>середньому</a:t>
            </a:r>
            <a:r>
              <a:rPr lang="ru-RU" sz="1800" dirty="0" smtClean="0">
                <a:solidFill>
                  <a:schemeClr val="tx1"/>
                </a:solidFill>
              </a:rPr>
              <a:t> становить: </a:t>
            </a:r>
            <a:r>
              <a:rPr lang="ru-RU" sz="1800" dirty="0" err="1" smtClean="0">
                <a:solidFill>
                  <a:schemeClr val="tx1"/>
                </a:solidFill>
              </a:rPr>
              <a:t>весняна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повінь</a:t>
            </a:r>
            <a:r>
              <a:rPr lang="ru-RU" sz="1800" dirty="0" smtClean="0">
                <a:solidFill>
                  <a:schemeClr val="tx1"/>
                </a:solidFill>
              </a:rPr>
              <a:t> — 313 мг/дм³; </a:t>
            </a:r>
            <a:r>
              <a:rPr lang="ru-RU" sz="1800" dirty="0" err="1" smtClean="0">
                <a:solidFill>
                  <a:schemeClr val="tx1"/>
                </a:solidFill>
              </a:rPr>
              <a:t>літньо-осіння</a:t>
            </a:r>
            <a:r>
              <a:rPr lang="ru-RU" sz="1800" dirty="0" smtClean="0">
                <a:solidFill>
                  <a:schemeClr val="tx1"/>
                </a:solidFill>
              </a:rPr>
              <a:t> межень — 321 мг/дм³; </a:t>
            </a:r>
            <a:r>
              <a:rPr lang="ru-RU" sz="1800" dirty="0" err="1" smtClean="0">
                <a:solidFill>
                  <a:schemeClr val="tx1"/>
                </a:solidFill>
              </a:rPr>
              <a:t>зимова</a:t>
            </a:r>
            <a:r>
              <a:rPr lang="ru-RU" sz="1800" dirty="0" smtClean="0">
                <a:solidFill>
                  <a:schemeClr val="tx1"/>
                </a:solidFill>
              </a:rPr>
              <a:t> межень — 349 мг/дм³.</a:t>
            </a:r>
          </a:p>
          <a:p>
            <a:pPr algn="l"/>
            <a:r>
              <a:rPr lang="ru-RU" sz="1800" dirty="0" err="1" smtClean="0">
                <a:solidFill>
                  <a:schemeClr val="tx1"/>
                </a:solidFill>
              </a:rPr>
              <a:t>Судноплавна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протягом</a:t>
            </a:r>
            <a:r>
              <a:rPr lang="ru-RU" sz="1800" dirty="0" smtClean="0">
                <a:solidFill>
                  <a:schemeClr val="tx1"/>
                </a:solidFill>
              </a:rPr>
              <a:t> 290 км.</a:t>
            </a:r>
          </a:p>
          <a:p>
            <a:pPr algn="l"/>
            <a:r>
              <a:rPr lang="ru-RU" sz="1800" dirty="0" err="1" smtClean="0">
                <a:solidFill>
                  <a:schemeClr val="tx1"/>
                </a:solidFill>
              </a:rPr>
              <a:t>Частково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використовується</a:t>
            </a:r>
            <a:r>
              <a:rPr lang="ru-RU" sz="1800" dirty="0" smtClean="0">
                <a:solidFill>
                  <a:schemeClr val="tx1"/>
                </a:solidFill>
              </a:rPr>
              <a:t> для </a:t>
            </a:r>
            <a:r>
              <a:rPr lang="ru-RU" sz="1800" dirty="0" err="1" smtClean="0">
                <a:solidFill>
                  <a:schemeClr val="tx1"/>
                </a:solidFill>
              </a:rPr>
              <a:t>водопостачання</a:t>
            </a:r>
            <a:r>
              <a:rPr lang="ru-RU" sz="1800" dirty="0" smtClean="0">
                <a:solidFill>
                  <a:schemeClr val="tx1"/>
                </a:solidFill>
              </a:rPr>
              <a:t>, у </a:t>
            </a:r>
            <a:r>
              <a:rPr lang="ru-RU" sz="1800" dirty="0" err="1" smtClean="0">
                <a:solidFill>
                  <a:schemeClr val="tx1"/>
                </a:solidFill>
              </a:rPr>
              <a:t>верхів'ї</a:t>
            </a:r>
            <a:r>
              <a:rPr lang="ru-RU" sz="1800" dirty="0" smtClean="0">
                <a:solidFill>
                  <a:schemeClr val="tx1"/>
                </a:solidFill>
              </a:rPr>
              <a:t> — </a:t>
            </a:r>
            <a:r>
              <a:rPr lang="ru-RU" sz="1800" dirty="0" err="1" smtClean="0">
                <a:solidFill>
                  <a:schemeClr val="tx1"/>
                </a:solidFill>
              </a:rPr>
              <a:t>невеликі</a:t>
            </a:r>
            <a:r>
              <a:rPr lang="ru-RU" sz="1800" dirty="0" smtClean="0">
                <a:solidFill>
                  <a:schemeClr val="tx1"/>
                </a:solidFill>
              </a:rPr>
              <a:t> ГЕС</a:t>
            </a:r>
          </a:p>
          <a:p>
            <a:pPr algn="l"/>
            <a:endParaRPr lang="ru-RU" sz="1800" dirty="0" smtClean="0"/>
          </a:p>
          <a:p>
            <a:pPr algn="l"/>
            <a:endParaRPr lang="ru-RU" sz="3000" dirty="0" smtClean="0">
              <a:solidFill>
                <a:schemeClr val="tx1"/>
              </a:solidFill>
            </a:endParaRPr>
          </a:p>
          <a:p>
            <a:pPr algn="l"/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500034" y="1142984"/>
            <a:ext cx="3008313" cy="46910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stech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077" y="0"/>
            <a:ext cx="9249077" cy="70722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3008313" cy="116205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Річка Случ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868" y="0"/>
            <a:ext cx="5111750" cy="5853113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Екологічна</a:t>
            </a:r>
            <a:r>
              <a:rPr lang="ru-RU" sz="2000" b="1" dirty="0" smtClean="0"/>
              <a:t> катастрофа</a:t>
            </a:r>
            <a:r>
              <a:rPr lang="ru-RU" sz="2000" dirty="0" smtClean="0"/>
              <a:t>: 14 </a:t>
            </a:r>
            <a:r>
              <a:rPr lang="ru-RU" sz="2000" dirty="0" err="1" smtClean="0"/>
              <a:t>квітня</a:t>
            </a:r>
            <a:r>
              <a:rPr lang="ru-RU" sz="2000" dirty="0" smtClean="0"/>
              <a:t> 2016 року в </a:t>
            </a:r>
            <a:r>
              <a:rPr lang="ru-RU" sz="2000" dirty="0" err="1" smtClean="0"/>
              <a:t>зв'язку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катастрофічною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екологічною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ситуацією</a:t>
            </a:r>
            <a:r>
              <a:rPr lang="ru-RU" sz="2000" dirty="0" smtClean="0"/>
              <a:t> –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невідомою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річок</a:t>
            </a:r>
            <a:r>
              <a:rPr lang="ru-RU" sz="2000" dirty="0" smtClean="0"/>
              <a:t> </a:t>
            </a:r>
            <a:r>
              <a:rPr lang="ru-RU" sz="2000" dirty="0" err="1" smtClean="0"/>
              <a:t>Хомора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Случ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призвело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масової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загибелі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організмів</a:t>
            </a:r>
            <a:r>
              <a:rPr lang="ru-RU" sz="2000" dirty="0" smtClean="0"/>
              <a:t>: </a:t>
            </a:r>
            <a:r>
              <a:rPr lang="ru-RU" sz="2000" dirty="0" err="1" smtClean="0"/>
              <a:t>риби</a:t>
            </a:r>
            <a:r>
              <a:rPr lang="ru-RU" sz="2000" dirty="0" smtClean="0"/>
              <a:t>, </a:t>
            </a:r>
            <a:r>
              <a:rPr lang="ru-RU" sz="2000" dirty="0" err="1" smtClean="0"/>
              <a:t>раків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,-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заборонено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води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річок</a:t>
            </a:r>
            <a:r>
              <a:rPr lang="ru-RU" sz="2000" dirty="0" smtClean="0"/>
              <a:t>, </a:t>
            </a:r>
            <a:r>
              <a:rPr lang="ru-RU" sz="2000" dirty="0" err="1" smtClean="0"/>
              <a:t>напування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худоби</a:t>
            </a:r>
            <a:r>
              <a:rPr lang="ru-RU" sz="2000" dirty="0" smtClean="0"/>
              <a:t>, </a:t>
            </a:r>
            <a:r>
              <a:rPr lang="ru-RU" sz="2000" dirty="0" err="1" smtClean="0"/>
              <a:t>випускання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річки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пернатої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птиці</a:t>
            </a:r>
            <a:r>
              <a:rPr lang="ru-RU" sz="2000" dirty="0" smtClean="0"/>
              <a:t>, </a:t>
            </a:r>
            <a:r>
              <a:rPr lang="ru-RU" sz="2000" dirty="0" err="1" smtClean="0"/>
              <a:t>вилову</a:t>
            </a:r>
            <a:r>
              <a:rPr lang="ru-RU" sz="2000" dirty="0" smtClean="0"/>
              <a:t> </a:t>
            </a:r>
            <a:r>
              <a:rPr lang="ru-RU" sz="2000" dirty="0" err="1" smtClean="0"/>
              <a:t>риби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раків.Державною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екологічною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інспекцією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Поліського</a:t>
            </a:r>
            <a:r>
              <a:rPr lang="ru-RU" sz="2000" dirty="0" smtClean="0"/>
              <a:t> округу </a:t>
            </a:r>
            <a:r>
              <a:rPr lang="ru-RU" sz="2000" dirty="0" err="1" smtClean="0"/>
              <a:t>проводяться</a:t>
            </a:r>
            <a:r>
              <a:rPr lang="ru-RU" sz="2000" dirty="0" smtClean="0"/>
              <a:t> заходи по </a:t>
            </a:r>
            <a:r>
              <a:rPr lang="ru-RU" sz="2000" dirty="0" err="1" smtClean="0"/>
              <a:t>обстеженню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річок</a:t>
            </a:r>
            <a:r>
              <a:rPr lang="ru-RU" sz="2000" dirty="0" smtClean="0"/>
              <a:t> </a:t>
            </a:r>
            <a:r>
              <a:rPr lang="ru-RU" sz="2000" dirty="0" err="1" smtClean="0"/>
              <a:t>Хомора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Случ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За </a:t>
            </a:r>
            <a:r>
              <a:rPr lang="ru-RU" sz="2000" dirty="0" err="1" smtClean="0"/>
              <a:t>попередніми</a:t>
            </a:r>
            <a:r>
              <a:rPr lang="ru-RU" sz="2000" dirty="0" smtClean="0"/>
              <a:t> </a:t>
            </a:r>
            <a:r>
              <a:rPr lang="ru-RU" sz="2000" dirty="0" err="1" smtClean="0"/>
              <a:t>оцінками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розміри</a:t>
            </a:r>
            <a:r>
              <a:rPr lang="ru-RU" sz="2000" dirty="0" smtClean="0"/>
              <a:t> </a:t>
            </a:r>
            <a:r>
              <a:rPr lang="ru-RU" sz="2000" dirty="0" err="1" smtClean="0"/>
              <a:t>збитків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завданих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державі</a:t>
            </a:r>
            <a:r>
              <a:rPr lang="ru-RU" sz="2000" dirty="0" smtClean="0"/>
              <a:t> у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загибелі</a:t>
            </a:r>
            <a:r>
              <a:rPr lang="ru-RU" sz="2000" dirty="0" smtClean="0"/>
              <a:t> </a:t>
            </a:r>
            <a:r>
              <a:rPr lang="ru-RU" sz="2000" dirty="0" err="1" smtClean="0"/>
              <a:t>риби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частини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екоресурсів</a:t>
            </a:r>
            <a:r>
              <a:rPr lang="ru-RU" sz="2000" dirty="0" smtClean="0"/>
              <a:t>, </a:t>
            </a:r>
            <a:r>
              <a:rPr lang="ru-RU" sz="2000" dirty="0" err="1" smtClean="0"/>
              <a:t>оцінюються</a:t>
            </a:r>
            <a:r>
              <a:rPr lang="ru-RU" sz="2000" dirty="0" smtClean="0"/>
              <a:t> у 14 </a:t>
            </a:r>
            <a:r>
              <a:rPr lang="ru-RU" sz="2000" dirty="0" err="1" smtClean="0"/>
              <a:t>мільйонів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гривень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Нагадаємо</a:t>
            </a:r>
            <a:r>
              <a:rPr lang="ru-RU" sz="2000" dirty="0" smtClean="0"/>
              <a:t>, </a:t>
            </a:r>
            <a:r>
              <a:rPr lang="ru-RU" sz="2000" dirty="0" err="1" smtClean="0"/>
              <a:t>мешканці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Житомирщини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Хмельниччини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два роки </a:t>
            </a:r>
            <a:r>
              <a:rPr lang="ru-RU" sz="2000" dirty="0" err="1" smtClean="0"/>
              <a:t>потерпають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скидів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місцеві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річки</a:t>
            </a:r>
            <a:r>
              <a:rPr lang="ru-RU" sz="2000" dirty="0" smtClean="0"/>
              <a:t>. За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неодноразово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зафіксовано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масову</a:t>
            </a:r>
            <a:r>
              <a:rPr lang="ru-RU" sz="2000" dirty="0" smtClean="0"/>
              <a:t> гибель </a:t>
            </a:r>
            <a:r>
              <a:rPr lang="ru-RU" sz="2000" dirty="0" err="1" smtClean="0"/>
              <a:t>риби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раків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ncstech\Downloads\IMG_20240409_174220_6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835" y="1268760"/>
            <a:ext cx="3417033" cy="508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stech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077" y="0"/>
            <a:ext cx="9249077" cy="70722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Річка Смілка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14744" y="214290"/>
            <a:ext cx="5111750" cy="5853113"/>
          </a:xfrm>
        </p:spPr>
        <p:txBody>
          <a:bodyPr>
            <a:noAutofit/>
          </a:bodyPr>
          <a:lstStyle/>
          <a:p>
            <a:r>
              <a:rPr lang="ru-RU" sz="1800" b="1" dirty="0" err="1" smtClean="0"/>
              <a:t>Смілка</a:t>
            </a:r>
            <a:r>
              <a:rPr lang="ru-RU" sz="1800" dirty="0" smtClean="0"/>
              <a:t>  — </a:t>
            </a:r>
            <a:r>
              <a:rPr lang="ru-RU" sz="1800" dirty="0" err="1" smtClean="0"/>
              <a:t>річка</a:t>
            </a:r>
            <a:r>
              <a:rPr lang="ru-RU" sz="1800" dirty="0" smtClean="0"/>
              <a:t> в </a:t>
            </a:r>
            <a:r>
              <a:rPr lang="ru-RU" sz="1800" dirty="0" err="1" smtClean="0"/>
              <a:t>Україні</a:t>
            </a:r>
            <a:r>
              <a:rPr lang="ru-RU" sz="1800" dirty="0" smtClean="0"/>
              <a:t>, у межах </a:t>
            </a:r>
            <a:r>
              <a:rPr lang="ru-RU" sz="1800" dirty="0" err="1" smtClean="0"/>
              <a:t>Шепетівського</a:t>
            </a:r>
            <a:r>
              <a:rPr lang="ru-RU" sz="1800" dirty="0" smtClean="0"/>
              <a:t> району </a:t>
            </a:r>
            <a:r>
              <a:rPr lang="ru-RU" sz="1800" dirty="0" err="1" smtClean="0"/>
              <a:t>Хмельницької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області</a:t>
            </a:r>
            <a:r>
              <a:rPr lang="ru-RU" sz="1800" dirty="0" smtClean="0"/>
              <a:t> та </a:t>
            </a:r>
            <a:r>
              <a:rPr lang="ru-RU" sz="1800" dirty="0" err="1" smtClean="0"/>
              <a:t>Звягельського</a:t>
            </a:r>
            <a:r>
              <a:rPr lang="ru-RU" sz="1800" dirty="0" smtClean="0"/>
              <a:t> району </a:t>
            </a:r>
            <a:r>
              <a:rPr lang="ru-RU" sz="1800" dirty="0" err="1" smtClean="0"/>
              <a:t>Житомирської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області</a:t>
            </a:r>
            <a:r>
              <a:rPr lang="ru-RU" sz="1800" dirty="0" smtClean="0"/>
              <a:t>. </a:t>
            </a:r>
            <a:r>
              <a:rPr lang="ru-RU" sz="1800" dirty="0" err="1" smtClean="0"/>
              <a:t>Ліва</a:t>
            </a:r>
            <a:r>
              <a:rPr lang="ru-RU" sz="1800" dirty="0" smtClean="0"/>
              <a:t> притока </a:t>
            </a:r>
            <a:r>
              <a:rPr lang="ru-RU" sz="1800" dirty="0" err="1" smtClean="0"/>
              <a:t>Случі</a:t>
            </a:r>
            <a:r>
              <a:rPr lang="ru-RU" sz="1800" dirty="0" smtClean="0"/>
              <a:t> (</a:t>
            </a:r>
            <a:r>
              <a:rPr lang="ru-RU" sz="1800" dirty="0" err="1" smtClean="0"/>
              <a:t>басейн</a:t>
            </a:r>
            <a:r>
              <a:rPr lang="ru-RU" sz="1800" dirty="0" smtClean="0"/>
              <a:t> </a:t>
            </a:r>
            <a:r>
              <a:rPr lang="ru-RU" sz="1800" dirty="0" err="1" smtClean="0"/>
              <a:t>Прип'яті</a:t>
            </a:r>
            <a:r>
              <a:rPr lang="ru-RU" sz="1800" dirty="0" smtClean="0"/>
              <a:t>).</a:t>
            </a:r>
          </a:p>
          <a:p>
            <a:r>
              <a:rPr lang="ru-RU" sz="1800" b="1" dirty="0" err="1" smtClean="0"/>
              <a:t>Опис</a:t>
            </a:r>
            <a:r>
              <a:rPr lang="ru-RU" sz="1800" dirty="0" smtClean="0"/>
              <a:t>:</a:t>
            </a:r>
          </a:p>
          <a:p>
            <a:r>
              <a:rPr lang="ru-RU" sz="1800" dirty="0" err="1" smtClean="0"/>
              <a:t>Довжина</a:t>
            </a:r>
            <a:r>
              <a:rPr lang="ru-RU" sz="1800" dirty="0" smtClean="0"/>
              <a:t> </a:t>
            </a:r>
            <a:r>
              <a:rPr lang="ru-RU" sz="1800" dirty="0" err="1" smtClean="0"/>
              <a:t>Смілки</a:t>
            </a:r>
            <a:r>
              <a:rPr lang="ru-RU" sz="1800" dirty="0" smtClean="0"/>
              <a:t> 71 км, </a:t>
            </a:r>
            <a:r>
              <a:rPr lang="ru-RU" sz="1800" dirty="0" err="1" smtClean="0"/>
              <a:t>площа</a:t>
            </a:r>
            <a:r>
              <a:rPr lang="ru-RU" sz="1800" dirty="0" smtClean="0"/>
              <a:t> </a:t>
            </a:r>
            <a:r>
              <a:rPr lang="ru-RU" sz="1800" dirty="0" err="1" smtClean="0"/>
              <a:t>басейну</a:t>
            </a:r>
            <a:r>
              <a:rPr lang="ru-RU" sz="1800" dirty="0" smtClean="0"/>
              <a:t> 646 км². Долина </a:t>
            </a:r>
            <a:r>
              <a:rPr lang="ru-RU" sz="1800" dirty="0" err="1" smtClean="0"/>
              <a:t>терасована</a:t>
            </a:r>
            <a:r>
              <a:rPr lang="ru-RU" sz="1800" dirty="0" smtClean="0"/>
              <a:t>, </a:t>
            </a:r>
            <a:r>
              <a:rPr lang="ru-RU" sz="1800" dirty="0" err="1" smtClean="0"/>
              <a:t>завширшки</a:t>
            </a:r>
            <a:r>
              <a:rPr lang="ru-RU" sz="1800" dirty="0" smtClean="0"/>
              <a:t> до 2—3 км. </a:t>
            </a:r>
            <a:r>
              <a:rPr lang="ru-RU" sz="1800" dirty="0" err="1" smtClean="0"/>
              <a:t>Заплава</a:t>
            </a:r>
            <a:r>
              <a:rPr lang="ru-RU" sz="1800" dirty="0" smtClean="0"/>
              <a:t> на </a:t>
            </a:r>
            <a:r>
              <a:rPr lang="ru-RU" sz="1800" dirty="0" err="1" smtClean="0"/>
              <a:t>окремих</a:t>
            </a:r>
            <a:r>
              <a:rPr lang="ru-RU" sz="1800" dirty="0" smtClean="0"/>
              <a:t> </a:t>
            </a:r>
            <a:r>
              <a:rPr lang="ru-RU" sz="1800" dirty="0" err="1" smtClean="0"/>
              <a:t>ділянках</a:t>
            </a:r>
            <a:r>
              <a:rPr lang="ru-RU" sz="1800" dirty="0" smtClean="0"/>
              <a:t> заболочена. </a:t>
            </a:r>
            <a:r>
              <a:rPr lang="ru-RU" sz="1800" dirty="0" err="1" smtClean="0"/>
              <a:t>Річище</a:t>
            </a:r>
            <a:r>
              <a:rPr lang="ru-RU" sz="1800" dirty="0" smtClean="0"/>
              <a:t> </a:t>
            </a:r>
            <a:r>
              <a:rPr lang="ru-RU" sz="1800" dirty="0" err="1" smtClean="0"/>
              <a:t>звивисте</a:t>
            </a:r>
            <a:r>
              <a:rPr lang="ru-RU" sz="1800" dirty="0" smtClean="0"/>
              <a:t>, </a:t>
            </a:r>
            <a:r>
              <a:rPr lang="ru-RU" sz="1800" dirty="0" err="1" smtClean="0"/>
              <a:t>пересічна</a:t>
            </a:r>
            <a:r>
              <a:rPr lang="ru-RU" sz="1800" dirty="0" smtClean="0"/>
              <a:t> ширина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у </a:t>
            </a:r>
            <a:r>
              <a:rPr lang="ru-RU" sz="1800" dirty="0" err="1" smtClean="0"/>
              <a:t>нижній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течії</a:t>
            </a:r>
            <a:r>
              <a:rPr lang="ru-RU" sz="1800" dirty="0" smtClean="0"/>
              <a:t> 20—25 м, </a:t>
            </a:r>
            <a:r>
              <a:rPr lang="ru-RU" sz="1800" dirty="0" err="1" smtClean="0"/>
              <a:t>глибина</a:t>
            </a:r>
            <a:r>
              <a:rPr lang="ru-RU" sz="1800" dirty="0" smtClean="0"/>
              <a:t> до 1,5—1,7 м. </a:t>
            </a:r>
            <a:r>
              <a:rPr lang="ru-RU" sz="1800" dirty="0" err="1" smtClean="0"/>
              <a:t>Похил</a:t>
            </a:r>
            <a:r>
              <a:rPr lang="ru-RU" sz="1800" dirty="0" smtClean="0"/>
              <a:t> </a:t>
            </a:r>
            <a:r>
              <a:rPr lang="ru-RU" sz="1800" dirty="0" err="1" smtClean="0"/>
              <a:t>річки</a:t>
            </a:r>
            <a:r>
              <a:rPr lang="ru-RU" sz="1800" dirty="0" smtClean="0"/>
              <a:t> 0,82 м/км. На </a:t>
            </a:r>
            <a:r>
              <a:rPr lang="ru-RU" sz="1800" dirty="0" err="1" smtClean="0"/>
              <a:t>річці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чимало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ставків</a:t>
            </a:r>
            <a:r>
              <a:rPr lang="ru-RU" sz="1800" dirty="0" smtClean="0"/>
              <a:t>.</a:t>
            </a:r>
          </a:p>
          <a:p>
            <a:r>
              <a:rPr lang="ru-RU" sz="1800" b="1" dirty="0" err="1" smtClean="0"/>
              <a:t>Розташування</a:t>
            </a:r>
            <a:r>
              <a:rPr lang="ru-RU" sz="1800" dirty="0" smtClean="0"/>
              <a:t>: </a:t>
            </a:r>
          </a:p>
          <a:p>
            <a:r>
              <a:rPr lang="ru-RU" sz="1800" dirty="0" smtClean="0"/>
              <a:t>Бере початок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заболоченої</a:t>
            </a:r>
            <a:r>
              <a:rPr lang="ru-RU" sz="1800" dirty="0" smtClean="0"/>
              <a:t> балки на </a:t>
            </a:r>
            <a:r>
              <a:rPr lang="ru-RU" sz="1800" dirty="0" err="1" smtClean="0"/>
              <a:t>захід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села Буртина. </a:t>
            </a:r>
            <a:r>
              <a:rPr lang="ru-RU" sz="1800" dirty="0" err="1" smtClean="0"/>
              <a:t>Тече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спочатку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північ</a:t>
            </a:r>
            <a:r>
              <a:rPr lang="ru-RU" sz="1800" dirty="0" smtClean="0"/>
              <a:t>, </a:t>
            </a:r>
            <a:r>
              <a:rPr lang="ru-RU" sz="1800" dirty="0" err="1" smtClean="0"/>
              <a:t>потім</a:t>
            </a:r>
            <a:r>
              <a:rPr lang="ru-RU" sz="1800" dirty="0" smtClean="0"/>
              <a:t> </a:t>
            </a:r>
            <a:r>
              <a:rPr lang="ru-RU" sz="1800" dirty="0" err="1" smtClean="0"/>
              <a:t>на</a:t>
            </a:r>
            <a:r>
              <a:rPr lang="ru-RU" sz="1800" dirty="0" smtClean="0"/>
              <a:t> </a:t>
            </a:r>
            <a:r>
              <a:rPr lang="ru-RU" sz="1800" dirty="0" err="1" smtClean="0"/>
              <a:t>північний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схід</a:t>
            </a:r>
            <a:r>
              <a:rPr lang="ru-RU" sz="1800" dirty="0" smtClean="0"/>
              <a:t>, </a:t>
            </a:r>
            <a:r>
              <a:rPr lang="ru-RU" sz="1800" dirty="0" err="1" smtClean="0"/>
              <a:t>далі</a:t>
            </a:r>
            <a:r>
              <a:rPr lang="ru-RU" sz="1800" dirty="0" smtClean="0"/>
              <a:t> круто </a:t>
            </a:r>
            <a:r>
              <a:rPr lang="ru-RU" sz="1800" dirty="0" err="1" smtClean="0"/>
              <a:t>повертає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північний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захід</a:t>
            </a:r>
            <a:r>
              <a:rPr lang="ru-RU" sz="1800" dirty="0" smtClean="0"/>
              <a:t>. На </a:t>
            </a:r>
            <a:r>
              <a:rPr lang="ru-RU" sz="1800" dirty="0" err="1" smtClean="0"/>
              <a:t>південній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околиці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 </a:t>
            </a:r>
            <a:r>
              <a:rPr lang="ru-RU" sz="1800" dirty="0" err="1" smtClean="0"/>
              <a:t>Звягеля</a:t>
            </a:r>
            <a:r>
              <a:rPr lang="ru-RU" sz="1800" dirty="0" smtClean="0"/>
              <a:t> </a:t>
            </a:r>
            <a:r>
              <a:rPr lang="ru-RU" sz="1800" dirty="0" err="1" smtClean="0"/>
              <a:t>знову</a:t>
            </a:r>
            <a:r>
              <a:rPr lang="ru-RU" sz="1800" dirty="0" smtClean="0"/>
              <a:t> круто </a:t>
            </a:r>
            <a:r>
              <a:rPr lang="ru-RU" sz="1800" dirty="0" err="1" smtClean="0"/>
              <a:t>повертає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схід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впадає</a:t>
            </a:r>
            <a:r>
              <a:rPr lang="ru-RU" sz="1800" dirty="0" smtClean="0"/>
              <a:t> до </a:t>
            </a:r>
            <a:r>
              <a:rPr lang="ru-RU" sz="1800" dirty="0" err="1" smtClean="0"/>
              <a:t>Случі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півночі</a:t>
            </a:r>
            <a:r>
              <a:rPr lang="ru-RU" sz="1800" dirty="0" smtClean="0"/>
              <a:t> </a:t>
            </a:r>
            <a:r>
              <a:rPr lang="ru-RU" sz="1800" dirty="0" err="1" smtClean="0"/>
              <a:t>мікрорайону</a:t>
            </a:r>
            <a:r>
              <a:rPr lang="ru-RU" sz="1800" dirty="0" smtClean="0"/>
              <a:t> Смолки,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в </a:t>
            </a:r>
            <a:r>
              <a:rPr lang="ru-RU" sz="1800" dirty="0" err="1" smtClean="0"/>
              <a:t>Звягелі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Найбільші</a:t>
            </a:r>
            <a:r>
              <a:rPr lang="ru-RU" sz="1800" dirty="0" smtClean="0"/>
              <a:t> притоки: </a:t>
            </a:r>
            <a:r>
              <a:rPr lang="ru-RU" sz="1800" dirty="0" err="1" smtClean="0"/>
              <a:t>Лизнівка</a:t>
            </a:r>
            <a:r>
              <a:rPr lang="ru-RU" sz="1800" dirty="0" smtClean="0"/>
              <a:t> (</a:t>
            </a:r>
            <a:r>
              <a:rPr lang="ru-RU" sz="1800" dirty="0" err="1" smtClean="0"/>
              <a:t>ліва</a:t>
            </a:r>
            <a:r>
              <a:rPr lang="ru-RU" sz="1800" dirty="0" smtClean="0"/>
              <a:t>); </a:t>
            </a:r>
            <a:r>
              <a:rPr lang="ru-RU" sz="1800" dirty="0" err="1" smtClean="0"/>
              <a:t>Хмелівка</a:t>
            </a:r>
            <a:r>
              <a:rPr lang="ru-RU" sz="1800" dirty="0" smtClean="0"/>
              <a:t>, </a:t>
            </a:r>
            <a:r>
              <a:rPr lang="ru-RU" sz="1800" dirty="0" err="1" smtClean="0"/>
              <a:t>Новачка</a:t>
            </a:r>
            <a:r>
              <a:rPr lang="ru-RU" sz="1800" dirty="0" smtClean="0"/>
              <a:t>, </a:t>
            </a:r>
            <a:r>
              <a:rPr lang="ru-RU" sz="1800" dirty="0" err="1" smtClean="0"/>
              <a:t>Свинобичка</a:t>
            </a:r>
            <a:r>
              <a:rPr lang="ru-RU" sz="1800" dirty="0" smtClean="0"/>
              <a:t>, </a:t>
            </a:r>
            <a:r>
              <a:rPr lang="ru-RU" sz="1800" dirty="0" err="1" smtClean="0"/>
              <a:t>Середня</a:t>
            </a:r>
            <a:r>
              <a:rPr lang="ru-RU" sz="1800" dirty="0" smtClean="0"/>
              <a:t>, </a:t>
            </a:r>
            <a:r>
              <a:rPr lang="ru-RU" sz="1800" dirty="0" err="1" smtClean="0"/>
              <a:t>Зеремлянка</a:t>
            </a:r>
            <a:r>
              <a:rPr lang="ru-RU" sz="1800" dirty="0" smtClean="0"/>
              <a:t> (</a:t>
            </a:r>
            <a:r>
              <a:rPr lang="ru-RU" sz="1800" dirty="0" err="1" smtClean="0"/>
              <a:t>праві</a:t>
            </a:r>
            <a:r>
              <a:rPr lang="ru-RU" sz="1800" dirty="0" smtClean="0"/>
              <a:t>).</a:t>
            </a:r>
          </a:p>
          <a:p>
            <a:endParaRPr lang="ru-RU" sz="1800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У річці Смолка поблизу села Сусли Новоград-Волинського району втопився  чоловік | Нови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406521"/>
            <a:ext cx="3782310" cy="468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stech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077" y="0"/>
            <a:ext cx="9249077" cy="70722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Джерело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86182" y="273050"/>
            <a:ext cx="5111750" cy="658495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1800" dirty="0" err="1" smtClean="0"/>
              <a:t>Здавна</a:t>
            </a:r>
            <a:r>
              <a:rPr lang="ru-RU" sz="1800" dirty="0" smtClean="0"/>
              <a:t>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джерело</a:t>
            </a:r>
            <a:r>
              <a:rPr lang="ru-RU" sz="1800" dirty="0" smtClean="0"/>
              <a:t> люди у </a:t>
            </a:r>
            <a:r>
              <a:rPr lang="ru-RU" sz="1800" dirty="0" err="1" smtClean="0"/>
              <a:t>місті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називають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Лесиним</a:t>
            </a:r>
            <a:r>
              <a:rPr lang="ru-RU" sz="1800" dirty="0" smtClean="0"/>
              <a:t>. </a:t>
            </a:r>
            <a:r>
              <a:rPr lang="ru-RU" sz="1800" dirty="0" err="1" smtClean="0"/>
              <a:t>Чому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така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назва</a:t>
            </a:r>
            <a:r>
              <a:rPr lang="ru-RU" sz="1800" dirty="0" smtClean="0"/>
              <a:t> – </a:t>
            </a:r>
            <a:r>
              <a:rPr lang="ru-RU" sz="1800" dirty="0" err="1" smtClean="0"/>
              <a:t>достеменно</a:t>
            </a:r>
            <a:r>
              <a:rPr lang="ru-RU" sz="1800" dirty="0" smtClean="0"/>
              <a:t> </a:t>
            </a:r>
            <a:r>
              <a:rPr lang="ru-RU" sz="1800" dirty="0" err="1" smtClean="0"/>
              <a:t>невідомо</a:t>
            </a:r>
            <a:r>
              <a:rPr lang="ru-RU" sz="1800" dirty="0" smtClean="0"/>
              <a:t>. </a:t>
            </a:r>
            <a:r>
              <a:rPr lang="ru-RU" sz="1800" dirty="0" err="1" smtClean="0"/>
              <a:t>Скоріш</a:t>
            </a:r>
            <a:r>
              <a:rPr lang="ru-RU" sz="1800" dirty="0" smtClean="0"/>
              <a:t> за все, вона </a:t>
            </a:r>
            <a:r>
              <a:rPr lang="ru-RU" sz="1800" dirty="0" err="1" smtClean="0"/>
              <a:t>пов’язана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тим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знаходиться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джерело</a:t>
            </a:r>
            <a:r>
              <a:rPr lang="ru-RU" sz="1800" dirty="0" smtClean="0"/>
              <a:t> </a:t>
            </a:r>
            <a:r>
              <a:rPr lang="ru-RU" sz="1800" dirty="0" err="1" smtClean="0"/>
              <a:t>неподалік</a:t>
            </a:r>
            <a:r>
              <a:rPr lang="ru-RU" sz="1800" dirty="0" smtClean="0"/>
              <a:t> </a:t>
            </a:r>
            <a:r>
              <a:rPr lang="ru-RU" sz="1800" dirty="0" err="1" smtClean="0"/>
              <a:t>будинку</a:t>
            </a:r>
            <a:r>
              <a:rPr lang="ru-RU" sz="1800" dirty="0" smtClean="0"/>
              <a:t>, в </a:t>
            </a:r>
            <a:r>
              <a:rPr lang="ru-RU" sz="1800" dirty="0" err="1" smtClean="0"/>
              <a:t>якому</a:t>
            </a:r>
            <a:r>
              <a:rPr lang="ru-RU" sz="1800" dirty="0" smtClean="0"/>
              <a:t> проживала родина </a:t>
            </a:r>
            <a:r>
              <a:rPr lang="ru-RU" sz="1800" dirty="0" err="1" smtClean="0"/>
              <a:t>Косачів</a:t>
            </a:r>
            <a:r>
              <a:rPr lang="ru-RU" sz="1800" dirty="0" smtClean="0"/>
              <a:t>. І </a:t>
            </a:r>
            <a:r>
              <a:rPr lang="ru-RU" sz="1800" dirty="0" err="1" smtClean="0"/>
              <a:t>саме</a:t>
            </a:r>
            <a:r>
              <a:rPr lang="ru-RU" sz="1800" dirty="0" smtClean="0"/>
              <a:t> воду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сім’я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використовувала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своїх</a:t>
            </a:r>
            <a:r>
              <a:rPr lang="ru-RU" sz="1800" dirty="0" smtClean="0"/>
              <a:t> </a:t>
            </a:r>
            <a:r>
              <a:rPr lang="ru-RU" sz="1800" dirty="0" err="1" smtClean="0"/>
              <a:t>побутових</a:t>
            </a:r>
            <a:r>
              <a:rPr lang="ru-RU" sz="1800" dirty="0" smtClean="0"/>
              <a:t> потреб.</a:t>
            </a:r>
          </a:p>
          <a:p>
            <a:pPr fontAlgn="base"/>
            <a:r>
              <a:rPr lang="ru-RU" sz="1800" dirty="0" err="1" smtClean="0"/>
              <a:t>Малесенька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вуличка</a:t>
            </a:r>
            <a:r>
              <a:rPr lang="ru-RU" sz="1800" dirty="0" smtClean="0"/>
              <a:t>, на </a:t>
            </a:r>
            <a:r>
              <a:rPr lang="ru-RU" sz="1800" dirty="0" err="1" smtClean="0"/>
              <a:t>якій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знаходиться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джерело</a:t>
            </a:r>
            <a:r>
              <a:rPr lang="ru-RU" sz="1800" dirty="0" smtClean="0"/>
              <a:t> </a:t>
            </a:r>
            <a:r>
              <a:rPr lang="ru-RU" sz="1800" dirty="0" err="1" smtClean="0"/>
              <a:t>веде</a:t>
            </a:r>
            <a:r>
              <a:rPr lang="ru-RU" sz="1800" dirty="0" smtClean="0"/>
              <a:t> до </a:t>
            </a:r>
            <a:r>
              <a:rPr lang="ru-RU" sz="1800" dirty="0" err="1" smtClean="0"/>
              <a:t>річки</a:t>
            </a:r>
            <a:r>
              <a:rPr lang="ru-RU" sz="1800" dirty="0" smtClean="0"/>
              <a:t> </a:t>
            </a:r>
            <a:r>
              <a:rPr lang="ru-RU" sz="1800" dirty="0" err="1" smtClean="0"/>
              <a:t>Случ</a:t>
            </a:r>
            <a:r>
              <a:rPr lang="ru-RU" sz="1800" dirty="0" smtClean="0"/>
              <a:t>, де </a:t>
            </a:r>
            <a:r>
              <a:rPr lang="ru-RU" sz="1800" dirty="0" err="1" smtClean="0"/>
              <a:t>відкриваються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казкові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краєвиди</a:t>
            </a:r>
            <a:r>
              <a:rPr lang="ru-RU" sz="1800" dirty="0" smtClean="0"/>
              <a:t>. Як писала мама </a:t>
            </a:r>
            <a:r>
              <a:rPr lang="ru-RU" sz="1800" dirty="0" err="1" smtClean="0"/>
              <a:t>Лесі</a:t>
            </a:r>
            <a:r>
              <a:rPr lang="ru-RU" sz="1800" dirty="0" smtClean="0"/>
              <a:t>, Ольга </a:t>
            </a:r>
            <a:r>
              <a:rPr lang="ru-RU" sz="1800" dirty="0" err="1" smtClean="0"/>
              <a:t>Косач-Драгоманова</a:t>
            </a:r>
            <a:r>
              <a:rPr lang="ru-RU" sz="1800" dirty="0" smtClean="0"/>
              <a:t> (</a:t>
            </a:r>
            <a:r>
              <a:rPr lang="ru-RU" sz="1800" dirty="0" err="1" smtClean="0"/>
              <a:t>Олена</a:t>
            </a:r>
            <a:r>
              <a:rPr lang="ru-RU" sz="1800" dirty="0" smtClean="0"/>
              <a:t> </a:t>
            </a:r>
            <a:r>
              <a:rPr lang="ru-RU" sz="1800" dirty="0" err="1" smtClean="0"/>
              <a:t>Пчілка</a:t>
            </a:r>
            <a:r>
              <a:rPr lang="ru-RU" sz="1800" dirty="0" smtClean="0"/>
              <a:t>), про </a:t>
            </a:r>
            <a:r>
              <a:rPr lang="ru-RU" sz="1800" dirty="0" err="1" smtClean="0"/>
              <a:t>цю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місцину</a:t>
            </a:r>
            <a:r>
              <a:rPr lang="ru-RU" sz="1800" dirty="0" smtClean="0"/>
              <a:t> – «</a:t>
            </a:r>
            <a:r>
              <a:rPr lang="ru-RU" sz="1800" dirty="0" err="1" smtClean="0"/>
              <a:t>Околиця</a:t>
            </a:r>
            <a:r>
              <a:rPr lang="ru-RU" sz="1800" dirty="0" smtClean="0"/>
              <a:t> – </a:t>
            </a:r>
            <a:r>
              <a:rPr lang="ru-RU" sz="1800" dirty="0" err="1" smtClean="0"/>
              <a:t>поетична</a:t>
            </a:r>
            <a:r>
              <a:rPr lang="ru-RU" sz="1800" dirty="0" smtClean="0"/>
              <a:t>».</a:t>
            </a:r>
          </a:p>
          <a:p>
            <a:pPr fontAlgn="base"/>
            <a:r>
              <a:rPr lang="ru-RU" sz="1800" dirty="0" err="1" smtClean="0"/>
              <a:t>Саме</a:t>
            </a:r>
            <a:r>
              <a:rPr lang="ru-RU" sz="1800" dirty="0" smtClean="0"/>
              <a:t> на </a:t>
            </a:r>
            <a:r>
              <a:rPr lang="ru-RU" sz="1800" dirty="0" err="1" smtClean="0"/>
              <a:t>цих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мальовничих</a:t>
            </a:r>
            <a:r>
              <a:rPr lang="ru-RU" sz="1800" dirty="0" smtClean="0"/>
              <a:t> берегах </a:t>
            </a:r>
            <a:r>
              <a:rPr lang="ru-RU" sz="1800" dirty="0" err="1" smtClean="0"/>
              <a:t>річки</a:t>
            </a:r>
            <a:r>
              <a:rPr lang="ru-RU" sz="1800" dirty="0" smtClean="0"/>
              <a:t> </a:t>
            </a:r>
            <a:r>
              <a:rPr lang="ru-RU" sz="1800" dirty="0" err="1" smtClean="0"/>
              <a:t>Случ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пройшли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найщасливіші</a:t>
            </a:r>
            <a:r>
              <a:rPr lang="ru-RU" sz="1800" dirty="0" smtClean="0"/>
              <a:t> роки </a:t>
            </a:r>
            <a:r>
              <a:rPr lang="ru-RU" sz="1800" dirty="0" err="1" smtClean="0"/>
              <a:t>Лесі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Українки</a:t>
            </a:r>
            <a:r>
              <a:rPr lang="ru-RU" sz="1800" dirty="0" smtClean="0"/>
              <a:t>. </a:t>
            </a:r>
            <a:r>
              <a:rPr lang="ru-RU" sz="1800" dirty="0" err="1" smtClean="0"/>
              <a:t>Щасливі</a:t>
            </a:r>
            <a:r>
              <a:rPr lang="ru-RU" sz="1800" dirty="0" smtClean="0"/>
              <a:t>, </a:t>
            </a:r>
            <a:r>
              <a:rPr lang="ru-RU" sz="1800" dirty="0" err="1" smtClean="0"/>
              <a:t>бо</a:t>
            </a:r>
            <a:r>
              <a:rPr lang="ru-RU" sz="1800" dirty="0" smtClean="0"/>
              <a:t> тут, у </a:t>
            </a:r>
            <a:r>
              <a:rPr lang="ru-RU" sz="1800" dirty="0" err="1" smtClean="0"/>
              <a:t>Новограді-Волинському</a:t>
            </a:r>
            <a:r>
              <a:rPr lang="ru-RU" sz="1800" dirty="0" smtClean="0"/>
              <a:t>, вона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ще</a:t>
            </a:r>
            <a:r>
              <a:rPr lang="ru-RU" sz="1800" dirty="0" smtClean="0"/>
              <a:t> здоровою </a:t>
            </a:r>
            <a:r>
              <a:rPr lang="ru-RU" sz="1800" dirty="0" err="1" smtClean="0"/>
              <a:t>дитиною</a:t>
            </a:r>
            <a:r>
              <a:rPr lang="ru-RU" sz="1800" dirty="0" smtClean="0"/>
              <a:t>. Любила Леся </a:t>
            </a:r>
            <a:r>
              <a:rPr lang="ru-RU" sz="1800" dirty="0" err="1" smtClean="0"/>
              <a:t>річку</a:t>
            </a:r>
            <a:r>
              <a:rPr lang="ru-RU" sz="1800" dirty="0" smtClean="0"/>
              <a:t> </a:t>
            </a:r>
            <a:r>
              <a:rPr lang="ru-RU" sz="1800" dirty="0" err="1" smtClean="0"/>
              <a:t>Случ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часто </a:t>
            </a:r>
            <a:r>
              <a:rPr lang="ru-RU" sz="1800" dirty="0" err="1" smtClean="0"/>
              <a:t>прогулювалася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берегами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своїм</a:t>
            </a:r>
            <a:r>
              <a:rPr lang="ru-RU" sz="1800" dirty="0" smtClean="0"/>
              <a:t> братом </a:t>
            </a:r>
            <a:r>
              <a:rPr lang="ru-RU" sz="1800" dirty="0" err="1" smtClean="0"/>
              <a:t>Михайликом</a:t>
            </a:r>
            <a:r>
              <a:rPr lang="ru-RU" sz="1800" dirty="0" smtClean="0"/>
              <a:t>. </a:t>
            </a:r>
            <a:r>
              <a:rPr lang="ru-RU" sz="1800" dirty="0" err="1" smtClean="0"/>
              <a:t>Можливо</a:t>
            </a:r>
            <a:r>
              <a:rPr lang="ru-RU" sz="1800" dirty="0" smtClean="0"/>
              <a:t>, </a:t>
            </a:r>
            <a:r>
              <a:rPr lang="ru-RU" sz="1800" dirty="0" err="1" smtClean="0"/>
              <a:t>саме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час таких </a:t>
            </a:r>
            <a:r>
              <a:rPr lang="ru-RU" sz="1800" dirty="0" err="1" smtClean="0"/>
              <a:t>прогулянок</a:t>
            </a:r>
            <a:r>
              <a:rPr lang="ru-RU" sz="1800" dirty="0" smtClean="0"/>
              <a:t> вона </a:t>
            </a:r>
            <a:r>
              <a:rPr lang="ru-RU" sz="1800" dirty="0" err="1" smtClean="0"/>
              <a:t>утамовувала</a:t>
            </a:r>
            <a:r>
              <a:rPr lang="ru-RU" sz="1800" dirty="0" smtClean="0"/>
              <a:t> свою </a:t>
            </a:r>
            <a:r>
              <a:rPr lang="ru-RU" sz="1800" dirty="0" err="1" smtClean="0"/>
              <a:t>спрагу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джерельця</a:t>
            </a:r>
            <a:r>
              <a:rPr lang="ru-RU" sz="1800" dirty="0" smtClean="0"/>
              <a:t>.</a:t>
            </a:r>
          </a:p>
          <a:p>
            <a:pPr fontAlgn="base"/>
            <a:r>
              <a:rPr lang="ru-RU" sz="1800" dirty="0" err="1" smtClean="0"/>
              <a:t>Сьогодні</a:t>
            </a:r>
            <a:r>
              <a:rPr lang="ru-RU" sz="1800" dirty="0" smtClean="0"/>
              <a:t> водою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джерела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продовжують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користуватися</a:t>
            </a:r>
            <a:r>
              <a:rPr lang="ru-RU" sz="1800" dirty="0" smtClean="0"/>
              <a:t> </a:t>
            </a:r>
            <a:r>
              <a:rPr lang="ru-RU" sz="1800" dirty="0" err="1" smtClean="0"/>
              <a:t>сотні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містян</a:t>
            </a:r>
            <a:r>
              <a:rPr lang="ru-RU" sz="1800" dirty="0" smtClean="0"/>
              <a:t>. Чим </a:t>
            </a:r>
            <a:r>
              <a:rPr lang="ru-RU" sz="1800" dirty="0" err="1" smtClean="0"/>
              <a:t>більше</a:t>
            </a:r>
            <a:r>
              <a:rPr lang="ru-RU" sz="1800" dirty="0" smtClean="0"/>
              <a:t> </a:t>
            </a:r>
            <a:r>
              <a:rPr lang="ru-RU" sz="1800" dirty="0" err="1" smtClean="0"/>
              <a:t>беруть</a:t>
            </a:r>
            <a:r>
              <a:rPr lang="ru-RU" sz="1800" dirty="0" smtClean="0"/>
              <a:t>, </a:t>
            </a:r>
            <a:r>
              <a:rPr lang="ru-RU" sz="1800" dirty="0" err="1" smtClean="0"/>
              <a:t>тим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більше</a:t>
            </a:r>
            <a:r>
              <a:rPr lang="ru-RU" sz="1800" dirty="0" smtClean="0"/>
              <a:t> вона </a:t>
            </a:r>
            <a:r>
              <a:rPr lang="ru-RU" sz="1800" dirty="0" err="1" smtClean="0"/>
              <a:t>нуртує</a:t>
            </a:r>
            <a:r>
              <a:rPr lang="ru-RU" sz="1800" dirty="0" smtClean="0"/>
              <a:t>. </a:t>
            </a:r>
            <a:r>
              <a:rPr lang="ru-RU" sz="1800" dirty="0" err="1" smtClean="0"/>
              <a:t>Існує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така</a:t>
            </a:r>
            <a:r>
              <a:rPr lang="ru-RU" sz="1800" dirty="0" smtClean="0"/>
              <a:t> </a:t>
            </a:r>
            <a:r>
              <a:rPr lang="ru-RU" sz="1800" dirty="0" err="1" smtClean="0"/>
              <a:t>версія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той, </a:t>
            </a:r>
            <a:r>
              <a:rPr lang="ru-RU" sz="1800" dirty="0" err="1" smtClean="0"/>
              <a:t>хто</a:t>
            </a:r>
            <a:r>
              <a:rPr lang="ru-RU" sz="1800" dirty="0" smtClean="0"/>
              <a:t> </a:t>
            </a:r>
            <a:r>
              <a:rPr lang="ru-RU" sz="1800" dirty="0" err="1" smtClean="0"/>
              <a:t>нап’ється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джерельної</a:t>
            </a:r>
            <a:r>
              <a:rPr lang="ru-RU" sz="1800" dirty="0" smtClean="0"/>
              <a:t> водички, </a:t>
            </a:r>
            <a:r>
              <a:rPr lang="ru-RU" sz="1800" dirty="0" err="1" smtClean="0"/>
              <a:t>обов’язково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відкриє</a:t>
            </a:r>
            <a:r>
              <a:rPr lang="ru-RU" sz="1800" dirty="0" smtClean="0"/>
              <a:t> у </a:t>
            </a:r>
            <a:r>
              <a:rPr lang="ru-RU" sz="1800" dirty="0" err="1" smtClean="0"/>
              <a:t>собі</a:t>
            </a:r>
            <a:r>
              <a:rPr lang="ru-RU" sz="1800" dirty="0" smtClean="0"/>
              <a:t> </a:t>
            </a:r>
            <a:r>
              <a:rPr lang="ru-RU" sz="1800" dirty="0" err="1" smtClean="0"/>
              <a:t>якийсь</a:t>
            </a:r>
            <a:r>
              <a:rPr lang="ru-RU" sz="1800" dirty="0" smtClean="0"/>
              <a:t> </a:t>
            </a:r>
            <a:r>
              <a:rPr lang="ru-RU" sz="1800" dirty="0" err="1" smtClean="0"/>
              <a:t>потаємний</a:t>
            </a:r>
            <a:r>
              <a:rPr lang="ru-RU" sz="1800" dirty="0" smtClean="0"/>
              <a:t> талант.</a:t>
            </a:r>
          </a:p>
          <a:p>
            <a:pPr fontAlgn="base"/>
            <a:endParaRPr lang="ru-RU" sz="1800" dirty="0" smtClean="0"/>
          </a:p>
          <a:p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ncstech\Downloads\IMG_20240413_111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84784"/>
            <a:ext cx="3995936" cy="3920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1106</Words>
  <Application>Microsoft Office PowerPoint</Application>
  <PresentationFormat>Экран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КЗ “ Центр позашкільної освіти ” Звягельської міської ради</vt:lpstr>
      <vt:lpstr>Тема: “ Еко - Дослідження Звягеля: Майбутнє наших Екосистем</vt:lpstr>
      <vt:lpstr>Автор: Семенчук Маргарита Ігорівна  Назва закладу: Комунальний заклад “ Центр позашкільної освіти ” Звягельської міської ради Гурток “ Пласт ”; 8 клас, 14 років Керівник гуртка: Семенчук Зорина Євгенівна Назва населеного пункту: Звягельська ТГ Керівник проєкту: Семенчук Зорина Євгенівна Посада керівника проєкту: керівник гуртка          “ Пласт ” КЗ “ЦПО” </vt:lpstr>
      <vt:lpstr>Мета Еко - дослідження Звягеля полягає у вивчені стану екосистем, їхнього впливу на стратегій збереження та відновлення біорізноманіття для забезпечення сталого розвитку </vt:lpstr>
      <vt:lpstr>Завдання</vt:lpstr>
      <vt:lpstr>Річка Случ</vt:lpstr>
      <vt:lpstr>Річка Случ</vt:lpstr>
      <vt:lpstr>Річка Смілка</vt:lpstr>
      <vt:lpstr>Джерело</vt:lpstr>
      <vt:lpstr>Джерело</vt:lpstr>
      <vt:lpstr>"ЗВЯГЕЛЬВОДОКАНАЛ" </vt:lpstr>
      <vt:lpstr>Флора</vt:lpstr>
      <vt:lpstr>Презентация PowerPoint</vt:lpstr>
      <vt:lpstr>Меліса</vt:lpstr>
      <vt:lpstr>Фауна</vt:lpstr>
      <vt:lpstr>Висновок Еко-дослідження Звягеля відкриває нові можливості для збережження та відновлення екосистем цього регіону. Аналіз отриманих даних дозволяє зрозуміти важливість збереження природних ресурсів та біорізноманіття для сталого розвитку.</vt:lpstr>
      <vt:lpstr>Список використаних джерел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КЗ “ Центр позашкільної освіти ” Звягельської міської ради</dc:title>
  <dc:creator>ncstech</dc:creator>
  <cp:lastModifiedBy>User</cp:lastModifiedBy>
  <cp:revision>15</cp:revision>
  <dcterms:created xsi:type="dcterms:W3CDTF">2024-04-08T12:15:42Z</dcterms:created>
  <dcterms:modified xsi:type="dcterms:W3CDTF">2024-04-15T10:09:20Z</dcterms:modified>
</cp:coreProperties>
</file>