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Higuen Elegant Serif" panose="020B0604020202020204" charset="-18"/>
      <p:regular r:id="rId13"/>
    </p:embeddedFont>
    <p:embeddedFont>
      <p:font typeface="Kenao Sans Serif" panose="020B0604020202020204" charset="-18"/>
      <p:regular r:id="rId14"/>
    </p:embeddedFont>
    <p:embeddedFont>
      <p:font typeface="Lovelace" panose="020B0604020202020204" charset="0"/>
      <p:regular r:id="rId15"/>
    </p:embeddedFont>
    <p:embeddedFont>
      <p:font typeface="Lovelace Bold" panose="020B0604020202020204" charset="0"/>
      <p:regular r:id="rId16"/>
    </p:embeddedFont>
    <p:embeddedFont>
      <p:font typeface="Open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9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raskevaCerkov?__cft__%5b0%5d=AZUXxG5HiesjVhGKj6X87S4LHWWNByexha8t7eZeq7xk25a00S5xV04Sk1CqiWS5TLESFwbv0IAxDQq7LI39vW8__4_cYI09Xb7CxGhyPoMucBQ7GYKn22EDRBm4DBOBrkIrqHhUA4K95r8yho_vlF7uT-y9wBpOOBy02Y2VfIuMjT0IN-r8klZKpkX2X7M0Cpu_GBiW-11yPvkQR4kaF8C8&amp;__tn__=%2Cd-UC%2CP-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65323" y="5927332"/>
            <a:ext cx="7364683" cy="4900862"/>
          </a:xfrm>
          <a:custGeom>
            <a:avLst/>
            <a:gdLst/>
            <a:ahLst/>
            <a:cxnLst/>
            <a:rect l="l" t="t" r="r" b="b"/>
            <a:pathLst>
              <a:path w="7364683" h="4900862">
                <a:moveTo>
                  <a:pt x="0" y="0"/>
                </a:moveTo>
                <a:lnTo>
                  <a:pt x="7364683" y="0"/>
                </a:lnTo>
                <a:lnTo>
                  <a:pt x="7364683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23399" y="217805"/>
            <a:ext cx="8127405" cy="156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Lovelace Bold"/>
              </a:rPr>
              <a:t>ВСЕУКРАЇНСЬКИЙ ІНТЕРАКТИВНИЙ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Lovelace Bold"/>
              </a:rPr>
              <a:t>КОНКУРС «МАН-ЮНІОР ДОСЛІДНИК»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Lovelace Bold"/>
              </a:rPr>
              <a:t>НОМІНАЦІЯ «ІСТОРИК-ЮНІОР»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142" y="2682700"/>
            <a:ext cx="13571041" cy="145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ПОЕЗІЯ В ІСТОРІЇ ЖИВА - МОГО НЕТІШИНА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ДУША НЕТЛІННА…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6784" y="6832173"/>
            <a:ext cx="10606485" cy="301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АВТОР: СЕВЕРЕНЮК СОФІЯ МИХАЙЛІВНА,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НЕТІШИНСЬК</a:t>
            </a:r>
            <a:r>
              <a:rPr lang="uk-UA" sz="2799" dirty="0">
                <a:solidFill>
                  <a:srgbClr val="000000"/>
                </a:solidFill>
                <a:latin typeface="Lovelace Bold"/>
              </a:rPr>
              <a:t>а</a:t>
            </a:r>
            <a:r>
              <a:rPr lang="en-US" sz="2799" dirty="0">
                <a:solidFill>
                  <a:srgbClr val="000000"/>
                </a:solidFill>
                <a:latin typeface="Lovelace Bold"/>
              </a:rPr>
              <a:t> ГІМНАЗІЇ «ЕРУДИТ»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 НЕТІШИНСЬКОЇ МІСЬКОЇ РАДИ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КЛАС: 8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КЕРІВНИК: КОВАЛІНСЬКА ІРИНА ЮРІЇВНА,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ovelace Bold"/>
              </a:rPr>
              <a:t>УЧИТЕЛЬКА НЕТІШИНСЬКОЇ ГІМНАЗІЇ «ЕРУДИТ»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33704" y="98238"/>
            <a:ext cx="1418272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Kenao Sans Serif"/>
              </a:rPr>
              <a:t>Висновки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418590"/>
            <a:ext cx="18288000" cy="735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Нетішинська міська територіальна громада має чимало історико-культурних пам'яток, зданих привернути увагу туристів.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Кожна зупинка маршруту цікава і несе неабияку інформаційну цінність.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Доповнення розповідей про пам'ятки власними поетичними текстами  є важливим елементом процесу зацікавлення.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3590" y="1425892"/>
            <a:ext cx="17894410" cy="814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1. Березанська С. С., Гершкович Я. П., Самолюк В. О., Розкопки курганів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тшинецької культури на р. Горинь // Археологічні відкриття в Україні. 1997-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-1998. - К., 1998. - С. 53-54;</a:t>
            </a:r>
          </a:p>
          <a:p>
            <a:pPr>
              <a:lnSpc>
                <a:spcPts val="3621"/>
              </a:lnSpc>
            </a:pPr>
            <a:endParaRPr lang="en-US" sz="2208" spc="134">
              <a:solidFill>
                <a:srgbClr val="000000"/>
              </a:solidFill>
              <a:latin typeface="Lovelace Bold"/>
            </a:endParaRP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2. Винокур І. С., Гуцал А. Ф., Пеняк С. І., Тимощук Б. О., Якубовський В. І.,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Довідник з археології України: Хмельницька, Чернівецька, Закарпатська області. -К., 1984.-С. 76.</a:t>
            </a:r>
          </a:p>
          <a:p>
            <a:pPr>
              <a:lnSpc>
                <a:spcPts val="3621"/>
              </a:lnSpc>
            </a:pPr>
            <a:endParaRPr lang="en-US" sz="2208" spc="134">
              <a:solidFill>
                <a:srgbClr val="000000"/>
              </a:solidFill>
              <a:latin typeface="Lovelace Bold"/>
            </a:endParaRP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3. Вихованець В. Й., Село заснував Нетіиіа... (До походження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топоніма “Нетішин”) // Вісник Нетішинського краєзнавчого музею. - 2002. -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Т. І. - С. 226-229. </a:t>
            </a:r>
          </a:p>
          <a:p>
            <a:pPr>
              <a:lnSpc>
                <a:spcPts val="3621"/>
              </a:lnSpc>
            </a:pPr>
            <a:endParaRPr lang="en-US" sz="2208" spc="134">
              <a:solidFill>
                <a:srgbClr val="000000"/>
              </a:solidFill>
              <a:latin typeface="Lovelace Bold"/>
            </a:endParaRP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4. Кучинко М., Волинська земля X-середини XIVст.: археологія та історія.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-Луцьк, 2002. -С. 20.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 </a:t>
            </a: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5. https://sbc.org.pl/Content/442804/35.pdf</a:t>
            </a:r>
          </a:p>
          <a:p>
            <a:pPr>
              <a:lnSpc>
                <a:spcPts val="3621"/>
              </a:lnSpc>
            </a:pPr>
            <a:endParaRPr lang="en-US" sz="2208" spc="134">
              <a:solidFill>
                <a:srgbClr val="000000"/>
              </a:solidFill>
              <a:latin typeface="Lovelace Bold"/>
            </a:endParaRPr>
          </a:p>
          <a:p>
            <a:pPr>
              <a:lnSpc>
                <a:spcPts val="3621"/>
              </a:lnSpc>
            </a:pPr>
            <a:r>
              <a:rPr lang="en-US" sz="2208" spc="134">
                <a:solidFill>
                  <a:srgbClr val="000000"/>
                </a:solidFill>
                <a:latin typeface="Lovelace Bold"/>
              </a:rPr>
              <a:t>6.https://ye.ua/podorozhi/37307_Cerkva_korabel____derev_yane_divo_u_Staromu_Krivini.html</a:t>
            </a:r>
          </a:p>
          <a:p>
            <a:pPr algn="ctr">
              <a:lnSpc>
                <a:spcPts val="2309"/>
              </a:lnSpc>
            </a:pPr>
            <a:endParaRPr lang="en-US" sz="2208" spc="134">
              <a:solidFill>
                <a:srgbClr val="000000"/>
              </a:solidFill>
              <a:latin typeface="Lovelac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83491" y="393382"/>
            <a:ext cx="1418272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Kenao Sans Serif"/>
              </a:rPr>
              <a:t>СПИСОК ВИКОРИСТАНИХ ДЖЕРЕЛ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1303" y="3741675"/>
            <a:ext cx="6949859" cy="4919563"/>
          </a:xfrm>
          <a:custGeom>
            <a:avLst/>
            <a:gdLst/>
            <a:ahLst/>
            <a:cxnLst/>
            <a:rect l="l" t="t" r="r" b="b"/>
            <a:pathLst>
              <a:path w="6949859" h="4919563">
                <a:moveTo>
                  <a:pt x="0" y="0"/>
                </a:moveTo>
                <a:lnTo>
                  <a:pt x="6949859" y="0"/>
                </a:lnTo>
                <a:lnTo>
                  <a:pt x="6949859" y="4919563"/>
                </a:lnTo>
                <a:lnTo>
                  <a:pt x="0" y="4919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5588" y="-746551"/>
            <a:ext cx="6949859" cy="4919563"/>
          </a:xfrm>
          <a:custGeom>
            <a:avLst/>
            <a:gdLst/>
            <a:ahLst/>
            <a:cxnLst/>
            <a:rect l="l" t="t" r="r" b="b"/>
            <a:pathLst>
              <a:path w="6949859" h="4919563">
                <a:moveTo>
                  <a:pt x="0" y="0"/>
                </a:moveTo>
                <a:lnTo>
                  <a:pt x="6949859" y="0"/>
                </a:lnTo>
                <a:lnTo>
                  <a:pt x="6949859" y="4919563"/>
                </a:lnTo>
                <a:lnTo>
                  <a:pt x="0" y="4919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72898" y="6755609"/>
            <a:ext cx="5915102" cy="4430617"/>
          </a:xfrm>
          <a:custGeom>
            <a:avLst/>
            <a:gdLst/>
            <a:ahLst/>
            <a:cxnLst/>
            <a:rect l="l" t="t" r="r" b="b"/>
            <a:pathLst>
              <a:path w="5915102" h="4430617">
                <a:moveTo>
                  <a:pt x="0" y="0"/>
                </a:moveTo>
                <a:lnTo>
                  <a:pt x="5915102" y="0"/>
                </a:lnTo>
                <a:lnTo>
                  <a:pt x="5915102" y="4430617"/>
                </a:lnTo>
                <a:lnTo>
                  <a:pt x="0" y="4430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09279" y="2030630"/>
            <a:ext cx="12933065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Lovelace"/>
              </a:rPr>
              <a:t>ОБ’ЄКТОМ ДОСЛІДЖЕННЯ -  ІСТОРИЧНА СПАДЩИНА НЕТІШИНСЬКОЇ МТГ. </a:t>
            </a:r>
          </a:p>
          <a:p>
            <a:pPr algn="ctr">
              <a:lnSpc>
                <a:spcPts val="6000"/>
              </a:lnSpc>
            </a:pPr>
            <a:r>
              <a:rPr lang="en-US" sz="2400">
                <a:solidFill>
                  <a:srgbClr val="000000"/>
                </a:solidFill>
                <a:latin typeface="Lovelace"/>
              </a:rPr>
              <a:t>ПРЕДМЕТ ДОСЛІДЖЕННЯ – ЗНАКОВІ ІСТОРИЧНІ МІСЦЯ НЕТІШИНСЬКОЇ МТГ.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71303" y="258444"/>
            <a:ext cx="13571041" cy="145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ПОЕЗІЯ В ІСТОРІЇ ЖИВА - МОГО НЕТІШИНА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ДУША НЕТЛІННА…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13485" y="5143500"/>
            <a:ext cx="4274641" cy="5107533"/>
          </a:xfrm>
          <a:custGeom>
            <a:avLst/>
            <a:gdLst/>
            <a:ahLst/>
            <a:cxnLst/>
            <a:rect l="l" t="t" r="r" b="b"/>
            <a:pathLst>
              <a:path w="4274641" h="5107533">
                <a:moveTo>
                  <a:pt x="0" y="0"/>
                </a:moveTo>
                <a:lnTo>
                  <a:pt x="4274641" y="0"/>
                </a:lnTo>
                <a:lnTo>
                  <a:pt x="4274641" y="5107533"/>
                </a:lnTo>
                <a:lnTo>
                  <a:pt x="0" y="510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474" t="-12549" b="-1254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58479" y="546197"/>
            <a:ext cx="13571041" cy="145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ПОЕЗІЯ В ІСТОРІЇ ЖИВА - МОГО НЕТІШИНА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ДУША НЕТЛІННА…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401977"/>
            <a:ext cx="18288000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ovelace Bold"/>
              </a:rPr>
              <a:t>МЕТОЮ РОБОТИ – ДОСЛІДИТИ ІСТОРИЧНІ ПАМ’ЯТКИ НЕТІШИНСЬКОЇ МТГ, НА ОСНОВІ ОТРИМАНИХ РЕЗУЛЬТАТІВ СТВОРИТИ ЕКСКУРСІЙНИЙ МАРШРУТ, ЩО СУПРОВОДЖУЄТЬСЯ ПОЕТИЧНИМИ ЗАМАЛЬОВКАМИ. </a:t>
            </a:r>
          </a:p>
        </p:txBody>
      </p:sp>
      <p:sp>
        <p:nvSpPr>
          <p:cNvPr id="6" name="Freeform 6"/>
          <p:cNvSpPr/>
          <p:nvPr/>
        </p:nvSpPr>
        <p:spPr>
          <a:xfrm>
            <a:off x="153892" y="3846317"/>
            <a:ext cx="3668772" cy="5107533"/>
          </a:xfrm>
          <a:custGeom>
            <a:avLst/>
            <a:gdLst/>
            <a:ahLst/>
            <a:cxnLst/>
            <a:rect l="l" t="t" r="r" b="b"/>
            <a:pathLst>
              <a:path w="3668772" h="5107533">
                <a:moveTo>
                  <a:pt x="0" y="0"/>
                </a:moveTo>
                <a:lnTo>
                  <a:pt x="3668773" y="0"/>
                </a:lnTo>
                <a:lnTo>
                  <a:pt x="3668773" y="5107533"/>
                </a:lnTo>
                <a:lnTo>
                  <a:pt x="0" y="510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569" r="-176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50984" y="4150767"/>
            <a:ext cx="3668772" cy="5107533"/>
          </a:xfrm>
          <a:custGeom>
            <a:avLst/>
            <a:gdLst/>
            <a:ahLst/>
            <a:cxnLst/>
            <a:rect l="l" t="t" r="r" b="b"/>
            <a:pathLst>
              <a:path w="3668772" h="5107533">
                <a:moveTo>
                  <a:pt x="0" y="0"/>
                </a:moveTo>
                <a:lnTo>
                  <a:pt x="3668772" y="0"/>
                </a:lnTo>
                <a:lnTo>
                  <a:pt x="3668772" y="5107533"/>
                </a:lnTo>
                <a:lnTo>
                  <a:pt x="0" y="510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569" r="-1764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48075" y="4583324"/>
            <a:ext cx="3668772" cy="5107533"/>
          </a:xfrm>
          <a:custGeom>
            <a:avLst/>
            <a:gdLst/>
            <a:ahLst/>
            <a:cxnLst/>
            <a:rect l="l" t="t" r="r" b="b"/>
            <a:pathLst>
              <a:path w="3668772" h="5107533">
                <a:moveTo>
                  <a:pt x="0" y="0"/>
                </a:moveTo>
                <a:lnTo>
                  <a:pt x="3668773" y="0"/>
                </a:lnTo>
                <a:lnTo>
                  <a:pt x="3668773" y="5107534"/>
                </a:lnTo>
                <a:lnTo>
                  <a:pt x="0" y="5107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569" r="-1764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153892" y="4643571"/>
            <a:ext cx="3976557" cy="229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8"/>
              </a:lnSpc>
              <a:spcBef>
                <a:spcPct val="0"/>
              </a:spcBef>
            </a:pPr>
            <a:r>
              <a:rPr lang="en-US" sz="2549">
                <a:solidFill>
                  <a:srgbClr val="000000"/>
                </a:solidFill>
                <a:latin typeface="Lovelace"/>
              </a:rPr>
              <a:t>-</a:t>
            </a:r>
            <a:r>
              <a:rPr lang="en-US" sz="2549">
                <a:solidFill>
                  <a:srgbClr val="000000"/>
                </a:solidFill>
                <a:latin typeface="Lovelace Bold"/>
              </a:rPr>
              <a:t>ДОСЛІДИТИ</a:t>
            </a:r>
          </a:p>
          <a:p>
            <a:pPr algn="ctr">
              <a:lnSpc>
                <a:spcPts val="3568"/>
              </a:lnSpc>
              <a:spcBef>
                <a:spcPct val="0"/>
              </a:spcBef>
            </a:pPr>
            <a:r>
              <a:rPr lang="en-US" sz="2549">
                <a:solidFill>
                  <a:srgbClr val="000000"/>
                </a:solidFill>
                <a:latin typeface="Lovelace Bold"/>
              </a:rPr>
              <a:t> ІСТОРИЧНІ </a:t>
            </a:r>
          </a:p>
          <a:p>
            <a:pPr algn="ctr">
              <a:lnSpc>
                <a:spcPts val="3568"/>
              </a:lnSpc>
              <a:spcBef>
                <a:spcPct val="0"/>
              </a:spcBef>
            </a:pPr>
            <a:r>
              <a:rPr lang="en-US" sz="2549">
                <a:solidFill>
                  <a:srgbClr val="000000"/>
                </a:solidFill>
                <a:latin typeface="Lovelace Bold"/>
              </a:rPr>
              <a:t>ПАМ’ЯТКИ </a:t>
            </a:r>
          </a:p>
          <a:p>
            <a:pPr algn="ctr">
              <a:lnSpc>
                <a:spcPts val="3568"/>
              </a:lnSpc>
              <a:spcBef>
                <a:spcPct val="0"/>
              </a:spcBef>
            </a:pPr>
            <a:r>
              <a:rPr lang="en-US" sz="2549">
                <a:solidFill>
                  <a:srgbClr val="000000"/>
                </a:solidFill>
                <a:latin typeface="Lovelace Bold"/>
              </a:rPr>
              <a:t>НЕТІШИНСЬКОЇ МТГ</a:t>
            </a:r>
            <a:r>
              <a:rPr lang="en-US" sz="2549">
                <a:solidFill>
                  <a:srgbClr val="000000"/>
                </a:solidFill>
                <a:latin typeface="Lovelace"/>
              </a:rPr>
              <a:t>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15908" y="5418079"/>
            <a:ext cx="3803849" cy="259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-СТВОРИТИ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 ЕКСКУРСІЙНИЙ 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МАРШРУТ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 НАЙЦІКАВІШИМИ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 МІСЦЯМИ РІДНОГО 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КРАЮ;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48075" y="4516649"/>
            <a:ext cx="3668772" cy="529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-ОПРАЦЮВАТИ 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ЛІТЕРАТУРУ,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 ІСТОРИЧНІ ДОВІДКИ, 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СВІДЧЕННЯ ОЧЕВИДЦІВ,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 ЩО ДОПОМОЖУТЬ 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ЯКНАЙЯСКРАВІШЕ 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ПРЕДСТАВИТИ РІДНИЙ </a:t>
            </a:r>
          </a:p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Lovelace Bold"/>
              </a:rPr>
              <a:t>КРАЙ ТУРИСТАМ ТА МЕШКАНЦЯМ МІСТА;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13485" y="6708852"/>
            <a:ext cx="4274641" cy="235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  <a:spcBef>
                <a:spcPct val="0"/>
              </a:spcBef>
            </a:pPr>
            <a:r>
              <a:rPr lang="en-US" sz="2172">
                <a:solidFill>
                  <a:srgbClr val="000000"/>
                </a:solidFill>
                <a:latin typeface="Lovelace Bold"/>
              </a:rPr>
              <a:t>-СТВОРИТИ </a:t>
            </a:r>
          </a:p>
          <a:p>
            <a:pPr algn="ctr">
              <a:lnSpc>
                <a:spcPts val="3040"/>
              </a:lnSpc>
              <a:spcBef>
                <a:spcPct val="0"/>
              </a:spcBef>
            </a:pPr>
            <a:r>
              <a:rPr lang="en-US" sz="2172">
                <a:solidFill>
                  <a:srgbClr val="000000"/>
                </a:solidFill>
                <a:latin typeface="Lovelace Bold"/>
              </a:rPr>
              <a:t>ПОЕТИЧНІ РЯДКИ, </a:t>
            </a:r>
          </a:p>
          <a:p>
            <a:pPr algn="ctr">
              <a:lnSpc>
                <a:spcPts val="3040"/>
              </a:lnSpc>
              <a:spcBef>
                <a:spcPct val="0"/>
              </a:spcBef>
            </a:pPr>
            <a:r>
              <a:rPr lang="en-US" sz="2172">
                <a:solidFill>
                  <a:srgbClr val="000000"/>
                </a:solidFill>
                <a:latin typeface="Lovelace Bold"/>
              </a:rPr>
              <a:t>ЩО</a:t>
            </a:r>
          </a:p>
          <a:p>
            <a:pPr algn="ctr">
              <a:lnSpc>
                <a:spcPts val="3040"/>
              </a:lnSpc>
              <a:spcBef>
                <a:spcPct val="0"/>
              </a:spcBef>
            </a:pPr>
            <a:r>
              <a:rPr lang="en-US" sz="2172">
                <a:solidFill>
                  <a:srgbClr val="000000"/>
                </a:solidFill>
                <a:latin typeface="Lovelace Bold"/>
              </a:rPr>
              <a:t> СУПРОВОДЖУВАТИМУТЬ</a:t>
            </a:r>
          </a:p>
          <a:p>
            <a:pPr algn="ctr">
              <a:lnSpc>
                <a:spcPts val="3040"/>
              </a:lnSpc>
              <a:spcBef>
                <a:spcPct val="0"/>
              </a:spcBef>
            </a:pPr>
            <a:r>
              <a:rPr lang="en-US" sz="2172">
                <a:solidFill>
                  <a:srgbClr val="000000"/>
                </a:solidFill>
                <a:latin typeface="Lovelace Bold"/>
              </a:rPr>
              <a:t> ЕКСКУРСІЙНУ </a:t>
            </a:r>
          </a:p>
          <a:p>
            <a:pPr algn="ctr">
              <a:lnSpc>
                <a:spcPts val="3320"/>
              </a:lnSpc>
              <a:spcBef>
                <a:spcPct val="0"/>
              </a:spcBef>
            </a:pPr>
            <a:r>
              <a:rPr lang="en-US" sz="2372">
                <a:solidFill>
                  <a:srgbClr val="000000"/>
                </a:solidFill>
                <a:latin typeface="Lovelace Bold"/>
              </a:rPr>
              <a:t>ПОДОРОЖ.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91412" y="-85725"/>
            <a:ext cx="13571041" cy="145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ПОЕЗІЯ В ІСТОРІЇ ЖИВА - МОГО НЕТІШИНА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Lovelace Bold"/>
              </a:rPr>
              <a:t>ДУША НЕТЛІННА…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842716" y="6425495"/>
            <a:ext cx="4132735" cy="413273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6752" r="-1675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6122930" y="1290979"/>
            <a:ext cx="3852521" cy="38525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5987" r="-4598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675372" y="6154265"/>
            <a:ext cx="4132735" cy="413273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96" r="-9469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975452" y="3633950"/>
            <a:ext cx="3933501" cy="393350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1942" r="-2194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4051827" y="976201"/>
            <a:ext cx="4167299" cy="416729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3045" r="-3304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0" y="976201"/>
            <a:ext cx="5980055" cy="8134300"/>
            <a:chOff x="0" y="0"/>
            <a:chExt cx="1574994" cy="21423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4994" cy="2142367"/>
            </a:xfrm>
            <a:custGeom>
              <a:avLst/>
              <a:gdLst/>
              <a:ahLst/>
              <a:cxnLst/>
              <a:rect l="l" t="t" r="r" b="b"/>
              <a:pathLst>
                <a:path w="1574994" h="2142367">
                  <a:moveTo>
                    <a:pt x="0" y="0"/>
                  </a:moveTo>
                  <a:lnTo>
                    <a:pt x="1574994" y="0"/>
                  </a:lnTo>
                  <a:lnTo>
                    <a:pt x="1574994" y="2142367"/>
                  </a:lnTo>
                  <a:lnTo>
                    <a:pt x="0" y="2142367"/>
                  </a:lnTo>
                  <a:close/>
                </a:path>
              </a:pathLst>
            </a:custGeom>
            <a:solidFill>
              <a:srgbClr val="62712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74994" cy="2199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054" y="1796845"/>
            <a:ext cx="5842716" cy="577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-1.ЗНАК НЕТІШИН  </a:t>
            </a:r>
          </a:p>
          <a:p>
            <a:pPr algn="just">
              <a:lnSpc>
                <a:spcPts val="3760"/>
              </a:lnSpc>
              <a:spcBef>
                <a:spcPct val="0"/>
              </a:spcBef>
            </a:pPr>
            <a:endParaRPr lang="en-US" sz="2685">
              <a:solidFill>
                <a:srgbClr val="EDE1D2"/>
              </a:solidFill>
              <a:latin typeface="Lovelace Bold"/>
            </a:endParaRPr>
          </a:p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-2.ЦЕРКВА-КОРАБЕЛЬ СЕЛА СТАРИЙ КРИВИН</a:t>
            </a:r>
          </a:p>
          <a:p>
            <a:pPr algn="just">
              <a:lnSpc>
                <a:spcPts val="3760"/>
              </a:lnSpc>
              <a:spcBef>
                <a:spcPct val="0"/>
              </a:spcBef>
            </a:pPr>
            <a:endParaRPr lang="en-US" sz="2685">
              <a:solidFill>
                <a:srgbClr val="EDE1D2"/>
              </a:solidFill>
              <a:latin typeface="Lovelace Bold"/>
            </a:endParaRPr>
          </a:p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 3. МЛИН </a:t>
            </a:r>
          </a:p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 </a:t>
            </a:r>
          </a:p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4.-ЦЕРКВА СВЯТОЇ ПАРАСКЕВИ</a:t>
            </a:r>
          </a:p>
          <a:p>
            <a:pPr algn="just">
              <a:lnSpc>
                <a:spcPts val="3760"/>
              </a:lnSpc>
              <a:spcBef>
                <a:spcPct val="0"/>
              </a:spcBef>
            </a:pPr>
            <a:endParaRPr lang="en-US" sz="2685">
              <a:solidFill>
                <a:srgbClr val="EDE1D2"/>
              </a:solidFill>
              <a:latin typeface="Lovelace Bold"/>
            </a:endParaRPr>
          </a:p>
          <a:p>
            <a:pPr algn="just">
              <a:lnSpc>
                <a:spcPts val="3760"/>
              </a:lnSpc>
              <a:spcBef>
                <a:spcPct val="0"/>
              </a:spcBef>
            </a:pPr>
            <a:r>
              <a:rPr lang="en-US" sz="2685">
                <a:solidFill>
                  <a:srgbClr val="EDE1D2"/>
                </a:solidFill>
                <a:latin typeface="Lovelace Bold"/>
              </a:rPr>
              <a:t>-5. ЗАТОПЛЕНЕ СЕЛО ДОРОГОЩА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745" y="632777"/>
            <a:ext cx="4999076" cy="8229600"/>
            <a:chOff x="0" y="0"/>
            <a:chExt cx="6665435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7476113"/>
              <a:ext cx="6665435" cy="3496687"/>
              <a:chOff x="0" y="0"/>
              <a:chExt cx="6350000" cy="333121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333121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3331210">
                    <a:moveTo>
                      <a:pt x="6209030" y="0"/>
                    </a:moveTo>
                    <a:lnTo>
                      <a:pt x="140970" y="0"/>
                    </a:lnTo>
                    <a:cubicBezTo>
                      <a:pt x="63500" y="0"/>
                      <a:pt x="0" y="62230"/>
                      <a:pt x="0" y="138430"/>
                    </a:cubicBezTo>
                    <a:lnTo>
                      <a:pt x="0" y="3192780"/>
                    </a:lnTo>
                    <a:cubicBezTo>
                      <a:pt x="0" y="3268980"/>
                      <a:pt x="63500" y="3331210"/>
                      <a:pt x="140970" y="3331210"/>
                    </a:cubicBezTo>
                    <a:lnTo>
                      <a:pt x="6209030" y="3331210"/>
                    </a:lnTo>
                    <a:cubicBezTo>
                      <a:pt x="6286500" y="3331210"/>
                      <a:pt x="6350000" y="3268980"/>
                      <a:pt x="6350000" y="3192780"/>
                    </a:cubicBezTo>
                    <a:lnTo>
                      <a:pt x="6350000" y="138430"/>
                    </a:lnTo>
                    <a:cubicBezTo>
                      <a:pt x="6350000" y="62230"/>
                      <a:pt x="6286500" y="0"/>
                      <a:pt x="620903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21759" b="-21759"/>
                </a:stretch>
              </a:blip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3726424"/>
              <a:ext cx="6665435" cy="3496687"/>
              <a:chOff x="0" y="0"/>
              <a:chExt cx="6350000" cy="333121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333121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3331210">
                    <a:moveTo>
                      <a:pt x="6209030" y="0"/>
                    </a:moveTo>
                    <a:lnTo>
                      <a:pt x="140970" y="0"/>
                    </a:lnTo>
                    <a:cubicBezTo>
                      <a:pt x="63500" y="0"/>
                      <a:pt x="0" y="62230"/>
                      <a:pt x="0" y="138430"/>
                    </a:cubicBezTo>
                    <a:lnTo>
                      <a:pt x="0" y="3192780"/>
                    </a:lnTo>
                    <a:cubicBezTo>
                      <a:pt x="0" y="3268980"/>
                      <a:pt x="63500" y="3331210"/>
                      <a:pt x="140970" y="3331210"/>
                    </a:cubicBezTo>
                    <a:lnTo>
                      <a:pt x="6209030" y="3331210"/>
                    </a:lnTo>
                    <a:cubicBezTo>
                      <a:pt x="6286500" y="3331210"/>
                      <a:pt x="6350000" y="3268980"/>
                      <a:pt x="6350000" y="3192780"/>
                    </a:cubicBezTo>
                    <a:lnTo>
                      <a:pt x="6350000" y="138430"/>
                    </a:lnTo>
                    <a:cubicBezTo>
                      <a:pt x="6350000" y="62230"/>
                      <a:pt x="6286500" y="0"/>
                      <a:pt x="620903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21391" b="-21391"/>
                </a:stretch>
              </a:blip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665435" cy="3496687"/>
              <a:chOff x="0" y="0"/>
              <a:chExt cx="6350000" cy="33312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333121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3331210">
                    <a:moveTo>
                      <a:pt x="6209030" y="0"/>
                    </a:moveTo>
                    <a:lnTo>
                      <a:pt x="140970" y="0"/>
                    </a:lnTo>
                    <a:cubicBezTo>
                      <a:pt x="63500" y="0"/>
                      <a:pt x="0" y="62230"/>
                      <a:pt x="0" y="138430"/>
                    </a:cubicBezTo>
                    <a:lnTo>
                      <a:pt x="0" y="3192780"/>
                    </a:lnTo>
                    <a:cubicBezTo>
                      <a:pt x="0" y="3268980"/>
                      <a:pt x="63500" y="3331210"/>
                      <a:pt x="140970" y="3331210"/>
                    </a:cubicBezTo>
                    <a:lnTo>
                      <a:pt x="6209030" y="3331210"/>
                    </a:lnTo>
                    <a:cubicBezTo>
                      <a:pt x="6286500" y="3331210"/>
                      <a:pt x="6350000" y="3268980"/>
                      <a:pt x="6350000" y="3192780"/>
                    </a:cubicBezTo>
                    <a:lnTo>
                      <a:pt x="6350000" y="138430"/>
                    </a:lnTo>
                    <a:cubicBezTo>
                      <a:pt x="6350000" y="62230"/>
                      <a:pt x="6286500" y="0"/>
                      <a:pt x="620903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55" r="-355"/>
                </a:stretch>
              </a:blip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167264" y="1148395"/>
            <a:ext cx="11120736" cy="2581916"/>
            <a:chOff x="0" y="0"/>
            <a:chExt cx="2928918" cy="6800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8918" cy="680011"/>
            </a:xfrm>
            <a:custGeom>
              <a:avLst/>
              <a:gdLst/>
              <a:ahLst/>
              <a:cxnLst/>
              <a:rect l="l" t="t" r="r" b="b"/>
              <a:pathLst>
                <a:path w="2928918" h="680011">
                  <a:moveTo>
                    <a:pt x="0" y="0"/>
                  </a:moveTo>
                  <a:lnTo>
                    <a:pt x="2928918" y="0"/>
                  </a:lnTo>
                  <a:lnTo>
                    <a:pt x="2928918" y="680011"/>
                  </a:lnTo>
                  <a:lnTo>
                    <a:pt x="0" y="680011"/>
                  </a:lnTo>
                  <a:close/>
                </a:path>
              </a:pathLst>
            </a:custGeom>
            <a:solidFill>
              <a:srgbClr val="EFE9E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928918" cy="737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978968" y="3730310"/>
            <a:ext cx="7591498" cy="2664925"/>
          </a:xfrm>
          <a:custGeom>
            <a:avLst/>
            <a:gdLst/>
            <a:ahLst/>
            <a:cxnLst/>
            <a:rect l="l" t="t" r="r" b="b"/>
            <a:pathLst>
              <a:path w="7591498" h="2664925">
                <a:moveTo>
                  <a:pt x="0" y="0"/>
                </a:moveTo>
                <a:lnTo>
                  <a:pt x="7591498" y="0"/>
                </a:lnTo>
                <a:lnTo>
                  <a:pt x="7591498" y="2664925"/>
                </a:lnTo>
                <a:lnTo>
                  <a:pt x="0" y="2664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58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449730" y="715645"/>
            <a:ext cx="11120736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Це місто,що назвалося Нетішин,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Свій спомин тче й мелодії пісні.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Хай князю край цей, може, був не втішен,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Для мене ж він легенда уві сні.</a:t>
            </a:r>
          </a:p>
          <a:p>
            <a:pPr algn="r"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Софія Северенюк</a:t>
            </a:r>
          </a:p>
          <a:p>
            <a:pPr>
              <a:lnSpc>
                <a:spcPts val="4620"/>
              </a:lnSpc>
            </a:pPr>
            <a:endParaRPr lang="en-US" sz="3300" spc="458">
              <a:solidFill>
                <a:srgbClr val="000000"/>
              </a:solidFill>
              <a:latin typeface="Higuen Elegant Seri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67429" y="-95250"/>
            <a:ext cx="924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ЗУПИНКА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67264" y="7924650"/>
            <a:ext cx="9060037" cy="13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6"/>
              </a:lnSpc>
              <a:spcBef>
                <a:spcPct val="0"/>
              </a:spcBef>
            </a:pPr>
            <a:r>
              <a:rPr lang="en-US" sz="1897">
                <a:solidFill>
                  <a:srgbClr val="000000"/>
                </a:solidFill>
                <a:latin typeface="Lovelace Bold"/>
              </a:rPr>
              <a:t>ІМОВІРНИМ ЗАСНОВНИКОМ ЧИ ПЕРШИМ</a:t>
            </a:r>
          </a:p>
          <a:p>
            <a:pPr algn="ctr">
              <a:lnSpc>
                <a:spcPts val="2656"/>
              </a:lnSpc>
              <a:spcBef>
                <a:spcPct val="0"/>
              </a:spcBef>
            </a:pPr>
            <a:r>
              <a:rPr lang="en-US" sz="1897">
                <a:solidFill>
                  <a:srgbClr val="000000"/>
                </a:solidFill>
                <a:latin typeface="Lovelace Bold"/>
              </a:rPr>
              <a:t> ПОСЕЛЕНЦЕМ НА МІСЦІ </a:t>
            </a:r>
          </a:p>
          <a:p>
            <a:pPr algn="ctr">
              <a:lnSpc>
                <a:spcPts val="2656"/>
              </a:lnSpc>
              <a:spcBef>
                <a:spcPct val="0"/>
              </a:spcBef>
            </a:pPr>
            <a:r>
              <a:rPr lang="en-US" sz="1897">
                <a:solidFill>
                  <a:srgbClr val="000000"/>
                </a:solidFill>
                <a:latin typeface="Lovelace Bold"/>
              </a:rPr>
              <a:t>МАЙБУТНЬОГО НЕТІШИНА </a:t>
            </a:r>
          </a:p>
          <a:p>
            <a:pPr algn="ctr">
              <a:lnSpc>
                <a:spcPts val="2656"/>
              </a:lnSpc>
              <a:spcBef>
                <a:spcPct val="0"/>
              </a:spcBef>
            </a:pPr>
            <a:r>
              <a:rPr lang="en-US" sz="1897">
                <a:solidFill>
                  <a:srgbClr val="000000"/>
                </a:solidFill>
                <a:latin typeface="Lovelace Bold"/>
              </a:rPr>
              <a:t>ВВАЖАЮТЬ ЧОЛОВІКА НА ІМ’Я НЕТІША (НЕТОША, НЕТОШКА).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67390" y="6375977"/>
            <a:ext cx="6493173" cy="8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30 СІЧНЯ 1542 РОКУ   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 УПЕРШЕ ЗГАДАНО ПРО НЕТІШИН.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7264" y="1148395"/>
            <a:ext cx="11120736" cy="2581916"/>
            <a:chOff x="0" y="0"/>
            <a:chExt cx="2928918" cy="680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8918" cy="680011"/>
            </a:xfrm>
            <a:custGeom>
              <a:avLst/>
              <a:gdLst/>
              <a:ahLst/>
              <a:cxnLst/>
              <a:rect l="l" t="t" r="r" b="b"/>
              <a:pathLst>
                <a:path w="2928918" h="680011">
                  <a:moveTo>
                    <a:pt x="0" y="0"/>
                  </a:moveTo>
                  <a:lnTo>
                    <a:pt x="2928918" y="0"/>
                  </a:lnTo>
                  <a:lnTo>
                    <a:pt x="2928918" y="680011"/>
                  </a:lnTo>
                  <a:lnTo>
                    <a:pt x="0" y="680011"/>
                  </a:lnTo>
                  <a:close/>
                </a:path>
              </a:pathLst>
            </a:custGeom>
            <a:solidFill>
              <a:srgbClr val="E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8918" cy="737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28963" y="1372479"/>
            <a:ext cx="5676932" cy="5858679"/>
          </a:xfrm>
          <a:custGeom>
            <a:avLst/>
            <a:gdLst/>
            <a:ahLst/>
            <a:cxnLst/>
            <a:rect l="l" t="t" r="r" b="b"/>
            <a:pathLst>
              <a:path w="5676932" h="5858679">
                <a:moveTo>
                  <a:pt x="0" y="0"/>
                </a:moveTo>
                <a:lnTo>
                  <a:pt x="5676932" y="0"/>
                </a:lnTo>
                <a:lnTo>
                  <a:pt x="5676932" y="5858679"/>
                </a:lnTo>
                <a:lnTo>
                  <a:pt x="0" y="5858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47999" y="5143500"/>
            <a:ext cx="7821492" cy="5874057"/>
          </a:xfrm>
          <a:custGeom>
            <a:avLst/>
            <a:gdLst/>
            <a:ahLst/>
            <a:cxnLst/>
            <a:rect l="l" t="t" r="r" b="b"/>
            <a:pathLst>
              <a:path w="7821492" h="5874057">
                <a:moveTo>
                  <a:pt x="0" y="0"/>
                </a:moveTo>
                <a:lnTo>
                  <a:pt x="7821492" y="0"/>
                </a:lnTo>
                <a:lnTo>
                  <a:pt x="7821492" y="5874057"/>
                </a:lnTo>
                <a:lnTo>
                  <a:pt x="0" y="587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35058" y="1072195"/>
            <a:ext cx="11120736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Диво-цеква ясніє дарами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І щедротами кожного дня.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Без єдиного цвяха єднає.</a:t>
            </a:r>
          </a:p>
          <a:p>
            <a:pPr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і для люду зоріє здаля.</a:t>
            </a:r>
          </a:p>
          <a:p>
            <a:pPr algn="ctr">
              <a:lnSpc>
                <a:spcPts val="4620"/>
              </a:lnSpc>
            </a:pPr>
            <a:r>
              <a:rPr lang="en-US" sz="3300" spc="458">
                <a:solidFill>
                  <a:srgbClr val="000000"/>
                </a:solidFill>
                <a:latin typeface="Higuen Elegant Serif"/>
              </a:rPr>
              <a:t>Софія Северенюк</a:t>
            </a:r>
          </a:p>
          <a:p>
            <a:pPr algn="ctr">
              <a:lnSpc>
                <a:spcPts val="4620"/>
              </a:lnSpc>
            </a:pPr>
            <a:endParaRPr lang="en-US" sz="3300" spc="458">
              <a:solidFill>
                <a:srgbClr val="000000"/>
              </a:solidFill>
              <a:latin typeface="Higuen Elegant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67429" y="-95250"/>
            <a:ext cx="924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ЗУПИНКА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4025" y="728189"/>
            <a:ext cx="11666538" cy="42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«ЦЕРКВА-КОРАБЕЛЬ» - ДЕРЕВ’ЯНЕ ДИВО У СТАРОМУ КРИВИНІ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279247" y="7834719"/>
            <a:ext cx="11124010" cy="142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000000"/>
                </a:solidFill>
                <a:latin typeface="Lovelace Bold"/>
              </a:rPr>
              <a:t>ТРИЗРУБНА, ТРИГЛАВА, ПІДПОЯСАНА ГАЛЕРЕЄЮ ПО ВСЬОМУ ПЕРИМЕТРУ, ЦЕРКВА ЧИМОСЬ НАГАДУЄ КОРАБЕЛЬ. ДО ТОГО Ж, ТАКА ФОРМА ЦЕРКВИ У ТІ ЧАСИ МАЛА НАЗВУ «КОРАБ», ТОМУ ПОРІВНЯННЯ НЕ ПРОСТО СИМВОЛІЧНЕ… ЗВЕДЕНИЙ ХРАМ У СТИЛІ УКРАЇНСЬКОГО БАРОККО КРИВИНСЬКОЮ ГРОМАДОЮ МАЙСТРІВ-ТЕСЛЯРІВ І НИНІ ВВАЖАЄТЬСЯ БЕЗЦІННИМ ЗРАЗКОМ ВОЛИНСЬКОЇ ШКОЛИ НАРОДНОЇ АРХІТЕКТУРИ.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5895" y="4035110"/>
            <a:ext cx="8171557" cy="8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ВІДОМО, ЩО ЗВЕЛИ ЇЇ У 1763 РОЦІ НА МІСЦІ 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ГРЕКО – КАТОЛИЦЬКОГО ХРАМУ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7264" y="1148395"/>
            <a:ext cx="11120736" cy="2581916"/>
            <a:chOff x="0" y="0"/>
            <a:chExt cx="2928918" cy="680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8918" cy="680011"/>
            </a:xfrm>
            <a:custGeom>
              <a:avLst/>
              <a:gdLst/>
              <a:ahLst/>
              <a:cxnLst/>
              <a:rect l="l" t="t" r="r" b="b"/>
              <a:pathLst>
                <a:path w="2928918" h="680011">
                  <a:moveTo>
                    <a:pt x="0" y="0"/>
                  </a:moveTo>
                  <a:lnTo>
                    <a:pt x="2928918" y="0"/>
                  </a:lnTo>
                  <a:lnTo>
                    <a:pt x="2928918" y="680011"/>
                  </a:lnTo>
                  <a:lnTo>
                    <a:pt x="0" y="680011"/>
                  </a:lnTo>
                  <a:close/>
                </a:path>
              </a:pathLst>
            </a:custGeom>
            <a:solidFill>
              <a:srgbClr val="E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8918" cy="737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2691" y="1207038"/>
            <a:ext cx="7261368" cy="5446026"/>
          </a:xfrm>
          <a:custGeom>
            <a:avLst/>
            <a:gdLst/>
            <a:ahLst/>
            <a:cxnLst/>
            <a:rect l="l" t="t" r="r" b="b"/>
            <a:pathLst>
              <a:path w="7261368" h="5446026">
                <a:moveTo>
                  <a:pt x="0" y="0"/>
                </a:moveTo>
                <a:lnTo>
                  <a:pt x="7261368" y="0"/>
                </a:lnTo>
                <a:lnTo>
                  <a:pt x="7261368" y="5446026"/>
                </a:lnTo>
                <a:lnTo>
                  <a:pt x="0" y="5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88763" y="2922933"/>
            <a:ext cx="11120736" cy="464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Давня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історія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.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Стіни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пресвітлі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.  </a:t>
            </a:r>
          </a:p>
          <a:p>
            <a:pPr>
              <a:lnSpc>
                <a:spcPts val="4620"/>
              </a:lnSpc>
            </a:pP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Віра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одвічна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сія</a:t>
            </a:r>
            <a:r>
              <a:rPr lang="uk-UA" sz="3300" spc="458" dirty="0">
                <a:solidFill>
                  <a:srgbClr val="000000"/>
                </a:solidFill>
                <a:latin typeface="Higuen Elegant Serif"/>
              </a:rPr>
              <a:t>.</a:t>
            </a:r>
            <a:endParaRPr lang="en-US" sz="3300" spc="458" dirty="0">
              <a:solidFill>
                <a:srgbClr val="000000"/>
              </a:solidFill>
              <a:latin typeface="Higuen Elegant Serif"/>
            </a:endParaRPr>
          </a:p>
          <a:p>
            <a:pPr>
              <a:lnSpc>
                <a:spcPts val="4620"/>
              </a:lnSpc>
            </a:pP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і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не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здолати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ні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грому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,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ні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вітру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...</a:t>
            </a:r>
          </a:p>
          <a:p>
            <a:pPr>
              <a:lnSpc>
                <a:spcPts val="4620"/>
              </a:lnSpc>
            </a:pP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Сильна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вкраїнська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земля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...</a:t>
            </a:r>
          </a:p>
          <a:p>
            <a:pPr algn="ctr">
              <a:lnSpc>
                <a:spcPts val="4620"/>
              </a:lnSpc>
            </a:pP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Софія</a:t>
            </a:r>
            <a:r>
              <a:rPr lang="en-US" sz="3300" spc="458" dirty="0">
                <a:solidFill>
                  <a:srgbClr val="000000"/>
                </a:solidFill>
                <a:latin typeface="Higuen Elegant Serif"/>
              </a:rPr>
              <a:t> </a:t>
            </a:r>
            <a:r>
              <a:rPr lang="en-US" sz="3300" spc="458" dirty="0" err="1">
                <a:solidFill>
                  <a:srgbClr val="000000"/>
                </a:solidFill>
                <a:latin typeface="Higuen Elegant Serif"/>
              </a:rPr>
              <a:t>Северенюк</a:t>
            </a:r>
            <a:endParaRPr lang="en-US" sz="3300" spc="458" dirty="0">
              <a:solidFill>
                <a:srgbClr val="000000"/>
              </a:solidFill>
              <a:latin typeface="Higuen Elegant Serif"/>
            </a:endParaRPr>
          </a:p>
          <a:p>
            <a:pPr>
              <a:lnSpc>
                <a:spcPts val="4620"/>
              </a:lnSpc>
            </a:pPr>
            <a:endParaRPr lang="en-US" sz="3300" spc="458" dirty="0">
              <a:solidFill>
                <a:srgbClr val="000000"/>
              </a:solidFill>
              <a:latin typeface="Higuen Elegant Serif"/>
            </a:endParaRPr>
          </a:p>
          <a:p>
            <a:pPr>
              <a:lnSpc>
                <a:spcPts val="4620"/>
              </a:lnSpc>
            </a:pPr>
            <a:endParaRPr lang="en-US" sz="3300" spc="458" dirty="0">
              <a:solidFill>
                <a:srgbClr val="000000"/>
              </a:solidFill>
              <a:latin typeface="Higuen Elegant Serif"/>
            </a:endParaRPr>
          </a:p>
          <a:p>
            <a:pPr>
              <a:lnSpc>
                <a:spcPts val="4620"/>
              </a:lnSpc>
            </a:pPr>
            <a:endParaRPr lang="en-US" sz="3300" spc="458" dirty="0">
              <a:solidFill>
                <a:srgbClr val="000000"/>
              </a:solidFill>
              <a:latin typeface="Higuen Elegant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67429" y="-95250"/>
            <a:ext cx="924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ЗУПИНКА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3446" y="744220"/>
            <a:ext cx="8351143" cy="260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 dirty="0">
                <a:solidFill>
                  <a:srgbClr val="000000"/>
                </a:solidFill>
                <a:latin typeface="Lovelace Bold"/>
              </a:rPr>
              <a:t>«ЦЕРКВА </a:t>
            </a:r>
            <a:r>
              <a:rPr lang="en-US" sz="2456" dirty="0" err="1">
                <a:solidFill>
                  <a:srgbClr val="000000"/>
                </a:solidFill>
                <a:latin typeface="Lovelace Bold"/>
              </a:rPr>
              <a:t>ЦЕРКВА</a:t>
            </a:r>
            <a:r>
              <a:rPr lang="en-US" sz="2456" dirty="0">
                <a:solidFill>
                  <a:srgbClr val="000000"/>
                </a:solidFill>
                <a:latin typeface="Lovelace Bold"/>
              </a:rPr>
              <a:t> СВ. ЮРІЯ ПЕРЕМОЖЦЯ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 dirty="0">
                <a:solidFill>
                  <a:srgbClr val="000000"/>
                </a:solidFill>
                <a:latin typeface="Lovelace Bold"/>
              </a:rPr>
              <a:t>1870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uk-UA" sz="2456" u="sng" dirty="0">
                <a:latin typeface="Lovelace Bold"/>
                <a:hlinkClick r:id="rId3" tooltip="https://www.facebook.com/ParaskevaCerkov?__cft__[0]=AZUXxG5HiesjVhGKj6X87S4LHWWNByexha8t7eZeq7xk25a00S5xV04Sk1CqiWS5TLESFwbv0IAxDQq7LI39vW8__4_cYI09Xb7CxGhyPoMucBQ7GYKn22EDRBm4DBOBrkIrqHhUA4K95r8yho_vlF7uT-y9wBpOOBy02Y2VfIuMjT0IN-r8klZKpkX2X7M0Cpu_GBiW-11yPvkQR4kaF8C8&amp;__tn__=%2Cd-UC%2CP-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Свято-</a:t>
            </a:r>
            <a:r>
              <a:rPr lang="uk-UA" sz="2456" u="sng" dirty="0" err="1">
                <a:latin typeface="Lovelace Bold"/>
                <a:hlinkClick r:id="rId3" tooltip="https://www.facebook.com/ParaskevaCerkov?__cft__[0]=AZUXxG5HiesjVhGKj6X87S4LHWWNByexha8t7eZeq7xk25a00S5xV04Sk1CqiWS5TLESFwbv0IAxDQq7LI39vW8__4_cYI09Xb7CxGhyPoMucBQ7GYKn22EDRBm4DBOBrkIrqHhUA4K95r8yho_vlF7uT-y9wBpOOBy02Y2VfIuMjT0IN-r8klZKpkX2X7M0Cpu_GBiW-11yPvkQR4kaF8C8&amp;__tn__=%2Cd-UC%2CP-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Параскевський</a:t>
            </a:r>
            <a:r>
              <a:rPr lang="uk-UA" sz="2456" u="sng" dirty="0">
                <a:latin typeface="Lovelace Bold"/>
                <a:hlinkClick r:id="rId3" tooltip="https://www.facebook.com/ParaskevaCerkov?__cft__[0]=AZUXxG5HiesjVhGKj6X87S4LHWWNByexha8t7eZeq7xk25a00S5xV04Sk1CqiWS5TLESFwbv0IAxDQq7LI39vW8__4_cYI09Xb7CxGhyPoMucBQ7GYKn22EDRBm4DBOBrkIrqHhUA4K95r8yho_vlF7uT-y9wBpOOBy02Y2VfIuMjT0IN-r8klZKpkX2X7M0Cpu_GBiW-11yPvkQR4kaF8C8&amp;__tn__=%2Cd-UC%2CP-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храм</a:t>
            </a:r>
            <a:endParaRPr lang="en-US" sz="2456" u="sng" dirty="0">
              <a:latin typeface="Lovelace Bold"/>
              <a:hlinkClick r:id="rId3" tooltip="https://www.facebook.com/ParaskevaCerkov?__cft__[0]=AZUXxG5HiesjVhGKj6X87S4LHWWNByexha8t7eZeq7xk25a00S5xV04Sk1CqiWS5TLESFwbv0IAxDQq7LI39vW8__4_cYI09Xb7CxGhyPoMucBQ7GYKn22EDRBm4DBOBrkIrqHhUA4K95r8yho_vlF7uT-y9wBpOOBy02Y2VfIuMjT0IN-r8klZKpkX2X7M0Cpu_GBiW-11yPvkQR4kaF8C8&amp;__tn__=%2Cd-UC%2CP-R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 dirty="0">
                <a:solidFill>
                  <a:srgbClr val="000000"/>
                </a:solidFill>
                <a:latin typeface="Lovelace Bold"/>
              </a:rPr>
              <a:t>2024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endParaRPr lang="en-US" sz="2456" dirty="0">
              <a:solidFill>
                <a:srgbClr val="000000"/>
              </a:solidFill>
              <a:latin typeface="Lovelace Bold"/>
            </a:endParaRP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 dirty="0">
                <a:solidFill>
                  <a:srgbClr val="000000"/>
                </a:solidFill>
                <a:latin typeface="Lovelace Bold"/>
              </a:rPr>
              <a:t> -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1077" y="6664082"/>
            <a:ext cx="11637169" cy="8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ЦЕРКВА В ІМ'Я СВ. ВЕЛИКОМУЧЕНИКА ГЕОРГІЯ ПЕРЕМОЖЦЯ.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 ЗБУДОВАНА В 1870 РОЦІ КОШТОМ ПАРАФІЯН.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7264" y="1148395"/>
            <a:ext cx="11120736" cy="2581916"/>
            <a:chOff x="0" y="0"/>
            <a:chExt cx="2928918" cy="680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8918" cy="680011"/>
            </a:xfrm>
            <a:custGeom>
              <a:avLst/>
              <a:gdLst/>
              <a:ahLst/>
              <a:cxnLst/>
              <a:rect l="l" t="t" r="r" b="b"/>
              <a:pathLst>
                <a:path w="2928918" h="680011">
                  <a:moveTo>
                    <a:pt x="0" y="0"/>
                  </a:moveTo>
                  <a:lnTo>
                    <a:pt x="2928918" y="0"/>
                  </a:lnTo>
                  <a:lnTo>
                    <a:pt x="2928918" y="680011"/>
                  </a:lnTo>
                  <a:lnTo>
                    <a:pt x="0" y="680011"/>
                  </a:lnTo>
                  <a:close/>
                </a:path>
              </a:pathLst>
            </a:custGeom>
            <a:solidFill>
              <a:srgbClr val="E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8918" cy="737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145157" y="1436117"/>
            <a:ext cx="9825173" cy="5112990"/>
          </a:xfrm>
          <a:custGeom>
            <a:avLst/>
            <a:gdLst/>
            <a:ahLst/>
            <a:cxnLst/>
            <a:rect l="l" t="t" r="r" b="b"/>
            <a:pathLst>
              <a:path w="9825173" h="5112990">
                <a:moveTo>
                  <a:pt x="0" y="0"/>
                </a:moveTo>
                <a:lnTo>
                  <a:pt x="9825173" y="0"/>
                </a:lnTo>
                <a:lnTo>
                  <a:pt x="9825173" y="5112990"/>
                </a:lnTo>
                <a:lnTo>
                  <a:pt x="0" y="5112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80016" y="4383029"/>
            <a:ext cx="12278549" cy="6207899"/>
          </a:xfrm>
          <a:custGeom>
            <a:avLst/>
            <a:gdLst/>
            <a:ahLst/>
            <a:cxnLst/>
            <a:rect l="l" t="t" r="r" b="b"/>
            <a:pathLst>
              <a:path w="12278549" h="6207899">
                <a:moveTo>
                  <a:pt x="0" y="0"/>
                </a:moveTo>
                <a:lnTo>
                  <a:pt x="12278549" y="0"/>
                </a:lnTo>
                <a:lnTo>
                  <a:pt x="12278549" y="6207899"/>
                </a:lnTo>
                <a:lnTo>
                  <a:pt x="0" y="6207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67429" y="-95250"/>
            <a:ext cx="924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ЗУПИНКА 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22202" y="794785"/>
            <a:ext cx="9090124" cy="42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МЛИН – НАЙСТАРІША ЦЕГЛЯНА БУДІВЛЯ МІСТА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1552975"/>
            <a:ext cx="8267899" cy="216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СТАРЕНЬКИЙ МЛИНЕ, КРІЗЬ ТИСЯЧОЛІТТЯ 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ГОРТАЄШ ДАВНИНИ ТИ СТОРІНКИ.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ТИ БАЧИВ ЩАСТЯ, БАЧИВ ЛИХОЛІТТЯ,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ЗАЗНАВ ПОЖЕЖ, І ГОРЯ, І БІДИ.</a:t>
            </a:r>
          </a:p>
          <a:p>
            <a:pPr algn="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СОФІЯ СЕВЕРЕНЮК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201402" y="7458403"/>
            <a:ext cx="9881418" cy="86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>
                <a:solidFill>
                  <a:srgbClr val="000000"/>
                </a:solidFill>
                <a:latin typeface="Lovelace Bold"/>
              </a:rPr>
              <a:t>В «АКТІ ВВЕДЕННЯ У ВОЛОДІННЯ ОСТРОЗЬКОЮ</a:t>
            </a:r>
          </a:p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>
                <a:solidFill>
                  <a:srgbClr val="000000"/>
                </a:solidFill>
                <a:latin typeface="Lovelace Bold"/>
              </a:rPr>
              <a:t>ВОЛОСТЮ БЕАТИ ТА ГАЛЬШТКИ ОСТРОЗЬКИХ 1542 Р.», ДЕ ЗАЗНАЧАЄТЬСЯ:</a:t>
            </a:r>
          </a:p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>
                <a:solidFill>
                  <a:srgbClr val="000000"/>
                </a:solidFill>
                <a:latin typeface="Lovelace Bold"/>
              </a:rPr>
              <a:t> «МЛИН НА РІЧЦІ ГОРИНІ В КРИВИНІ, МЛИН НА ТІЙ ЖЕ РІЧЦІ У ВЕЛЬБІВНОМУ»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7264" y="1148395"/>
            <a:ext cx="11120736" cy="2581916"/>
            <a:chOff x="0" y="0"/>
            <a:chExt cx="2928918" cy="680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8918" cy="680011"/>
            </a:xfrm>
            <a:custGeom>
              <a:avLst/>
              <a:gdLst/>
              <a:ahLst/>
              <a:cxnLst/>
              <a:rect l="l" t="t" r="r" b="b"/>
              <a:pathLst>
                <a:path w="2928918" h="680011">
                  <a:moveTo>
                    <a:pt x="0" y="0"/>
                  </a:moveTo>
                  <a:lnTo>
                    <a:pt x="2928918" y="0"/>
                  </a:lnTo>
                  <a:lnTo>
                    <a:pt x="2928918" y="680011"/>
                  </a:lnTo>
                  <a:lnTo>
                    <a:pt x="0" y="680011"/>
                  </a:lnTo>
                  <a:close/>
                </a:path>
              </a:pathLst>
            </a:custGeom>
            <a:solidFill>
              <a:srgbClr val="EFE9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8918" cy="737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63365" y="395923"/>
            <a:ext cx="10976867" cy="8163352"/>
          </a:xfrm>
          <a:custGeom>
            <a:avLst/>
            <a:gdLst/>
            <a:ahLst/>
            <a:cxnLst/>
            <a:rect l="l" t="t" r="r" b="b"/>
            <a:pathLst>
              <a:path w="10976867" h="8163352">
                <a:moveTo>
                  <a:pt x="0" y="0"/>
                </a:moveTo>
                <a:lnTo>
                  <a:pt x="10976868" y="0"/>
                </a:lnTo>
                <a:lnTo>
                  <a:pt x="10976868" y="8163352"/>
                </a:lnTo>
                <a:lnTo>
                  <a:pt x="0" y="816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13503" y="2938383"/>
            <a:ext cx="8083979" cy="5620892"/>
          </a:xfrm>
          <a:custGeom>
            <a:avLst/>
            <a:gdLst/>
            <a:ahLst/>
            <a:cxnLst/>
            <a:rect l="l" t="t" r="r" b="b"/>
            <a:pathLst>
              <a:path w="8083979" h="5620892">
                <a:moveTo>
                  <a:pt x="0" y="0"/>
                </a:moveTo>
                <a:lnTo>
                  <a:pt x="8083979" y="0"/>
                </a:lnTo>
                <a:lnTo>
                  <a:pt x="8083979" y="5620892"/>
                </a:lnTo>
                <a:lnTo>
                  <a:pt x="0" y="5620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416436" y="-191691"/>
            <a:ext cx="924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ЗУПИНКА 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51522" y="914479"/>
            <a:ext cx="5692478" cy="42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ЗАТОПЛЕНЕ СЕЛО ДОРОГОЩА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13420" y="914479"/>
            <a:ext cx="7284145" cy="216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ЛИШЕ ІСТОРІЯ - ЦЕ ТРОХИ ТОЇ ВТІХИ...</a:t>
            </a:r>
          </a:p>
          <a:p>
            <a:pPr algn="ctr">
              <a:lnSpc>
                <a:spcPts val="3439"/>
              </a:lnSpc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ЗБОЛІЛИ РАНИ - ЗРАНЕНЕ СЕЛО...</a:t>
            </a:r>
          </a:p>
          <a:p>
            <a:pPr algn="ctr">
              <a:lnSpc>
                <a:spcPts val="3439"/>
              </a:lnSpc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СЕБЕ ДЛЯ ЛЮДСТВА ВІДДАЛО НАВІКИ</a:t>
            </a:r>
          </a:p>
          <a:p>
            <a:pPr algn="ctr">
              <a:lnSpc>
                <a:spcPts val="3439"/>
              </a:lnSpc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І АТОМУ У ЖЕРТВУ ПРИНЕСЛО...</a:t>
            </a:r>
          </a:p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СОФІЯ СЕВЕРЕНЮК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4514" y="8107872"/>
            <a:ext cx="16384786" cy="8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2456">
                <a:solidFill>
                  <a:srgbClr val="000000"/>
                </a:solidFill>
                <a:latin typeface="Lovelace Bold"/>
              </a:rPr>
              <a:t>У 1981 РОЦІ ЖИТЕЛЯМ ДОРОГОЩІ ТА СІЛЬЦЯ ПОВІДОМИЛИ, ЩО НА ТЕРИТОРІЇ ЇХНІХ СІЛ БУДЕ ВОДОСХОВИЩЕ.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790</Words>
  <Application>Microsoft Office PowerPoint</Application>
  <PresentationFormat>Довільний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Lovelace</vt:lpstr>
      <vt:lpstr>Higuen Elegant Serif</vt:lpstr>
      <vt:lpstr>Kenao Sans Serif</vt:lpstr>
      <vt:lpstr>Arial</vt:lpstr>
      <vt:lpstr>Calibri</vt:lpstr>
      <vt:lpstr>Lovelace Bold</vt:lpstr>
      <vt:lpstr>Open Sans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«МАН-Юніор Дослідник» Номінація «Історик-Юніор», 2024р.</dc:title>
  <cp:lastModifiedBy>1</cp:lastModifiedBy>
  <cp:revision>2</cp:revision>
  <dcterms:created xsi:type="dcterms:W3CDTF">2006-08-16T00:00:00Z</dcterms:created>
  <dcterms:modified xsi:type="dcterms:W3CDTF">2024-04-21T20:38:26Z</dcterms:modified>
  <dc:identifier>DAGDBm0kQSU</dc:identifier>
</cp:coreProperties>
</file>