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65" r:id="rId13"/>
    <p:sldId id="266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6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>
              <a:latin typeface="Book Antiqua" pitchFamily="18" charset="0"/>
            </a:defRPr>
          </a:pPr>
          <a:endParaRPr lang="uk-UA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uk-UA" sz="2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комах у моєму саду</a:t>
            </a:r>
            <a:r>
              <a:rPr lang="uk-UA" b="1" baseline="0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9.6017760179424552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14-4B2A-BBA6-558AE9977C0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14-4B2A-BBA6-558AE9977C0D}"/>
              </c:ext>
            </c:extLst>
          </c:dPt>
          <c:cat>
            <c:strRef>
              <c:f>Аркуш1!$A$1:$A$2</c:f>
              <c:strCache>
                <c:ptCount val="2"/>
                <c:pt idx="0">
                  <c:v>Корисні</c:v>
                </c:pt>
                <c:pt idx="1">
                  <c:v>Шкідливі</c:v>
                </c:pt>
              </c:strCache>
            </c:strRef>
          </c:cat>
          <c:val>
            <c:numRef>
              <c:f>Аркуш1!$B$1:$B$2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14-4B2A-BBA6-558AE9977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4B2AAE2-A092-476C-B350-D519DF602FB3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608D39A-19E5-4026-9886-2A4F2078C0D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784" y="1074347"/>
            <a:ext cx="8388424" cy="1614041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шкода окремих </a:t>
            </a:r>
            <a:r>
              <a:rPr lang="ru-RU" sz="32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членистоногих  у</a:t>
            </a:r>
            <a:r>
              <a:rPr lang="uk-UA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фруктово-ягідному саду  Солом’янського району міста Києва.</a:t>
            </a:r>
            <a:endParaRPr lang="ru-RU" sz="3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717032"/>
            <a:ext cx="7560840" cy="23042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Сворак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Романівна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 "Навчальний заклад «Європейський колегіум», 6 клас Київське територіальне відділення Малої академії наук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України.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Київ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Керівник: Іщенко Ольга Леонідівна, вчитель біології та географії 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першої </a:t>
            </a:r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категорії.</a:t>
            </a:r>
          </a:p>
          <a:p>
            <a:pPr algn="ctr"/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0" y="476672"/>
            <a:ext cx="9144000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604448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1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0146B-8B83-A89E-1920-35EB07373B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3140968"/>
            <a:ext cx="2283718" cy="3044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B196C-90A6-F956-7191-E6120BEDD3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140968"/>
            <a:ext cx="2283718" cy="30449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FD8AEE-BF23-2CCC-166D-00FB122A1C4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140968"/>
            <a:ext cx="2298842" cy="3065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AA9DEC-E434-379D-0A08-86D50AA9F5CF}"/>
              </a:ext>
            </a:extLst>
          </p:cNvPr>
          <p:cNvSpPr txBox="1"/>
          <p:nvPr/>
        </p:nvSpPr>
        <p:spPr>
          <a:xfrm>
            <a:off x="539552" y="404664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Шкідники винограду.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Восени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виявила,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 пошкоджений. Провівши дослідження я зрозуміла, що пошкодив його виноградний довгоносик. Він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зіпсував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майбутній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прогризши щільну оболонку винограду та за допомогою своєї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головотрубки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,утворив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 отвори в листках.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671" y="245839"/>
            <a:ext cx="410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Урожайність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абрикоси.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20688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 моїми спостереженнями, чим більше комах-запилювачів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запилюють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абрикосу, тим краща її урожайність. Бджоли, оси та шершні запилюють квітки значно ефективніше, ніж це відбувається з допомогою  вітру. З запилених квітів розвиваються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плоди.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роцес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запилення, несе безпосередню користь комах і для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людей.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 2023 році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із 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трьох дерев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було зібрано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близько десяти кілограм абрикосів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На фото мій молодший брат збирає урожай.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Documents\Downloads\IMG_290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68220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ocuments\Downloads\IMG_2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40"/>
            <a:ext cx="19349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3848" y="404664"/>
            <a:ext cx="2928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Урожайність у саду.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80728"/>
            <a:ext cx="38164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Кількість плодів, залежить від кількості запилених квітів  вітром чи комахами.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Також, значною мірою на урожай впливає кількість шкідників та взаємодія різних видів між собою.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Цікавою особливістю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дослідження було те, що я довела, що навіть посеред густо населеного міста можливо виростити та зібрати гарний урожай із плодово- ягідних дерев.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Documents\Downloads\IMG_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75988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Конкуренція. </a:t>
            </a: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Мої сусіди також мають сади та вирощують плодові дерева, тому вони є моїми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біоконкурентами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Для  запилення їхніх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дерев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теж потрібні комахи. Один з моїх сусідів має п’ятнадцять  дерев, комахи з моєї ділянки перелітають до нього, оскільки у нього більше дерев. Інший сусід  взагалі не має дерев, тому він мені не конкурент.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ocuments\Downloads\IMG_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168352" cy="45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364508"/>
            <a:ext cx="806489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Висновк</a:t>
            </a:r>
            <a:r>
              <a:rPr lang="uk-UA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Було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доведено, що комахи є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біоіндикаторами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урожайності саду.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саду проживає достатня кількість членистоногих , які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приносять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як  позитивний так і негативний впливи.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рожайність саду залежить від кількості комах-запилювачів,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проте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найефективнішими є бджоли.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Досліджено, що </a:t>
            </a:r>
            <a:r>
              <a:rPr lang="uk-UA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лід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остерігатися комах-шкідників, оскільки вони можуть зашкодити не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саду, а й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людям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Встановлено, що 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снує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безліч способів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боротьби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зі шкідниками.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снують певні взаємозв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язки між комахами та плодовими деревами: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можуть і шкодити, і допомагати.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Популяризація членистоногих на ділянці залежить від сезону, погодних умов, навколишніх чинників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5536" y="1427006"/>
            <a:ext cx="8280920" cy="3539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використаних джерел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Афонін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 /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Комахи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Бібліотека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школяра.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Кристал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Бук, 2019.-48с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Енциклопедія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Стежками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природи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Комахи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маленькі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істоти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/ Рейчел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Фьорт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Луї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Стовелл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Ранок, 2019.-96с.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3.  Пізнаємо природу. Моя планета Земля. 6 клас: Зошит з друкованою основою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І.В. Гавриш, С.С.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Гога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К.М.Задорожний, Г.О.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Калиновська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Харків : Інтелект України, 2024.- 48с.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487025"/>
            <a:ext cx="79928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Мета дослідження:  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визначити залежність урожаю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фруктово-ягідному саду від кількості членистоногих та безпосередньо комах-запилювачів.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дослідити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залежність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зібраного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урожаю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бджіл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комах-шкідників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становити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взаємозвʼязок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видами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членистоногих;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постійних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комах  саду та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тих,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саду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тимчасово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>
              <a:buFontTx/>
              <a:buChar char="-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встановити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взаємозвʼязок між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комахами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та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плодовими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деревами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саду;</a:t>
            </a:r>
          </a:p>
          <a:p>
            <a:pPr algn="just"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довести, що комахи є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біоіндикаторами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урожайності саду.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Book Antiqua" pitchFamily="18" charset="0"/>
              </a:rPr>
              <a:t/>
            </a:r>
            <a:br>
              <a:rPr lang="ru-RU" sz="2400" dirty="0">
                <a:latin typeface="Book Antiqua" pitchFamily="18" charset="0"/>
              </a:rPr>
            </a:br>
            <a:endParaRPr lang="ru-RU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0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Обʼєкт дослідження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фруктово-ягідний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сад,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членистоногі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мешкають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саду,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вирощені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фрукти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родючість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дерев у саду.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пряме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спостереження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порівняння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результатів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опрацьованих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43808" y="2348880"/>
            <a:ext cx="5934684" cy="2071952"/>
            <a:chOff x="467544" y="3573016"/>
            <a:chExt cx="8064896" cy="29163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573016"/>
              <a:ext cx="3888432" cy="2916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088" y="3573016"/>
              <a:ext cx="3863352" cy="2897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323528" y="476672"/>
            <a:ext cx="8424936" cy="6186593"/>
            <a:chOff x="35458" y="1387348"/>
            <a:chExt cx="9786850" cy="10096686"/>
          </a:xfrm>
        </p:grpSpPr>
        <p:sp>
          <p:nvSpPr>
            <p:cNvPr id="4" name="TextBox 3"/>
            <p:cNvSpPr txBox="1"/>
            <p:nvPr/>
          </p:nvSpPr>
          <p:spPr>
            <a:xfrm>
              <a:off x="35458" y="1387348"/>
              <a:ext cx="9786850" cy="2561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atin typeface="Times New Roman" pitchFamily="18" charset="0"/>
                  <a:cs typeface="Times New Roman" pitchFamily="18" charset="0"/>
                </a:rPr>
                <a:t>Загальна характеристика саду.</a:t>
              </a:r>
            </a:p>
            <a:p>
              <a:pPr algn="just"/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У </a:t>
              </a:r>
              <a:r>
                <a:rPr lang="uk-UA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саду зростає  10 дерев: 1 яблуня, 3 абрикоси, 2 вишні, 1 персик, 1 черешня, 2 груші та два кущі: 1кущ калини, 1 кущ гортензій.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224" y="4100231"/>
              <a:ext cx="2760394" cy="7383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Довжина ділянки саду 20 метрів, а ширина - 4 метри.</a:t>
              </a:r>
            </a:p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S=a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× 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S=</a:t>
              </a:r>
              <a:r>
                <a:rPr lang="uk-UA" sz="2400" dirty="0" smtClean="0"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× </a:t>
              </a:r>
              <a:r>
                <a:rPr lang="uk-UA" sz="2400" dirty="0" smtClean="0">
                  <a:latin typeface="Times New Roman" pitchFamily="18" charset="0"/>
                  <a:cs typeface="Times New Roman" pitchFamily="18" charset="0"/>
                </a:rPr>
                <a:t>4=80 </a:t>
              </a:r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м2</a:t>
              </a:r>
            </a:p>
            <a:p>
              <a:r>
                <a:rPr lang="uk-UA" sz="2400" dirty="0">
                  <a:latin typeface="Times New Roman" pitchFamily="18" charset="0"/>
                  <a:cs typeface="Times New Roman" pitchFamily="18" charset="0"/>
                </a:rPr>
                <a:t>                                                               </a:t>
              </a:r>
            </a:p>
            <a:p>
              <a:endParaRPr lang="uk-UA" sz="2400" dirty="0">
                <a:latin typeface="Book Antiqua" pitchFamily="18" charset="0"/>
              </a:endParaRPr>
            </a:p>
            <a:p>
              <a:endParaRPr lang="uk-UA" sz="2400" dirty="0">
                <a:latin typeface="Book Antiqua" pitchFamily="18" charset="0"/>
              </a:endParaRPr>
            </a:p>
            <a:p>
              <a:endParaRPr lang="uk-UA" sz="2400" dirty="0">
                <a:latin typeface="Book Antiqua" pitchFamily="18" charset="0"/>
              </a:endParaRPr>
            </a:p>
            <a:p>
              <a:r>
                <a:rPr lang="uk-UA" sz="2400" dirty="0">
                  <a:latin typeface="Book Antiqua" pitchFamily="18" charset="0"/>
                </a:rPr>
                <a:t>                                                                              </a:t>
              </a:r>
              <a:endParaRPr lang="ru-RU" sz="2400" dirty="0">
                <a:latin typeface="Book Antiqua" pitchFamily="18" charset="0"/>
              </a:endParaRPr>
            </a:p>
          </p:txBody>
        </p: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3AED86D1-7306-EA5D-860A-69833734C521}"/>
              </a:ext>
            </a:extLst>
          </p:cNvPr>
          <p:cNvGrpSpPr/>
          <p:nvPr/>
        </p:nvGrpSpPr>
        <p:grpSpPr>
          <a:xfrm>
            <a:off x="2987824" y="4668371"/>
            <a:ext cx="5400600" cy="1064885"/>
            <a:chOff x="2987824" y="4668371"/>
            <a:chExt cx="5400600" cy="106488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12D81A7A-73E6-D115-6852-FCE066A3ED78}"/>
                </a:ext>
              </a:extLst>
            </p:cNvPr>
            <p:cNvSpPr/>
            <p:nvPr/>
          </p:nvSpPr>
          <p:spPr>
            <a:xfrm>
              <a:off x="7984973" y="4676881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86A3DB6-03E4-E4D1-512A-3D2165CFD665}"/>
                </a:ext>
              </a:extLst>
            </p:cNvPr>
            <p:cNvSpPr/>
            <p:nvPr/>
          </p:nvSpPr>
          <p:spPr>
            <a:xfrm>
              <a:off x="7123875" y="4686602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74F147DA-AEB9-552C-E92B-0EABA00EA8B0}"/>
                </a:ext>
              </a:extLst>
            </p:cNvPr>
            <p:cNvSpPr/>
            <p:nvPr/>
          </p:nvSpPr>
          <p:spPr>
            <a:xfrm>
              <a:off x="7557704" y="5235541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BE38B4E-B295-A66E-1086-B723F3356D94}"/>
                </a:ext>
              </a:extLst>
            </p:cNvPr>
            <p:cNvSpPr/>
            <p:nvPr/>
          </p:nvSpPr>
          <p:spPr>
            <a:xfrm>
              <a:off x="6235932" y="4676881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099F83C-C01C-807A-B037-03E83109EDE6}"/>
                </a:ext>
              </a:extLst>
            </p:cNvPr>
            <p:cNvSpPr/>
            <p:nvPr/>
          </p:nvSpPr>
          <p:spPr>
            <a:xfrm>
              <a:off x="6668154" y="5210607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8BC853D1-1E17-4F27-07D6-3A396C389B55}"/>
                </a:ext>
              </a:extLst>
            </p:cNvPr>
            <p:cNvSpPr/>
            <p:nvPr/>
          </p:nvSpPr>
          <p:spPr>
            <a:xfrm>
              <a:off x="5764994" y="5233118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58F581C6-CAFD-CC47-94F8-998BC8708DDD}"/>
                </a:ext>
              </a:extLst>
            </p:cNvPr>
            <p:cNvSpPr/>
            <p:nvPr/>
          </p:nvSpPr>
          <p:spPr>
            <a:xfrm>
              <a:off x="4922156" y="5258850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2177A2AE-CCAA-AF95-5356-CEEB1AF311EF}"/>
                </a:ext>
              </a:extLst>
            </p:cNvPr>
            <p:cNvSpPr/>
            <p:nvPr/>
          </p:nvSpPr>
          <p:spPr>
            <a:xfrm>
              <a:off x="5395032" y="4676881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5E53DDF4-6E88-76CE-19C6-CB7A4899BD59}"/>
                </a:ext>
              </a:extLst>
            </p:cNvPr>
            <p:cNvSpPr/>
            <p:nvPr/>
          </p:nvSpPr>
          <p:spPr>
            <a:xfrm>
              <a:off x="4623348" y="4676881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FBB7CC5-F52A-82FA-721D-3BB649EE84D6}"/>
                </a:ext>
              </a:extLst>
            </p:cNvPr>
            <p:cNvSpPr/>
            <p:nvPr/>
          </p:nvSpPr>
          <p:spPr>
            <a:xfrm>
              <a:off x="4103903" y="5216539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DC88D0A7-27FC-F794-0EBB-5C2B58055743}"/>
                </a:ext>
              </a:extLst>
            </p:cNvPr>
            <p:cNvSpPr/>
            <p:nvPr/>
          </p:nvSpPr>
          <p:spPr>
            <a:xfrm>
              <a:off x="3800969" y="4697052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3046627" y="4668371"/>
              <a:ext cx="341176" cy="47440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87824" y="4720908"/>
              <a:ext cx="468161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/>
                <a:t>Яб</a:t>
              </a:r>
              <a:r>
                <a:rPr lang="uk-UA" dirty="0"/>
                <a:t>.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68791" y="4740281"/>
              <a:ext cx="424049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Гр.</a:t>
              </a:r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57233" y="4720908"/>
              <a:ext cx="424049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Гр.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3409" y="4712483"/>
              <a:ext cx="520293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/>
                <a:t>Аб</a:t>
              </a:r>
              <a:r>
                <a:rPr lang="uk-UA" dirty="0"/>
                <a:t>. 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81961" y="4739863"/>
              <a:ext cx="4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/>
                <a:t>Аб</a:t>
              </a:r>
              <a:r>
                <a:rPr lang="uk-UA" dirty="0"/>
                <a:t>.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81935" y="4720908"/>
              <a:ext cx="4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/>
                <a:t>Аб</a:t>
              </a:r>
              <a:r>
                <a:rPr lang="uk-UA" dirty="0"/>
                <a:t>.</a:t>
              </a:r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7228" y="4720908"/>
              <a:ext cx="351196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Ч.</a:t>
              </a:r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66863" y="5301770"/>
              <a:ext cx="348158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К.</a:t>
              </a:r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64663" y="5301770"/>
              <a:ext cx="348158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В.</a:t>
              </a: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04529" y="5310794"/>
              <a:ext cx="307814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Г.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98409" y="5330858"/>
              <a:ext cx="366386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П.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20668" y="5284860"/>
              <a:ext cx="348158" cy="34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/>
                <a:t>В.</a:t>
              </a:r>
              <a:endParaRPr lang="ru-RU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3528" y="55892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В.-вишня,Ч.- черешня,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Аб.-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абрикос,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Яб.-яблуня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П.- персик,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Гр.-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груша, К.- калина, Г.- гортензія.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0648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Квіти та комахи.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Мій сад, не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є густо засадженим,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відповідно,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він не потребує значної кількості  членистоногих для запилення фруктово-ягідних дерев. 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ділянці зростає достатня кількість квітів, що сприяють ефективному запиленню дерев. Квіти своїми яскравими віночками приваблюють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комах-запилювачів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а ті, вже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точково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переносять пилок на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квіти дерев.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302433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539658-6935-CCA9-B60F-A470E4D8A1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924944"/>
            <a:ext cx="302433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3511" y="404664"/>
            <a:ext cx="203716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Комахи саду.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9269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саду проживають різні види метеликів, бджоли, оси, шершні, мурашки, комарі, клопи-солдатики, жуки сонечка, жужелиці, попелиці, виноградні довгоносики, журавлині мухи, павутинний кліщ.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2442804" cy="306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1969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E2B03D-CE30-A457-665F-1894B240CD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0706" y="2348880"/>
            <a:ext cx="31225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1FECCF-E9CC-23D2-C36C-1E1A99958035}"/>
              </a:ext>
            </a:extLst>
          </p:cNvPr>
          <p:cNvSpPr txBox="1"/>
          <p:nvPr/>
        </p:nvSpPr>
        <p:spPr>
          <a:xfrm>
            <a:off x="611560" y="332656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комахи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саду.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моєму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комахи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бджоли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мурахи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помічаю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жужелиця,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строкатка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вуховертка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клоп-ягідний, золотоочка,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повисюхова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муха, жук-пожежник, верблюдка, їздець, жук-скакун і багато інших. Це ті комахи, які залітають тимчасово.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_2024-04-09_21-12-05">
            <a:hlinkClick r:id="" action="ppaction://media"/>
            <a:extLst>
              <a:ext uri="{FF2B5EF4-FFF2-40B4-BE49-F238E27FC236}">
                <a16:creationId xmlns:a16="http://schemas.microsoft.com/office/drawing/2014/main" id="{2F5B356F-2B9E-EF2B-F89E-9425BA620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20073" y="2924944"/>
            <a:ext cx="2592288" cy="3429000"/>
          </a:xfrm>
          <a:prstGeom prst="rect">
            <a:avLst/>
          </a:prstGeom>
        </p:spPr>
      </p:pic>
      <p:pic>
        <p:nvPicPr>
          <p:cNvPr id="5" name="video_2024-04-09_21-17-37">
            <a:hlinkClick r:id="" action="ppaction://media"/>
            <a:extLst>
              <a:ext uri="{FF2B5EF4-FFF2-40B4-BE49-F238E27FC236}">
                <a16:creationId xmlns:a16="http://schemas.microsoft.com/office/drawing/2014/main" id="{22B6F93C-B5AE-E1EA-0D05-250A7A8D6D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31640" y="2996952"/>
            <a:ext cx="273630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682053"/>
              </p:ext>
            </p:extLst>
          </p:nvPr>
        </p:nvGraphicFramePr>
        <p:xfrm>
          <a:off x="10836696" y="2046332"/>
          <a:ext cx="5724128" cy="367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260648"/>
            <a:ext cx="5040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Кількісний склад комах на ділянці.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моїми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спостереженнями,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навесні 2024  року та восени 2023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року,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 моїй ділянці проживала досить велика кількість членистоногих та їх різних видів. Я вела спостереження за  восьма  видами  корисних комах та чотирма видами шкідливих комах. 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Тобто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,5%, 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/3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комах є корисними та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33,5%, а саме 1/3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шкідники.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Проте, в моєму саду,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мешкає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значно більша кількість комах,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яких не завжди можна побачити.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іаграма 1">
            <a:extLst>
              <a:ext uri="{FF2B5EF4-FFF2-40B4-BE49-F238E27FC236}">
                <a16:creationId xmlns:a16="http://schemas.microsoft.com/office/drawing/2014/main" id="{87BB0DC0-35F3-919B-CB6B-9C2FB3AA5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992837"/>
              </p:ext>
            </p:extLst>
          </p:nvPr>
        </p:nvGraphicFramePr>
        <p:xfrm>
          <a:off x="5076056" y="1340768"/>
          <a:ext cx="406794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60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51937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Спостереження за шкідливими комахами саду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850313"/>
            <a:ext cx="45365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Більшість комах 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саду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є корисними, це  сприяє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подальшому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урожаю, а шкідливі комахи можуть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зашкодити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йому.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Зокрема,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я спостерігала за попелицями, які у минулому році дуже пошкодили листя персика . Це завадило процесу фотосинтезу та зменшенню кількості хлорофілу у зелених листках дерева. У результаті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урожай,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персиків був мінімальним.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63916"/>
            <a:ext cx="3649832" cy="486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2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2387</TotalTime>
  <Words>996</Words>
  <Application>Microsoft Office PowerPoint</Application>
  <PresentationFormat>Екран (4:3)</PresentationFormat>
  <Paragraphs>81</Paragraphs>
  <Slides>15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Calibri</vt:lpstr>
      <vt:lpstr>Times New Roman</vt:lpstr>
      <vt:lpstr>Verdana</vt:lpstr>
      <vt:lpstr>Wingdings 2</vt:lpstr>
      <vt:lpstr>Аспект</vt:lpstr>
      <vt:lpstr>Користь та шкода окремих видів членистоногих  у фруктово-ягідному саду  Солом’янського району міста Києва.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Користь комах у моєму фруктово-ягідному саду</dc:title>
  <dc:creator>ROM</dc:creator>
  <cp:lastModifiedBy>User</cp:lastModifiedBy>
  <cp:revision>74</cp:revision>
  <dcterms:created xsi:type="dcterms:W3CDTF">2024-04-06T17:51:01Z</dcterms:created>
  <dcterms:modified xsi:type="dcterms:W3CDTF">2024-04-16T07:42:15Z</dcterms:modified>
</cp:coreProperties>
</file>