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8288000" cy="10287000"/>
  <p:notesSz cx="6858000" cy="9144000"/>
  <p:embeddedFontLst>
    <p:embeddedFont>
      <p:font typeface="Calibri" panose="020F0502020204030204" pitchFamily="34" charset="0"/>
      <p:regular r:id="rId10"/>
      <p:bold r:id="rId11"/>
      <p:italic r:id="rId12"/>
      <p:boldItalic r:id="rId13"/>
    </p:embeddedFont>
    <p:embeddedFont>
      <p:font typeface="Martel Heavy" pitchFamily="2" charset="0"/>
      <p:regular r:id="rId14"/>
      <p:bold r:id="rId15"/>
    </p:embeddedFont>
    <p:embeddedFont>
      <p:font typeface="Public Sans" pitchFamily="2" charset="0"/>
      <p:regular r:id="rId16"/>
    </p:embeddedFont>
    <p:embeddedFont>
      <p:font typeface="Public Sans Bold" pitchFamily="2" charset="0"/>
      <p:regular r:id="rId17"/>
    </p:embeddedFont>
    <p:embeddedFont>
      <p:font typeface="Public Sans Heavy" pitchFamily="2" charset="0"/>
      <p:regular r:id="rId18"/>
    </p:embeddedFont>
    <p:embeddedFont>
      <p:font typeface="Public Sans Medium" pitchFamily="2"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05" autoAdjust="0"/>
  </p:normalViewPr>
  <p:slideViewPr>
    <p:cSldViewPr>
      <p:cViewPr varScale="1">
        <p:scale>
          <a:sx n="60" d="100"/>
          <a:sy n="60" d="100"/>
        </p:scale>
        <p:origin x="200" y="5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tableStyles" Target="tableStyles.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sv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7.jp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9.svg"/><Relationship Id="rId7" Type="http://schemas.openxmlformats.org/officeDocument/2006/relationships/image" Target="../media/image1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hyperlink" Target="https://darn.kyivcity.gov.ua/done_img/f/&#1054;&#1062;&#1030;&#1053;&#1050;&#1040;%20&#1045;&#1050;&#1054;&#1051;&#1054;&#1043;&#1030;&#1063;&#1053;&#1054;&#1043;&#1054;%20&#1057;&#1058;&#1040;&#1053;&#1059;.pdf" TargetMode="External"/><Relationship Id="rId2" Type="http://schemas.openxmlformats.org/officeDocument/2006/relationships/hyperlink" Target="http://kegt.rshu.edu.ua/images/dustan/INDL7.pdf"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4AB6F"/>
        </a:solidFill>
        <a:effectLst/>
      </p:bgPr>
    </p:bg>
    <p:spTree>
      <p:nvGrpSpPr>
        <p:cNvPr id="1" name=""/>
        <p:cNvGrpSpPr/>
        <p:nvPr/>
      </p:nvGrpSpPr>
      <p:grpSpPr>
        <a:xfrm>
          <a:off x="0" y="0"/>
          <a:ext cx="0" cy="0"/>
          <a:chOff x="0" y="0"/>
          <a:chExt cx="0" cy="0"/>
        </a:xfrm>
      </p:grpSpPr>
      <p:grpSp>
        <p:nvGrpSpPr>
          <p:cNvPr id="2" name="Group 2"/>
          <p:cNvGrpSpPr/>
          <p:nvPr/>
        </p:nvGrpSpPr>
        <p:grpSpPr>
          <a:xfrm>
            <a:off x="669535" y="2311196"/>
            <a:ext cx="17263319" cy="4586814"/>
            <a:chOff x="0" y="0"/>
            <a:chExt cx="1536546" cy="408256"/>
          </a:xfrm>
        </p:grpSpPr>
        <p:sp>
          <p:nvSpPr>
            <p:cNvPr id="3" name="Freeform 3"/>
            <p:cNvSpPr/>
            <p:nvPr/>
          </p:nvSpPr>
          <p:spPr>
            <a:xfrm>
              <a:off x="0" y="0"/>
              <a:ext cx="1536546" cy="408256"/>
            </a:xfrm>
            <a:custGeom>
              <a:avLst/>
              <a:gdLst/>
              <a:ahLst/>
              <a:cxnLst/>
              <a:rect l="l" t="t" r="r" b="b"/>
              <a:pathLst>
                <a:path w="1536546" h="408256">
                  <a:moveTo>
                    <a:pt x="0" y="0"/>
                  </a:moveTo>
                  <a:lnTo>
                    <a:pt x="1536546" y="0"/>
                  </a:lnTo>
                  <a:lnTo>
                    <a:pt x="1536546" y="408256"/>
                  </a:lnTo>
                  <a:lnTo>
                    <a:pt x="0" y="408256"/>
                  </a:lnTo>
                  <a:close/>
                </a:path>
              </a:pathLst>
            </a:custGeom>
            <a:solidFill>
              <a:srgbClr val="FBF6F1"/>
            </a:solidFill>
          </p:spPr>
        </p:sp>
        <p:sp>
          <p:nvSpPr>
            <p:cNvPr id="4" name="TextBox 4"/>
            <p:cNvSpPr txBox="1"/>
            <p:nvPr/>
          </p:nvSpPr>
          <p:spPr>
            <a:xfrm>
              <a:off x="0" y="-38100"/>
              <a:ext cx="1536546" cy="44635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582357" y="5966697"/>
            <a:ext cx="1399299" cy="1862627"/>
          </a:xfrm>
          <a:custGeom>
            <a:avLst/>
            <a:gdLst/>
            <a:ahLst/>
            <a:cxnLst/>
            <a:rect l="l" t="t" r="r" b="b"/>
            <a:pathLst>
              <a:path w="1399299" h="1862627">
                <a:moveTo>
                  <a:pt x="0" y="0"/>
                </a:moveTo>
                <a:lnTo>
                  <a:pt x="1399298" y="0"/>
                </a:lnTo>
                <a:lnTo>
                  <a:pt x="1399298" y="1862627"/>
                </a:lnTo>
                <a:lnTo>
                  <a:pt x="0" y="18626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1282006" y="3760593"/>
            <a:ext cx="15723988" cy="2794388"/>
          </a:xfrm>
          <a:prstGeom prst="rect">
            <a:avLst/>
          </a:prstGeom>
        </p:spPr>
        <p:txBody>
          <a:bodyPr lIns="0" tIns="0" rIns="0" bIns="0" rtlCol="0" anchor="t">
            <a:spAutoFit/>
          </a:bodyPr>
          <a:lstStyle/>
          <a:p>
            <a:pPr algn="ctr">
              <a:lnSpc>
                <a:spcPts val="7485"/>
              </a:lnSpc>
            </a:pPr>
            <a:r>
              <a:rPr lang="en-US" sz="6452">
                <a:solidFill>
                  <a:srgbClr val="688E50"/>
                </a:solidFill>
                <a:latin typeface="Martel Heavy"/>
              </a:rPr>
              <a:t>МОЛЮСКИ – БІОІНДИКАТОРИ СТАНУ НАВКОЛИШНЬОГО СЕРЕДОВИЩА</a:t>
            </a:r>
          </a:p>
          <a:p>
            <a:pPr algn="ctr">
              <a:lnSpc>
                <a:spcPts val="7192"/>
              </a:lnSpc>
            </a:pPr>
            <a:endParaRPr lang="en-US" sz="6452">
              <a:solidFill>
                <a:srgbClr val="688E50"/>
              </a:solidFill>
              <a:latin typeface="Martel Heavy"/>
            </a:endParaRPr>
          </a:p>
        </p:txBody>
      </p:sp>
      <p:sp>
        <p:nvSpPr>
          <p:cNvPr id="7" name="Freeform 7"/>
          <p:cNvSpPr/>
          <p:nvPr/>
        </p:nvSpPr>
        <p:spPr>
          <a:xfrm>
            <a:off x="507942" y="1269703"/>
            <a:ext cx="1473713" cy="2082986"/>
          </a:xfrm>
          <a:custGeom>
            <a:avLst/>
            <a:gdLst/>
            <a:ahLst/>
            <a:cxnLst/>
            <a:rect l="l" t="t" r="r" b="b"/>
            <a:pathLst>
              <a:path w="1473713" h="2082986">
                <a:moveTo>
                  <a:pt x="0" y="0"/>
                </a:moveTo>
                <a:lnTo>
                  <a:pt x="1473713" y="0"/>
                </a:lnTo>
                <a:lnTo>
                  <a:pt x="1473713" y="2082987"/>
                </a:lnTo>
                <a:lnTo>
                  <a:pt x="0" y="20829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6636504" y="1269703"/>
            <a:ext cx="1338822" cy="1947378"/>
          </a:xfrm>
          <a:custGeom>
            <a:avLst/>
            <a:gdLst/>
            <a:ahLst/>
            <a:cxnLst/>
            <a:rect l="l" t="t" r="r" b="b"/>
            <a:pathLst>
              <a:path w="1338822" h="1947378">
                <a:moveTo>
                  <a:pt x="0" y="0"/>
                </a:moveTo>
                <a:lnTo>
                  <a:pt x="1338823" y="0"/>
                </a:lnTo>
                <a:lnTo>
                  <a:pt x="1338823" y="1947378"/>
                </a:lnTo>
                <a:lnTo>
                  <a:pt x="0" y="19473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11736469" y="7241507"/>
            <a:ext cx="6196385" cy="2369820"/>
          </a:xfrm>
          <a:prstGeom prst="rect">
            <a:avLst/>
          </a:prstGeom>
        </p:spPr>
        <p:txBody>
          <a:bodyPr lIns="0" tIns="0" rIns="0" bIns="0" rtlCol="0" anchor="t">
            <a:spAutoFit/>
          </a:bodyPr>
          <a:lstStyle/>
          <a:p>
            <a:pPr algn="r">
              <a:lnSpc>
                <a:spcPts val="3780"/>
              </a:lnSpc>
              <a:spcBef>
                <a:spcPct val="0"/>
              </a:spcBef>
            </a:pPr>
            <a:r>
              <a:rPr lang="en-US" sz="2700" spc="-221">
                <a:solidFill>
                  <a:srgbClr val="000000"/>
                </a:solidFill>
                <a:latin typeface="Public Sans"/>
              </a:rPr>
              <a:t>Саченко Данііл Андрійович</a:t>
            </a:r>
          </a:p>
          <a:p>
            <a:pPr algn="r">
              <a:lnSpc>
                <a:spcPts val="3780"/>
              </a:lnSpc>
              <a:spcBef>
                <a:spcPct val="0"/>
              </a:spcBef>
            </a:pPr>
            <a:r>
              <a:rPr lang="en-US" sz="2700" spc="-221">
                <a:solidFill>
                  <a:srgbClr val="000000"/>
                </a:solidFill>
                <a:latin typeface="Public Sans"/>
              </a:rPr>
              <a:t>учень 7-А класу гімназії ''Академія школяра''</a:t>
            </a:r>
          </a:p>
          <a:p>
            <a:pPr algn="r">
              <a:lnSpc>
                <a:spcPts val="3780"/>
              </a:lnSpc>
              <a:spcBef>
                <a:spcPct val="0"/>
              </a:spcBef>
            </a:pPr>
            <a:r>
              <a:rPr lang="en-US" sz="2700" spc="-221">
                <a:solidFill>
                  <a:srgbClr val="000000"/>
                </a:solidFill>
                <a:latin typeface="Public Sans"/>
              </a:rPr>
              <a:t>Михайленко Юлія Олександрівна</a:t>
            </a:r>
          </a:p>
          <a:p>
            <a:pPr algn="r">
              <a:lnSpc>
                <a:spcPts val="3780"/>
              </a:lnSpc>
              <a:spcBef>
                <a:spcPct val="0"/>
              </a:spcBef>
            </a:pPr>
            <a:r>
              <a:rPr lang="en-US" sz="2700" spc="-221">
                <a:solidFill>
                  <a:srgbClr val="000000"/>
                </a:solidFill>
                <a:latin typeface="Public Sans"/>
              </a:rPr>
              <a:t>вчитель хімії та біології </a:t>
            </a:r>
          </a:p>
          <a:p>
            <a:pPr algn="r">
              <a:lnSpc>
                <a:spcPts val="3780"/>
              </a:lnSpc>
              <a:spcBef>
                <a:spcPct val="0"/>
              </a:spcBef>
            </a:pPr>
            <a:r>
              <a:rPr lang="en-US" sz="2700" spc="-221">
                <a:solidFill>
                  <a:srgbClr val="000000"/>
                </a:solidFill>
                <a:latin typeface="Public Sans"/>
              </a:rPr>
              <a:t>гімназії ''Академія школяра'' м. Києва</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4AB6F"/>
        </a:solidFill>
        <a:effectLst/>
      </p:bgPr>
    </p:bg>
    <p:spTree>
      <p:nvGrpSpPr>
        <p:cNvPr id="1" name=""/>
        <p:cNvGrpSpPr/>
        <p:nvPr/>
      </p:nvGrpSpPr>
      <p:grpSpPr>
        <a:xfrm>
          <a:off x="0" y="0"/>
          <a:ext cx="0" cy="0"/>
          <a:chOff x="0" y="0"/>
          <a:chExt cx="0" cy="0"/>
        </a:xfrm>
      </p:grpSpPr>
      <p:grpSp>
        <p:nvGrpSpPr>
          <p:cNvPr id="2" name="Group 2"/>
          <p:cNvGrpSpPr/>
          <p:nvPr/>
        </p:nvGrpSpPr>
        <p:grpSpPr>
          <a:xfrm>
            <a:off x="681399" y="698452"/>
            <a:ext cx="16925201" cy="8890096"/>
            <a:chOff x="0" y="0"/>
            <a:chExt cx="1506451" cy="791275"/>
          </a:xfrm>
        </p:grpSpPr>
        <p:sp>
          <p:nvSpPr>
            <p:cNvPr id="3" name="Freeform 3"/>
            <p:cNvSpPr/>
            <p:nvPr/>
          </p:nvSpPr>
          <p:spPr>
            <a:xfrm>
              <a:off x="0" y="0"/>
              <a:ext cx="1506451" cy="791275"/>
            </a:xfrm>
            <a:custGeom>
              <a:avLst/>
              <a:gdLst/>
              <a:ahLst/>
              <a:cxnLst/>
              <a:rect l="l" t="t" r="r" b="b"/>
              <a:pathLst>
                <a:path w="1506451" h="791275">
                  <a:moveTo>
                    <a:pt x="0" y="0"/>
                  </a:moveTo>
                  <a:lnTo>
                    <a:pt x="1506451" y="0"/>
                  </a:lnTo>
                  <a:lnTo>
                    <a:pt x="1506451" y="791275"/>
                  </a:lnTo>
                  <a:lnTo>
                    <a:pt x="0" y="791275"/>
                  </a:lnTo>
                  <a:close/>
                </a:path>
              </a:pathLst>
            </a:custGeom>
            <a:solidFill>
              <a:srgbClr val="FBF6F1"/>
            </a:solidFill>
          </p:spPr>
        </p:sp>
        <p:sp>
          <p:nvSpPr>
            <p:cNvPr id="4" name="TextBox 4"/>
            <p:cNvSpPr txBox="1"/>
            <p:nvPr/>
          </p:nvSpPr>
          <p:spPr>
            <a:xfrm>
              <a:off x="0" y="-38100"/>
              <a:ext cx="1506451" cy="82937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1644323" y="2158107"/>
            <a:ext cx="5286354" cy="7048472"/>
          </a:xfrm>
          <a:custGeom>
            <a:avLst/>
            <a:gdLst/>
            <a:ahLst/>
            <a:cxnLst/>
            <a:rect l="l" t="t" r="r" b="b"/>
            <a:pathLst>
              <a:path w="5286354" h="7048472">
                <a:moveTo>
                  <a:pt x="0" y="0"/>
                </a:moveTo>
                <a:lnTo>
                  <a:pt x="5286354" y="0"/>
                </a:lnTo>
                <a:lnTo>
                  <a:pt x="5286354" y="7048472"/>
                </a:lnTo>
                <a:lnTo>
                  <a:pt x="0" y="7048472"/>
                </a:lnTo>
                <a:lnTo>
                  <a:pt x="0" y="0"/>
                </a:lnTo>
                <a:close/>
              </a:path>
            </a:pathLst>
          </a:custGeom>
          <a:blipFill>
            <a:blip r:embed="rId2"/>
            <a:stretch>
              <a:fillRect/>
            </a:stretch>
          </a:blipFill>
        </p:spPr>
      </p:sp>
      <p:sp>
        <p:nvSpPr>
          <p:cNvPr id="6" name="Freeform 6"/>
          <p:cNvSpPr/>
          <p:nvPr/>
        </p:nvSpPr>
        <p:spPr>
          <a:xfrm>
            <a:off x="291844" y="7911007"/>
            <a:ext cx="1473713" cy="2082986"/>
          </a:xfrm>
          <a:custGeom>
            <a:avLst/>
            <a:gdLst/>
            <a:ahLst/>
            <a:cxnLst/>
            <a:rect l="l" t="t" r="r" b="b"/>
            <a:pathLst>
              <a:path w="1473713" h="2082986">
                <a:moveTo>
                  <a:pt x="0" y="0"/>
                </a:moveTo>
                <a:lnTo>
                  <a:pt x="1473712" y="0"/>
                </a:lnTo>
                <a:lnTo>
                  <a:pt x="1473712" y="2082986"/>
                </a:lnTo>
                <a:lnTo>
                  <a:pt x="0" y="20829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1765556" y="8843676"/>
            <a:ext cx="992286" cy="1443324"/>
          </a:xfrm>
          <a:custGeom>
            <a:avLst/>
            <a:gdLst/>
            <a:ahLst/>
            <a:cxnLst/>
            <a:rect l="l" t="t" r="r" b="b"/>
            <a:pathLst>
              <a:path w="992286" h="1443324">
                <a:moveTo>
                  <a:pt x="0" y="0"/>
                </a:moveTo>
                <a:lnTo>
                  <a:pt x="992286" y="0"/>
                </a:lnTo>
                <a:lnTo>
                  <a:pt x="992286" y="1443324"/>
                </a:lnTo>
                <a:lnTo>
                  <a:pt x="0" y="14433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2396218" y="895350"/>
            <a:ext cx="12874924" cy="995553"/>
          </a:xfrm>
          <a:prstGeom prst="rect">
            <a:avLst/>
          </a:prstGeom>
        </p:spPr>
        <p:txBody>
          <a:bodyPr lIns="0" tIns="0" rIns="0" bIns="0" rtlCol="0" anchor="t">
            <a:spAutoFit/>
          </a:bodyPr>
          <a:lstStyle/>
          <a:p>
            <a:pPr algn="ctr">
              <a:lnSpc>
                <a:spcPts val="7656"/>
              </a:lnSpc>
            </a:pPr>
            <a:r>
              <a:rPr lang="en-US" sz="6600">
                <a:solidFill>
                  <a:srgbClr val="688E50"/>
                </a:solidFill>
                <a:latin typeface="Public Sans Heavy"/>
              </a:rPr>
              <a:t>Актуальність даної теми</a:t>
            </a:r>
          </a:p>
        </p:txBody>
      </p:sp>
      <p:sp>
        <p:nvSpPr>
          <p:cNvPr id="9" name="TextBox 9"/>
          <p:cNvSpPr txBox="1"/>
          <p:nvPr/>
        </p:nvSpPr>
        <p:spPr>
          <a:xfrm>
            <a:off x="1206333" y="2748643"/>
            <a:ext cx="9829436" cy="2095500"/>
          </a:xfrm>
          <a:prstGeom prst="rect">
            <a:avLst/>
          </a:prstGeom>
        </p:spPr>
        <p:txBody>
          <a:bodyPr lIns="0" tIns="0" rIns="0" bIns="0" rtlCol="0" anchor="t">
            <a:spAutoFit/>
          </a:bodyPr>
          <a:lstStyle/>
          <a:p>
            <a:pPr marL="0" lvl="0" indent="0" algn="just">
              <a:lnSpc>
                <a:spcPts val="3374"/>
              </a:lnSpc>
              <a:spcBef>
                <a:spcPct val="0"/>
              </a:spcBef>
            </a:pPr>
            <a:r>
              <a:rPr lang="en-US" sz="2499" spc="149">
                <a:solidFill>
                  <a:srgbClr val="000000"/>
                </a:solidFill>
                <a:latin typeface="Public Sans"/>
              </a:rPr>
              <a:t>Сучасний світ стикається зі значними проблемами забруднення довкілля, що викликає загрози для екосистем та здоров'я людей. У зв'язку з цим виникає необхідність вдосконалення методів моніторингу та контролю за якістю навколишнього середовища</a:t>
            </a:r>
          </a:p>
        </p:txBody>
      </p:sp>
      <p:sp>
        <p:nvSpPr>
          <p:cNvPr id="10" name="TextBox 10"/>
          <p:cNvSpPr txBox="1"/>
          <p:nvPr/>
        </p:nvSpPr>
        <p:spPr>
          <a:xfrm>
            <a:off x="1206333" y="5539468"/>
            <a:ext cx="9829436" cy="1755775"/>
          </a:xfrm>
          <a:prstGeom prst="rect">
            <a:avLst/>
          </a:prstGeom>
        </p:spPr>
        <p:txBody>
          <a:bodyPr lIns="0" tIns="0" rIns="0" bIns="0" rtlCol="0" anchor="t">
            <a:spAutoFit/>
          </a:bodyPr>
          <a:lstStyle/>
          <a:p>
            <a:pPr algn="just">
              <a:lnSpc>
                <a:spcPts val="3500"/>
              </a:lnSpc>
              <a:spcBef>
                <a:spcPct val="0"/>
              </a:spcBef>
            </a:pPr>
            <a:r>
              <a:rPr lang="en-US" sz="2500" spc="152">
                <a:solidFill>
                  <a:srgbClr val="000000"/>
                </a:solidFill>
                <a:latin typeface="Public Sans"/>
              </a:rPr>
              <a:t>Одним із потужних інструментів у цій області є використання біологічних  індикаторів, які можуть вказувати на рівень забруднення та його вплив на живі організми.</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4AB6F"/>
        </a:solidFill>
        <a:effectLst/>
      </p:bgPr>
    </p:bg>
    <p:spTree>
      <p:nvGrpSpPr>
        <p:cNvPr id="1" name=""/>
        <p:cNvGrpSpPr/>
        <p:nvPr/>
      </p:nvGrpSpPr>
      <p:grpSpPr>
        <a:xfrm>
          <a:off x="0" y="0"/>
          <a:ext cx="0" cy="0"/>
          <a:chOff x="0" y="0"/>
          <a:chExt cx="0" cy="0"/>
        </a:xfrm>
      </p:grpSpPr>
      <p:grpSp>
        <p:nvGrpSpPr>
          <p:cNvPr id="2" name="Group 2"/>
          <p:cNvGrpSpPr/>
          <p:nvPr/>
        </p:nvGrpSpPr>
        <p:grpSpPr>
          <a:xfrm>
            <a:off x="10147766" y="604261"/>
            <a:ext cx="6998061" cy="1977712"/>
            <a:chOff x="0" y="0"/>
            <a:chExt cx="2342659" cy="662055"/>
          </a:xfrm>
        </p:grpSpPr>
        <p:sp>
          <p:nvSpPr>
            <p:cNvPr id="3" name="Freeform 3"/>
            <p:cNvSpPr/>
            <p:nvPr/>
          </p:nvSpPr>
          <p:spPr>
            <a:xfrm>
              <a:off x="0" y="0"/>
              <a:ext cx="2342659" cy="662055"/>
            </a:xfrm>
            <a:custGeom>
              <a:avLst/>
              <a:gdLst/>
              <a:ahLst/>
              <a:cxnLst/>
              <a:rect l="l" t="t" r="r" b="b"/>
              <a:pathLst>
                <a:path w="2342659" h="662055">
                  <a:moveTo>
                    <a:pt x="16594" y="0"/>
                  </a:moveTo>
                  <a:lnTo>
                    <a:pt x="2326064" y="0"/>
                  </a:lnTo>
                  <a:cubicBezTo>
                    <a:pt x="2335229" y="0"/>
                    <a:pt x="2342659" y="7430"/>
                    <a:pt x="2342659" y="16594"/>
                  </a:cubicBezTo>
                  <a:lnTo>
                    <a:pt x="2342659" y="645461"/>
                  </a:lnTo>
                  <a:cubicBezTo>
                    <a:pt x="2342659" y="654626"/>
                    <a:pt x="2335229" y="662055"/>
                    <a:pt x="2326064" y="662055"/>
                  </a:cubicBezTo>
                  <a:lnTo>
                    <a:pt x="16594" y="662055"/>
                  </a:lnTo>
                  <a:cubicBezTo>
                    <a:pt x="7430" y="662055"/>
                    <a:pt x="0" y="654626"/>
                    <a:pt x="0" y="645461"/>
                  </a:cubicBezTo>
                  <a:lnTo>
                    <a:pt x="0" y="16594"/>
                  </a:lnTo>
                  <a:cubicBezTo>
                    <a:pt x="0" y="7430"/>
                    <a:pt x="7430" y="0"/>
                    <a:pt x="16594" y="0"/>
                  </a:cubicBezTo>
                  <a:close/>
                </a:path>
              </a:pathLst>
            </a:custGeom>
            <a:solidFill>
              <a:srgbClr val="FBF6F1"/>
            </a:solidFill>
          </p:spPr>
        </p:sp>
        <p:sp>
          <p:nvSpPr>
            <p:cNvPr id="4" name="TextBox 4"/>
            <p:cNvSpPr txBox="1"/>
            <p:nvPr/>
          </p:nvSpPr>
          <p:spPr>
            <a:xfrm>
              <a:off x="0" y="85725"/>
              <a:ext cx="2342659" cy="576330"/>
            </a:xfrm>
            <a:prstGeom prst="rect">
              <a:avLst/>
            </a:prstGeom>
          </p:spPr>
          <p:txBody>
            <a:bodyPr lIns="50800" tIns="50800" rIns="50800" bIns="50800" rtlCol="0" anchor="ctr"/>
            <a:lstStyle/>
            <a:p>
              <a:pPr algn="ctr">
                <a:lnSpc>
                  <a:spcPts val="1925"/>
                </a:lnSpc>
              </a:pPr>
              <a:endParaRPr/>
            </a:p>
          </p:txBody>
        </p:sp>
      </p:grpSp>
      <p:grpSp>
        <p:nvGrpSpPr>
          <p:cNvPr id="5" name="Group 5"/>
          <p:cNvGrpSpPr/>
          <p:nvPr/>
        </p:nvGrpSpPr>
        <p:grpSpPr>
          <a:xfrm>
            <a:off x="10147766" y="2888133"/>
            <a:ext cx="6998061" cy="2255367"/>
            <a:chOff x="0" y="0"/>
            <a:chExt cx="2342659" cy="755003"/>
          </a:xfrm>
        </p:grpSpPr>
        <p:sp>
          <p:nvSpPr>
            <p:cNvPr id="6" name="Freeform 6"/>
            <p:cNvSpPr/>
            <p:nvPr/>
          </p:nvSpPr>
          <p:spPr>
            <a:xfrm>
              <a:off x="0" y="0"/>
              <a:ext cx="2342659" cy="755003"/>
            </a:xfrm>
            <a:custGeom>
              <a:avLst/>
              <a:gdLst/>
              <a:ahLst/>
              <a:cxnLst/>
              <a:rect l="l" t="t" r="r" b="b"/>
              <a:pathLst>
                <a:path w="2342659" h="755003">
                  <a:moveTo>
                    <a:pt x="16594" y="0"/>
                  </a:moveTo>
                  <a:lnTo>
                    <a:pt x="2326064" y="0"/>
                  </a:lnTo>
                  <a:cubicBezTo>
                    <a:pt x="2335229" y="0"/>
                    <a:pt x="2342659" y="7430"/>
                    <a:pt x="2342659" y="16594"/>
                  </a:cubicBezTo>
                  <a:lnTo>
                    <a:pt x="2342659" y="738408"/>
                  </a:lnTo>
                  <a:cubicBezTo>
                    <a:pt x="2342659" y="747573"/>
                    <a:pt x="2335229" y="755003"/>
                    <a:pt x="2326064" y="755003"/>
                  </a:cubicBezTo>
                  <a:lnTo>
                    <a:pt x="16594" y="755003"/>
                  </a:lnTo>
                  <a:cubicBezTo>
                    <a:pt x="7430" y="755003"/>
                    <a:pt x="0" y="747573"/>
                    <a:pt x="0" y="738408"/>
                  </a:cubicBezTo>
                  <a:lnTo>
                    <a:pt x="0" y="16594"/>
                  </a:lnTo>
                  <a:cubicBezTo>
                    <a:pt x="0" y="7430"/>
                    <a:pt x="7430" y="0"/>
                    <a:pt x="16594" y="0"/>
                  </a:cubicBezTo>
                  <a:close/>
                </a:path>
              </a:pathLst>
            </a:custGeom>
            <a:solidFill>
              <a:srgbClr val="FBF6F1"/>
            </a:solidFill>
          </p:spPr>
        </p:sp>
        <p:sp>
          <p:nvSpPr>
            <p:cNvPr id="7" name="TextBox 7"/>
            <p:cNvSpPr txBox="1"/>
            <p:nvPr/>
          </p:nvSpPr>
          <p:spPr>
            <a:xfrm>
              <a:off x="0" y="85725"/>
              <a:ext cx="2342659" cy="669278"/>
            </a:xfrm>
            <a:prstGeom prst="rect">
              <a:avLst/>
            </a:prstGeom>
          </p:spPr>
          <p:txBody>
            <a:bodyPr lIns="50800" tIns="50800" rIns="50800" bIns="50800" rtlCol="0" anchor="ctr"/>
            <a:lstStyle/>
            <a:p>
              <a:pPr algn="ctr">
                <a:lnSpc>
                  <a:spcPts val="1925"/>
                </a:lnSpc>
              </a:pPr>
              <a:endParaRPr/>
            </a:p>
          </p:txBody>
        </p:sp>
      </p:grpSp>
      <p:grpSp>
        <p:nvGrpSpPr>
          <p:cNvPr id="8" name="Group 8"/>
          <p:cNvGrpSpPr/>
          <p:nvPr/>
        </p:nvGrpSpPr>
        <p:grpSpPr>
          <a:xfrm>
            <a:off x="10147766" y="5448300"/>
            <a:ext cx="6998061" cy="4214795"/>
            <a:chOff x="0" y="0"/>
            <a:chExt cx="2342659" cy="1410937"/>
          </a:xfrm>
        </p:grpSpPr>
        <p:sp>
          <p:nvSpPr>
            <p:cNvPr id="9" name="Freeform 9"/>
            <p:cNvSpPr/>
            <p:nvPr/>
          </p:nvSpPr>
          <p:spPr>
            <a:xfrm>
              <a:off x="0" y="0"/>
              <a:ext cx="2342659" cy="1410937"/>
            </a:xfrm>
            <a:custGeom>
              <a:avLst/>
              <a:gdLst/>
              <a:ahLst/>
              <a:cxnLst/>
              <a:rect l="l" t="t" r="r" b="b"/>
              <a:pathLst>
                <a:path w="2342659" h="1410937">
                  <a:moveTo>
                    <a:pt x="16594" y="0"/>
                  </a:moveTo>
                  <a:lnTo>
                    <a:pt x="2326064" y="0"/>
                  </a:lnTo>
                  <a:cubicBezTo>
                    <a:pt x="2335229" y="0"/>
                    <a:pt x="2342659" y="7430"/>
                    <a:pt x="2342659" y="16594"/>
                  </a:cubicBezTo>
                  <a:lnTo>
                    <a:pt x="2342659" y="1394343"/>
                  </a:lnTo>
                  <a:cubicBezTo>
                    <a:pt x="2342659" y="1398744"/>
                    <a:pt x="2340910" y="1402965"/>
                    <a:pt x="2337798" y="1406077"/>
                  </a:cubicBezTo>
                  <a:cubicBezTo>
                    <a:pt x="2334686" y="1409189"/>
                    <a:pt x="2330465" y="1410937"/>
                    <a:pt x="2326064" y="1410937"/>
                  </a:cubicBezTo>
                  <a:lnTo>
                    <a:pt x="16594" y="1410937"/>
                  </a:lnTo>
                  <a:cubicBezTo>
                    <a:pt x="7430" y="1410937"/>
                    <a:pt x="0" y="1403508"/>
                    <a:pt x="0" y="1394343"/>
                  </a:cubicBezTo>
                  <a:lnTo>
                    <a:pt x="0" y="16594"/>
                  </a:lnTo>
                  <a:cubicBezTo>
                    <a:pt x="0" y="7430"/>
                    <a:pt x="7430" y="0"/>
                    <a:pt x="16594" y="0"/>
                  </a:cubicBezTo>
                  <a:close/>
                </a:path>
              </a:pathLst>
            </a:custGeom>
            <a:solidFill>
              <a:srgbClr val="FBF6F1"/>
            </a:solidFill>
          </p:spPr>
        </p:sp>
        <p:sp>
          <p:nvSpPr>
            <p:cNvPr id="10" name="TextBox 10"/>
            <p:cNvSpPr txBox="1"/>
            <p:nvPr/>
          </p:nvSpPr>
          <p:spPr>
            <a:xfrm>
              <a:off x="0" y="85725"/>
              <a:ext cx="2342659" cy="1325212"/>
            </a:xfrm>
            <a:prstGeom prst="rect">
              <a:avLst/>
            </a:prstGeom>
          </p:spPr>
          <p:txBody>
            <a:bodyPr lIns="50800" tIns="50800" rIns="50800" bIns="50800" rtlCol="0" anchor="ctr"/>
            <a:lstStyle/>
            <a:p>
              <a:pPr algn="ctr">
                <a:lnSpc>
                  <a:spcPts val="1925"/>
                </a:lnSpc>
              </a:pPr>
              <a:endParaRPr/>
            </a:p>
          </p:txBody>
        </p:sp>
      </p:grpSp>
      <p:grpSp>
        <p:nvGrpSpPr>
          <p:cNvPr id="11" name="Group 11"/>
          <p:cNvGrpSpPr/>
          <p:nvPr/>
        </p:nvGrpSpPr>
        <p:grpSpPr>
          <a:xfrm>
            <a:off x="865414" y="418094"/>
            <a:ext cx="7817858" cy="9612394"/>
            <a:chOff x="0" y="0"/>
            <a:chExt cx="2617092" cy="3217828"/>
          </a:xfrm>
        </p:grpSpPr>
        <p:sp>
          <p:nvSpPr>
            <p:cNvPr id="12" name="Freeform 12"/>
            <p:cNvSpPr/>
            <p:nvPr/>
          </p:nvSpPr>
          <p:spPr>
            <a:xfrm>
              <a:off x="0" y="0"/>
              <a:ext cx="2617092" cy="3217828"/>
            </a:xfrm>
            <a:custGeom>
              <a:avLst/>
              <a:gdLst/>
              <a:ahLst/>
              <a:cxnLst/>
              <a:rect l="l" t="t" r="r" b="b"/>
              <a:pathLst>
                <a:path w="2617092" h="3217828">
                  <a:moveTo>
                    <a:pt x="14854" y="0"/>
                  </a:moveTo>
                  <a:lnTo>
                    <a:pt x="2602238" y="0"/>
                  </a:lnTo>
                  <a:cubicBezTo>
                    <a:pt x="2610442" y="0"/>
                    <a:pt x="2617092" y="6650"/>
                    <a:pt x="2617092" y="14854"/>
                  </a:cubicBezTo>
                  <a:lnTo>
                    <a:pt x="2617092" y="3202974"/>
                  </a:lnTo>
                  <a:cubicBezTo>
                    <a:pt x="2617092" y="3206913"/>
                    <a:pt x="2615527" y="3210692"/>
                    <a:pt x="2612742" y="3213477"/>
                  </a:cubicBezTo>
                  <a:cubicBezTo>
                    <a:pt x="2609956" y="3216263"/>
                    <a:pt x="2606178" y="3217828"/>
                    <a:pt x="2602238" y="3217828"/>
                  </a:cubicBezTo>
                  <a:lnTo>
                    <a:pt x="14854" y="3217828"/>
                  </a:lnTo>
                  <a:cubicBezTo>
                    <a:pt x="10915" y="3217828"/>
                    <a:pt x="7136" y="3216263"/>
                    <a:pt x="4351" y="3213477"/>
                  </a:cubicBezTo>
                  <a:cubicBezTo>
                    <a:pt x="1565" y="3210692"/>
                    <a:pt x="0" y="3206913"/>
                    <a:pt x="0" y="3202974"/>
                  </a:cubicBezTo>
                  <a:lnTo>
                    <a:pt x="0" y="14854"/>
                  </a:lnTo>
                  <a:cubicBezTo>
                    <a:pt x="0" y="10915"/>
                    <a:pt x="1565" y="7136"/>
                    <a:pt x="4351" y="4351"/>
                  </a:cubicBezTo>
                  <a:cubicBezTo>
                    <a:pt x="7136" y="1565"/>
                    <a:pt x="10915" y="0"/>
                    <a:pt x="14854" y="0"/>
                  </a:cubicBezTo>
                  <a:close/>
                </a:path>
              </a:pathLst>
            </a:custGeom>
            <a:solidFill>
              <a:srgbClr val="FBF6F1"/>
            </a:solidFill>
          </p:spPr>
        </p:sp>
        <p:sp>
          <p:nvSpPr>
            <p:cNvPr id="13" name="TextBox 13"/>
            <p:cNvSpPr txBox="1"/>
            <p:nvPr/>
          </p:nvSpPr>
          <p:spPr>
            <a:xfrm>
              <a:off x="0" y="85725"/>
              <a:ext cx="2617092" cy="3132103"/>
            </a:xfrm>
            <a:prstGeom prst="rect">
              <a:avLst/>
            </a:prstGeom>
          </p:spPr>
          <p:txBody>
            <a:bodyPr lIns="50800" tIns="50800" rIns="50800" bIns="50800" rtlCol="0" anchor="ctr"/>
            <a:lstStyle/>
            <a:p>
              <a:pPr algn="ctr">
                <a:lnSpc>
                  <a:spcPts val="1925"/>
                </a:lnSpc>
              </a:pPr>
              <a:endParaRPr/>
            </a:p>
          </p:txBody>
        </p:sp>
      </p:grpSp>
      <p:sp>
        <p:nvSpPr>
          <p:cNvPr id="14" name="Freeform 14"/>
          <p:cNvSpPr/>
          <p:nvPr/>
        </p:nvSpPr>
        <p:spPr>
          <a:xfrm>
            <a:off x="1495224" y="771341"/>
            <a:ext cx="6558238" cy="8744317"/>
          </a:xfrm>
          <a:custGeom>
            <a:avLst/>
            <a:gdLst/>
            <a:ahLst/>
            <a:cxnLst/>
            <a:rect l="l" t="t" r="r" b="b"/>
            <a:pathLst>
              <a:path w="6558238" h="8744317">
                <a:moveTo>
                  <a:pt x="0" y="0"/>
                </a:moveTo>
                <a:lnTo>
                  <a:pt x="6558238" y="0"/>
                </a:lnTo>
                <a:lnTo>
                  <a:pt x="6558238" y="8744318"/>
                </a:lnTo>
                <a:lnTo>
                  <a:pt x="0" y="8744318"/>
                </a:lnTo>
                <a:lnTo>
                  <a:pt x="0" y="0"/>
                </a:lnTo>
                <a:close/>
              </a:path>
            </a:pathLst>
          </a:custGeom>
          <a:blipFill>
            <a:blip r:embed="rId2"/>
            <a:stretch>
              <a:fillRect/>
            </a:stretch>
          </a:blipFill>
        </p:spPr>
      </p:sp>
      <p:sp>
        <p:nvSpPr>
          <p:cNvPr id="15" name="TextBox 15"/>
          <p:cNvSpPr txBox="1"/>
          <p:nvPr/>
        </p:nvSpPr>
        <p:spPr>
          <a:xfrm>
            <a:off x="10467136" y="891431"/>
            <a:ext cx="6132377" cy="1824990"/>
          </a:xfrm>
          <a:prstGeom prst="rect">
            <a:avLst/>
          </a:prstGeom>
        </p:spPr>
        <p:txBody>
          <a:bodyPr lIns="0" tIns="0" rIns="0" bIns="0" rtlCol="0" anchor="t">
            <a:spAutoFit/>
          </a:bodyPr>
          <a:lstStyle/>
          <a:p>
            <a:pPr algn="just">
              <a:lnSpc>
                <a:spcPts val="3644"/>
              </a:lnSpc>
            </a:pPr>
            <a:r>
              <a:rPr lang="en-US" sz="2699" spc="43">
                <a:solidFill>
                  <a:srgbClr val="000000"/>
                </a:solidFill>
                <a:latin typeface="Public Sans Medium"/>
              </a:rPr>
              <a:t>Об'єкт </a:t>
            </a:r>
            <a:r>
              <a:rPr lang="en-US" sz="2699" spc="43">
                <a:solidFill>
                  <a:srgbClr val="000000"/>
                </a:solidFill>
                <a:latin typeface="Public Sans"/>
              </a:rPr>
              <a:t>дослідження молюски, що населяють водні екосистеми, зокрема озера. </a:t>
            </a:r>
          </a:p>
          <a:p>
            <a:pPr marL="0" lvl="0" indent="0" algn="just">
              <a:lnSpc>
                <a:spcPts val="3644"/>
              </a:lnSpc>
              <a:spcBef>
                <a:spcPct val="0"/>
              </a:spcBef>
            </a:pPr>
            <a:endParaRPr lang="en-US" sz="2699" spc="43">
              <a:solidFill>
                <a:srgbClr val="000000"/>
              </a:solidFill>
              <a:latin typeface="Public Sans"/>
            </a:endParaRPr>
          </a:p>
        </p:txBody>
      </p:sp>
      <p:sp>
        <p:nvSpPr>
          <p:cNvPr id="16" name="TextBox 16"/>
          <p:cNvSpPr txBox="1"/>
          <p:nvPr/>
        </p:nvSpPr>
        <p:spPr>
          <a:xfrm>
            <a:off x="10315269" y="3171902"/>
            <a:ext cx="6663056" cy="1640205"/>
          </a:xfrm>
          <a:prstGeom prst="rect">
            <a:avLst/>
          </a:prstGeom>
        </p:spPr>
        <p:txBody>
          <a:bodyPr lIns="0" tIns="0" rIns="0" bIns="0" rtlCol="0" anchor="t">
            <a:spAutoFit/>
          </a:bodyPr>
          <a:lstStyle/>
          <a:p>
            <a:pPr marL="0" lvl="0" indent="0" algn="just">
              <a:lnSpc>
                <a:spcPts val="3240"/>
              </a:lnSpc>
              <a:spcBef>
                <a:spcPct val="0"/>
              </a:spcBef>
            </a:pPr>
            <a:r>
              <a:rPr lang="en-US" sz="2400" spc="38">
                <a:solidFill>
                  <a:srgbClr val="000000"/>
                </a:solidFill>
                <a:latin typeface="Public Sans Bold"/>
              </a:rPr>
              <a:t>Предметом</a:t>
            </a:r>
            <a:r>
              <a:rPr lang="en-US" sz="2400" spc="38">
                <a:solidFill>
                  <a:srgbClr val="000000"/>
                </a:solidFill>
                <a:latin typeface="Public Sans"/>
              </a:rPr>
              <a:t> цього дослідження є використання молюсків як біохімічних індикаторів забруднення водних екосистем.</a:t>
            </a:r>
          </a:p>
        </p:txBody>
      </p:sp>
      <p:sp>
        <p:nvSpPr>
          <p:cNvPr id="17" name="TextBox 17"/>
          <p:cNvSpPr txBox="1"/>
          <p:nvPr/>
        </p:nvSpPr>
        <p:spPr>
          <a:xfrm>
            <a:off x="10447939" y="5666754"/>
            <a:ext cx="6397716" cy="3688080"/>
          </a:xfrm>
          <a:prstGeom prst="rect">
            <a:avLst/>
          </a:prstGeom>
        </p:spPr>
        <p:txBody>
          <a:bodyPr lIns="0" tIns="0" rIns="0" bIns="0" rtlCol="0" anchor="t">
            <a:spAutoFit/>
          </a:bodyPr>
          <a:lstStyle/>
          <a:p>
            <a:pPr marL="0" lvl="0" indent="0" algn="just">
              <a:lnSpc>
                <a:spcPts val="3240"/>
              </a:lnSpc>
              <a:spcBef>
                <a:spcPct val="0"/>
              </a:spcBef>
            </a:pPr>
            <a:r>
              <a:rPr lang="en-US" sz="2400" spc="38">
                <a:solidFill>
                  <a:srgbClr val="000000"/>
                </a:solidFill>
                <a:latin typeface="Public Sans"/>
              </a:rPr>
              <a:t>Головною </a:t>
            </a:r>
            <a:r>
              <a:rPr lang="en-US" sz="2400" spc="38">
                <a:solidFill>
                  <a:srgbClr val="000000"/>
                </a:solidFill>
                <a:latin typeface="Public Sans Bold"/>
              </a:rPr>
              <a:t>метою</a:t>
            </a:r>
            <a:r>
              <a:rPr lang="en-US" sz="2400" spc="38">
                <a:solidFill>
                  <a:srgbClr val="000000"/>
                </a:solidFill>
                <a:latin typeface="Public Sans"/>
              </a:rPr>
              <a:t> дослідження є визначення чутливості молюсків до різних видів забруднення, а також їхньої здатності накопичувати та відділяти токсичні речовини у водних середовищах. Це дозволить використовувати молюсків як ефективні індикатори стану навколишнього середовища та ризику для здоров'я.</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6F1"/>
        </a:solidFill>
        <a:effectLst/>
      </p:bgPr>
    </p:bg>
    <p:spTree>
      <p:nvGrpSpPr>
        <p:cNvPr id="1" name=""/>
        <p:cNvGrpSpPr/>
        <p:nvPr/>
      </p:nvGrpSpPr>
      <p:grpSpPr>
        <a:xfrm>
          <a:off x="0" y="0"/>
          <a:ext cx="0" cy="0"/>
          <a:chOff x="0" y="0"/>
          <a:chExt cx="0" cy="0"/>
        </a:xfrm>
      </p:grpSpPr>
      <p:grpSp>
        <p:nvGrpSpPr>
          <p:cNvPr id="2" name="Group 2"/>
          <p:cNvGrpSpPr/>
          <p:nvPr/>
        </p:nvGrpSpPr>
        <p:grpSpPr>
          <a:xfrm>
            <a:off x="3892382" y="2541445"/>
            <a:ext cx="5070480" cy="3218971"/>
            <a:chOff x="0" y="0"/>
            <a:chExt cx="1959087" cy="1243717"/>
          </a:xfrm>
        </p:grpSpPr>
        <p:sp>
          <p:nvSpPr>
            <p:cNvPr id="3" name="Freeform 3"/>
            <p:cNvSpPr/>
            <p:nvPr/>
          </p:nvSpPr>
          <p:spPr>
            <a:xfrm>
              <a:off x="0" y="0"/>
              <a:ext cx="1959087" cy="1243717"/>
            </a:xfrm>
            <a:custGeom>
              <a:avLst/>
              <a:gdLst/>
              <a:ahLst/>
              <a:cxnLst/>
              <a:rect l="l" t="t" r="r" b="b"/>
              <a:pathLst>
                <a:path w="1959087" h="1243717">
                  <a:moveTo>
                    <a:pt x="22903" y="0"/>
                  </a:moveTo>
                  <a:lnTo>
                    <a:pt x="1936184" y="0"/>
                  </a:lnTo>
                  <a:cubicBezTo>
                    <a:pt x="1948833" y="0"/>
                    <a:pt x="1959087" y="10254"/>
                    <a:pt x="1959087" y="22903"/>
                  </a:cubicBezTo>
                  <a:lnTo>
                    <a:pt x="1959087" y="1220814"/>
                  </a:lnTo>
                  <a:cubicBezTo>
                    <a:pt x="1959087" y="1226889"/>
                    <a:pt x="1956674" y="1232714"/>
                    <a:pt x="1952379" y="1237009"/>
                  </a:cubicBezTo>
                  <a:cubicBezTo>
                    <a:pt x="1948083" y="1241304"/>
                    <a:pt x="1942258" y="1243717"/>
                    <a:pt x="1936184" y="1243717"/>
                  </a:cubicBezTo>
                  <a:lnTo>
                    <a:pt x="22903" y="1243717"/>
                  </a:lnTo>
                  <a:cubicBezTo>
                    <a:pt x="10254" y="1243717"/>
                    <a:pt x="0" y="1233463"/>
                    <a:pt x="0" y="1220814"/>
                  </a:cubicBezTo>
                  <a:lnTo>
                    <a:pt x="0" y="22903"/>
                  </a:lnTo>
                  <a:cubicBezTo>
                    <a:pt x="0" y="10254"/>
                    <a:pt x="10254" y="0"/>
                    <a:pt x="22903" y="0"/>
                  </a:cubicBezTo>
                  <a:close/>
                </a:path>
              </a:pathLst>
            </a:custGeom>
            <a:solidFill>
              <a:srgbClr val="94AB6F"/>
            </a:solidFill>
          </p:spPr>
        </p:sp>
        <p:sp>
          <p:nvSpPr>
            <p:cNvPr id="4" name="TextBox 4"/>
            <p:cNvSpPr txBox="1"/>
            <p:nvPr/>
          </p:nvSpPr>
          <p:spPr>
            <a:xfrm>
              <a:off x="0" y="85725"/>
              <a:ext cx="1959087" cy="1157992"/>
            </a:xfrm>
            <a:prstGeom prst="rect">
              <a:avLst/>
            </a:prstGeom>
          </p:spPr>
          <p:txBody>
            <a:bodyPr lIns="50800" tIns="50800" rIns="50800" bIns="50800" rtlCol="0" anchor="ctr"/>
            <a:lstStyle/>
            <a:p>
              <a:pPr algn="ctr">
                <a:lnSpc>
                  <a:spcPts val="1925"/>
                </a:lnSpc>
              </a:pPr>
              <a:endParaRPr/>
            </a:p>
          </p:txBody>
        </p:sp>
      </p:grpSp>
      <p:grpSp>
        <p:nvGrpSpPr>
          <p:cNvPr id="5" name="Group 5"/>
          <p:cNvGrpSpPr/>
          <p:nvPr/>
        </p:nvGrpSpPr>
        <p:grpSpPr>
          <a:xfrm>
            <a:off x="8962862" y="6395725"/>
            <a:ext cx="5070480" cy="3218971"/>
            <a:chOff x="0" y="0"/>
            <a:chExt cx="1959087" cy="1243717"/>
          </a:xfrm>
        </p:grpSpPr>
        <p:sp>
          <p:nvSpPr>
            <p:cNvPr id="6" name="Freeform 6"/>
            <p:cNvSpPr/>
            <p:nvPr/>
          </p:nvSpPr>
          <p:spPr>
            <a:xfrm>
              <a:off x="0" y="0"/>
              <a:ext cx="1959087" cy="1243717"/>
            </a:xfrm>
            <a:custGeom>
              <a:avLst/>
              <a:gdLst/>
              <a:ahLst/>
              <a:cxnLst/>
              <a:rect l="l" t="t" r="r" b="b"/>
              <a:pathLst>
                <a:path w="1959087" h="1243717">
                  <a:moveTo>
                    <a:pt x="22903" y="0"/>
                  </a:moveTo>
                  <a:lnTo>
                    <a:pt x="1936184" y="0"/>
                  </a:lnTo>
                  <a:cubicBezTo>
                    <a:pt x="1948833" y="0"/>
                    <a:pt x="1959087" y="10254"/>
                    <a:pt x="1959087" y="22903"/>
                  </a:cubicBezTo>
                  <a:lnTo>
                    <a:pt x="1959087" y="1220814"/>
                  </a:lnTo>
                  <a:cubicBezTo>
                    <a:pt x="1959087" y="1226889"/>
                    <a:pt x="1956674" y="1232714"/>
                    <a:pt x="1952379" y="1237009"/>
                  </a:cubicBezTo>
                  <a:cubicBezTo>
                    <a:pt x="1948083" y="1241304"/>
                    <a:pt x="1942258" y="1243717"/>
                    <a:pt x="1936184" y="1243717"/>
                  </a:cubicBezTo>
                  <a:lnTo>
                    <a:pt x="22903" y="1243717"/>
                  </a:lnTo>
                  <a:cubicBezTo>
                    <a:pt x="10254" y="1243717"/>
                    <a:pt x="0" y="1233463"/>
                    <a:pt x="0" y="1220814"/>
                  </a:cubicBezTo>
                  <a:lnTo>
                    <a:pt x="0" y="22903"/>
                  </a:lnTo>
                  <a:cubicBezTo>
                    <a:pt x="0" y="10254"/>
                    <a:pt x="10254" y="0"/>
                    <a:pt x="22903" y="0"/>
                  </a:cubicBezTo>
                  <a:close/>
                </a:path>
              </a:pathLst>
            </a:custGeom>
            <a:solidFill>
              <a:srgbClr val="94AB6F"/>
            </a:solidFill>
          </p:spPr>
        </p:sp>
        <p:sp>
          <p:nvSpPr>
            <p:cNvPr id="7" name="TextBox 7"/>
            <p:cNvSpPr txBox="1"/>
            <p:nvPr/>
          </p:nvSpPr>
          <p:spPr>
            <a:xfrm>
              <a:off x="0" y="85725"/>
              <a:ext cx="1959087" cy="1157992"/>
            </a:xfrm>
            <a:prstGeom prst="rect">
              <a:avLst/>
            </a:prstGeom>
          </p:spPr>
          <p:txBody>
            <a:bodyPr lIns="50800" tIns="50800" rIns="50800" bIns="50800" rtlCol="0" anchor="ctr"/>
            <a:lstStyle/>
            <a:p>
              <a:pPr algn="ctr">
                <a:lnSpc>
                  <a:spcPts val="1925"/>
                </a:lnSpc>
              </a:pPr>
              <a:endParaRPr/>
            </a:p>
          </p:txBody>
        </p:sp>
      </p:grpSp>
      <p:grpSp>
        <p:nvGrpSpPr>
          <p:cNvPr id="8" name="Group 8"/>
          <p:cNvGrpSpPr/>
          <p:nvPr/>
        </p:nvGrpSpPr>
        <p:grpSpPr>
          <a:xfrm>
            <a:off x="1028700" y="6306208"/>
            <a:ext cx="5070480" cy="3218971"/>
            <a:chOff x="0" y="0"/>
            <a:chExt cx="1959087" cy="1243717"/>
          </a:xfrm>
        </p:grpSpPr>
        <p:sp>
          <p:nvSpPr>
            <p:cNvPr id="9" name="Freeform 9"/>
            <p:cNvSpPr/>
            <p:nvPr/>
          </p:nvSpPr>
          <p:spPr>
            <a:xfrm>
              <a:off x="0" y="0"/>
              <a:ext cx="1959087" cy="1243717"/>
            </a:xfrm>
            <a:custGeom>
              <a:avLst/>
              <a:gdLst/>
              <a:ahLst/>
              <a:cxnLst/>
              <a:rect l="l" t="t" r="r" b="b"/>
              <a:pathLst>
                <a:path w="1959087" h="1243717">
                  <a:moveTo>
                    <a:pt x="22903" y="0"/>
                  </a:moveTo>
                  <a:lnTo>
                    <a:pt x="1936184" y="0"/>
                  </a:lnTo>
                  <a:cubicBezTo>
                    <a:pt x="1948833" y="0"/>
                    <a:pt x="1959087" y="10254"/>
                    <a:pt x="1959087" y="22903"/>
                  </a:cubicBezTo>
                  <a:lnTo>
                    <a:pt x="1959087" y="1220814"/>
                  </a:lnTo>
                  <a:cubicBezTo>
                    <a:pt x="1959087" y="1226889"/>
                    <a:pt x="1956674" y="1232714"/>
                    <a:pt x="1952379" y="1237009"/>
                  </a:cubicBezTo>
                  <a:cubicBezTo>
                    <a:pt x="1948083" y="1241304"/>
                    <a:pt x="1942258" y="1243717"/>
                    <a:pt x="1936184" y="1243717"/>
                  </a:cubicBezTo>
                  <a:lnTo>
                    <a:pt x="22903" y="1243717"/>
                  </a:lnTo>
                  <a:cubicBezTo>
                    <a:pt x="10254" y="1243717"/>
                    <a:pt x="0" y="1233463"/>
                    <a:pt x="0" y="1220814"/>
                  </a:cubicBezTo>
                  <a:lnTo>
                    <a:pt x="0" y="22903"/>
                  </a:lnTo>
                  <a:cubicBezTo>
                    <a:pt x="0" y="10254"/>
                    <a:pt x="10254" y="0"/>
                    <a:pt x="22903" y="0"/>
                  </a:cubicBezTo>
                  <a:close/>
                </a:path>
              </a:pathLst>
            </a:custGeom>
            <a:solidFill>
              <a:srgbClr val="94AB6F"/>
            </a:solidFill>
          </p:spPr>
        </p:sp>
        <p:sp>
          <p:nvSpPr>
            <p:cNvPr id="10" name="TextBox 10"/>
            <p:cNvSpPr txBox="1"/>
            <p:nvPr/>
          </p:nvSpPr>
          <p:spPr>
            <a:xfrm>
              <a:off x="0" y="85725"/>
              <a:ext cx="1959087" cy="1157992"/>
            </a:xfrm>
            <a:prstGeom prst="rect">
              <a:avLst/>
            </a:prstGeom>
          </p:spPr>
          <p:txBody>
            <a:bodyPr lIns="50800" tIns="50800" rIns="50800" bIns="50800" rtlCol="0" anchor="ctr"/>
            <a:lstStyle/>
            <a:p>
              <a:pPr algn="ctr">
                <a:lnSpc>
                  <a:spcPts val="1925"/>
                </a:lnSpc>
              </a:pPr>
              <a:endParaRPr/>
            </a:p>
          </p:txBody>
        </p:sp>
      </p:grpSp>
      <p:grpSp>
        <p:nvGrpSpPr>
          <p:cNvPr id="11" name="Group 11"/>
          <p:cNvGrpSpPr/>
          <p:nvPr/>
        </p:nvGrpSpPr>
        <p:grpSpPr>
          <a:xfrm>
            <a:off x="11993565" y="2586203"/>
            <a:ext cx="5070480" cy="3218971"/>
            <a:chOff x="0" y="0"/>
            <a:chExt cx="1959087" cy="1243717"/>
          </a:xfrm>
        </p:grpSpPr>
        <p:sp>
          <p:nvSpPr>
            <p:cNvPr id="12" name="Freeform 12"/>
            <p:cNvSpPr/>
            <p:nvPr/>
          </p:nvSpPr>
          <p:spPr>
            <a:xfrm>
              <a:off x="0" y="0"/>
              <a:ext cx="1959087" cy="1243717"/>
            </a:xfrm>
            <a:custGeom>
              <a:avLst/>
              <a:gdLst/>
              <a:ahLst/>
              <a:cxnLst/>
              <a:rect l="l" t="t" r="r" b="b"/>
              <a:pathLst>
                <a:path w="1959087" h="1243717">
                  <a:moveTo>
                    <a:pt x="22903" y="0"/>
                  </a:moveTo>
                  <a:lnTo>
                    <a:pt x="1936184" y="0"/>
                  </a:lnTo>
                  <a:cubicBezTo>
                    <a:pt x="1948833" y="0"/>
                    <a:pt x="1959087" y="10254"/>
                    <a:pt x="1959087" y="22903"/>
                  </a:cubicBezTo>
                  <a:lnTo>
                    <a:pt x="1959087" y="1220814"/>
                  </a:lnTo>
                  <a:cubicBezTo>
                    <a:pt x="1959087" y="1226889"/>
                    <a:pt x="1956674" y="1232714"/>
                    <a:pt x="1952379" y="1237009"/>
                  </a:cubicBezTo>
                  <a:cubicBezTo>
                    <a:pt x="1948083" y="1241304"/>
                    <a:pt x="1942258" y="1243717"/>
                    <a:pt x="1936184" y="1243717"/>
                  </a:cubicBezTo>
                  <a:lnTo>
                    <a:pt x="22903" y="1243717"/>
                  </a:lnTo>
                  <a:cubicBezTo>
                    <a:pt x="10254" y="1243717"/>
                    <a:pt x="0" y="1233463"/>
                    <a:pt x="0" y="1220814"/>
                  </a:cubicBezTo>
                  <a:lnTo>
                    <a:pt x="0" y="22903"/>
                  </a:lnTo>
                  <a:cubicBezTo>
                    <a:pt x="0" y="10254"/>
                    <a:pt x="10254" y="0"/>
                    <a:pt x="22903" y="0"/>
                  </a:cubicBezTo>
                  <a:close/>
                </a:path>
              </a:pathLst>
            </a:custGeom>
            <a:solidFill>
              <a:srgbClr val="94AB6F"/>
            </a:solidFill>
          </p:spPr>
        </p:sp>
        <p:sp>
          <p:nvSpPr>
            <p:cNvPr id="13" name="TextBox 13"/>
            <p:cNvSpPr txBox="1"/>
            <p:nvPr/>
          </p:nvSpPr>
          <p:spPr>
            <a:xfrm>
              <a:off x="0" y="85725"/>
              <a:ext cx="1959087" cy="1157992"/>
            </a:xfrm>
            <a:prstGeom prst="rect">
              <a:avLst/>
            </a:prstGeom>
          </p:spPr>
          <p:txBody>
            <a:bodyPr lIns="50800" tIns="50800" rIns="50800" bIns="50800" rtlCol="0" anchor="ctr"/>
            <a:lstStyle/>
            <a:p>
              <a:pPr algn="ctr">
                <a:lnSpc>
                  <a:spcPts val="1925"/>
                </a:lnSpc>
              </a:pPr>
              <a:endParaRPr/>
            </a:p>
          </p:txBody>
        </p:sp>
      </p:grpSp>
      <p:sp>
        <p:nvSpPr>
          <p:cNvPr id="14" name="Freeform 14"/>
          <p:cNvSpPr/>
          <p:nvPr/>
        </p:nvSpPr>
        <p:spPr>
          <a:xfrm>
            <a:off x="17159052" y="8905010"/>
            <a:ext cx="837105" cy="1183187"/>
          </a:xfrm>
          <a:custGeom>
            <a:avLst/>
            <a:gdLst/>
            <a:ahLst/>
            <a:cxnLst/>
            <a:rect l="l" t="t" r="r" b="b"/>
            <a:pathLst>
              <a:path w="837105" h="1183187">
                <a:moveTo>
                  <a:pt x="0" y="0"/>
                </a:moveTo>
                <a:lnTo>
                  <a:pt x="837104" y="0"/>
                </a:lnTo>
                <a:lnTo>
                  <a:pt x="837104" y="1183187"/>
                </a:lnTo>
                <a:lnTo>
                  <a:pt x="0" y="11831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a:off x="16330493" y="8368569"/>
            <a:ext cx="1041316" cy="1386111"/>
          </a:xfrm>
          <a:custGeom>
            <a:avLst/>
            <a:gdLst/>
            <a:ahLst/>
            <a:cxnLst/>
            <a:rect l="l" t="t" r="r" b="b"/>
            <a:pathLst>
              <a:path w="1041316" h="1386111">
                <a:moveTo>
                  <a:pt x="0" y="0"/>
                </a:moveTo>
                <a:lnTo>
                  <a:pt x="1041316" y="0"/>
                </a:lnTo>
                <a:lnTo>
                  <a:pt x="1041316" y="1386112"/>
                </a:lnTo>
                <a:lnTo>
                  <a:pt x="0" y="13861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a:off x="14656139" y="9249400"/>
            <a:ext cx="1880115" cy="1010562"/>
          </a:xfrm>
          <a:custGeom>
            <a:avLst/>
            <a:gdLst/>
            <a:ahLst/>
            <a:cxnLst/>
            <a:rect l="l" t="t" r="r" b="b"/>
            <a:pathLst>
              <a:path w="1880115" h="1010562">
                <a:moveTo>
                  <a:pt x="0" y="0"/>
                </a:moveTo>
                <a:lnTo>
                  <a:pt x="1880115" y="0"/>
                </a:lnTo>
                <a:lnTo>
                  <a:pt x="1880115" y="1010562"/>
                </a:lnTo>
                <a:lnTo>
                  <a:pt x="0" y="10105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p:cNvSpPr txBox="1"/>
          <p:nvPr/>
        </p:nvSpPr>
        <p:spPr>
          <a:xfrm>
            <a:off x="183696" y="493370"/>
            <a:ext cx="17558331" cy="1502283"/>
          </a:xfrm>
          <a:prstGeom prst="rect">
            <a:avLst/>
          </a:prstGeom>
        </p:spPr>
        <p:txBody>
          <a:bodyPr lIns="0" tIns="0" rIns="0" bIns="0" rtlCol="0" anchor="t">
            <a:spAutoFit/>
          </a:bodyPr>
          <a:lstStyle/>
          <a:p>
            <a:pPr algn="ctr">
              <a:lnSpc>
                <a:spcPts val="5916"/>
              </a:lnSpc>
            </a:pPr>
            <a:r>
              <a:rPr lang="en-US" sz="5100">
                <a:solidFill>
                  <a:srgbClr val="688E50"/>
                </a:solidFill>
                <a:latin typeface="Public Sans Heavy"/>
              </a:rPr>
              <a:t>Реалізація даної мети передбачає вирішення наступних завдань:</a:t>
            </a:r>
          </a:p>
        </p:txBody>
      </p:sp>
      <p:sp>
        <p:nvSpPr>
          <p:cNvPr id="18" name="TextBox 18"/>
          <p:cNvSpPr txBox="1"/>
          <p:nvPr/>
        </p:nvSpPr>
        <p:spPr>
          <a:xfrm>
            <a:off x="4099747" y="2774378"/>
            <a:ext cx="4655749" cy="2676907"/>
          </a:xfrm>
          <a:prstGeom prst="rect">
            <a:avLst/>
          </a:prstGeom>
        </p:spPr>
        <p:txBody>
          <a:bodyPr lIns="0" tIns="0" rIns="0" bIns="0" rtlCol="0" anchor="t">
            <a:spAutoFit/>
          </a:bodyPr>
          <a:lstStyle/>
          <a:p>
            <a:pPr marL="0" lvl="0" indent="0" algn="just">
              <a:lnSpc>
                <a:spcPts val="3551"/>
              </a:lnSpc>
            </a:pPr>
            <a:r>
              <a:rPr lang="en-US" sz="2399" spc="38">
                <a:solidFill>
                  <a:srgbClr val="000000"/>
                </a:solidFill>
                <a:latin typeface="Public Sans Medium"/>
              </a:rPr>
              <a:t>Вибір локації для збору молюсків – Середнє Вигурівське озеро поблизу нашого навчального закладу «Академія Школяра» (м. Київ Деснянський р-н).</a:t>
            </a:r>
          </a:p>
        </p:txBody>
      </p:sp>
      <p:sp>
        <p:nvSpPr>
          <p:cNvPr id="19" name="TextBox 19"/>
          <p:cNvSpPr txBox="1"/>
          <p:nvPr/>
        </p:nvSpPr>
        <p:spPr>
          <a:xfrm>
            <a:off x="1231388" y="6675778"/>
            <a:ext cx="4665104" cy="2229232"/>
          </a:xfrm>
          <a:prstGeom prst="rect">
            <a:avLst/>
          </a:prstGeom>
        </p:spPr>
        <p:txBody>
          <a:bodyPr lIns="0" tIns="0" rIns="0" bIns="0" rtlCol="0" anchor="t">
            <a:spAutoFit/>
          </a:bodyPr>
          <a:lstStyle/>
          <a:p>
            <a:pPr marL="0" lvl="0" indent="0" algn="just">
              <a:lnSpc>
                <a:spcPts val="3551"/>
              </a:lnSpc>
            </a:pPr>
            <a:r>
              <a:rPr lang="en-US" sz="2399" spc="38">
                <a:solidFill>
                  <a:srgbClr val="000000"/>
                </a:solidFill>
                <a:latin typeface="Public Sans Medium"/>
              </a:rPr>
              <a:t>Відбір молюсків з різних ділянок водойм, з врахуванням їхньої глибини, типу ґрунту та потенційних джерел забруднення.</a:t>
            </a:r>
          </a:p>
        </p:txBody>
      </p:sp>
      <p:sp>
        <p:nvSpPr>
          <p:cNvPr id="20" name="TextBox 20"/>
          <p:cNvSpPr txBox="1"/>
          <p:nvPr/>
        </p:nvSpPr>
        <p:spPr>
          <a:xfrm>
            <a:off x="12206458" y="3041815"/>
            <a:ext cx="4644693" cy="2229232"/>
          </a:xfrm>
          <a:prstGeom prst="rect">
            <a:avLst/>
          </a:prstGeom>
        </p:spPr>
        <p:txBody>
          <a:bodyPr lIns="0" tIns="0" rIns="0" bIns="0" rtlCol="0" anchor="t">
            <a:spAutoFit/>
          </a:bodyPr>
          <a:lstStyle/>
          <a:p>
            <a:pPr marL="0" lvl="0" indent="0" algn="just">
              <a:lnSpc>
                <a:spcPts val="3551"/>
              </a:lnSpc>
            </a:pPr>
            <a:r>
              <a:rPr lang="en-US" sz="2399" spc="38">
                <a:solidFill>
                  <a:srgbClr val="000000"/>
                </a:solidFill>
                <a:latin typeface="Public Sans Medium"/>
              </a:rPr>
              <a:t> Вивчення молюсків на предмет зовнішньої та внутрішньої морфології для визначення виду, віку та загальної фізичної статури.</a:t>
            </a:r>
          </a:p>
        </p:txBody>
      </p:sp>
      <p:sp>
        <p:nvSpPr>
          <p:cNvPr id="21" name="TextBox 21"/>
          <p:cNvSpPr txBox="1"/>
          <p:nvPr/>
        </p:nvSpPr>
        <p:spPr>
          <a:xfrm>
            <a:off x="9577010" y="7296174"/>
            <a:ext cx="3906662" cy="1608836"/>
          </a:xfrm>
          <a:prstGeom prst="rect">
            <a:avLst/>
          </a:prstGeom>
        </p:spPr>
        <p:txBody>
          <a:bodyPr lIns="0" tIns="0" rIns="0" bIns="0" rtlCol="0" anchor="t">
            <a:spAutoFit/>
          </a:bodyPr>
          <a:lstStyle/>
          <a:p>
            <a:pPr algn="just">
              <a:lnSpc>
                <a:spcPts val="3551"/>
              </a:lnSpc>
            </a:pPr>
            <a:endParaRPr/>
          </a:p>
          <a:p>
            <a:pPr algn="just">
              <a:lnSpc>
                <a:spcPts val="3551"/>
              </a:lnSpc>
            </a:pPr>
            <a:r>
              <a:rPr lang="en-US" sz="2399" spc="38">
                <a:solidFill>
                  <a:srgbClr val="000000"/>
                </a:solidFill>
                <a:latin typeface="Public Sans Medium"/>
              </a:rPr>
              <a:t>Статистичний аналіз отриманих результатів</a:t>
            </a:r>
          </a:p>
          <a:p>
            <a:pPr marL="0" lvl="0" indent="0" algn="just">
              <a:lnSpc>
                <a:spcPts val="2072"/>
              </a:lnSpc>
            </a:pPr>
            <a:endParaRPr lang="en-US" sz="2399" spc="38">
              <a:solidFill>
                <a:srgbClr val="000000"/>
              </a:solidFill>
              <a:latin typeface="Public Sans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6F1"/>
        </a:solidFill>
        <a:effectLst/>
      </p:bgPr>
    </p:bg>
    <p:spTree>
      <p:nvGrpSpPr>
        <p:cNvPr id="1" name=""/>
        <p:cNvGrpSpPr/>
        <p:nvPr/>
      </p:nvGrpSpPr>
      <p:grpSpPr>
        <a:xfrm>
          <a:off x="0" y="0"/>
          <a:ext cx="0" cy="0"/>
          <a:chOff x="0" y="0"/>
          <a:chExt cx="0" cy="0"/>
        </a:xfrm>
      </p:grpSpPr>
      <p:grpSp>
        <p:nvGrpSpPr>
          <p:cNvPr id="2" name="Group 2"/>
          <p:cNvGrpSpPr/>
          <p:nvPr/>
        </p:nvGrpSpPr>
        <p:grpSpPr>
          <a:xfrm>
            <a:off x="865414" y="418094"/>
            <a:ext cx="7817858" cy="9612394"/>
            <a:chOff x="0" y="0"/>
            <a:chExt cx="2617092" cy="3217828"/>
          </a:xfrm>
        </p:grpSpPr>
        <p:sp>
          <p:nvSpPr>
            <p:cNvPr id="3" name="Freeform 3"/>
            <p:cNvSpPr/>
            <p:nvPr/>
          </p:nvSpPr>
          <p:spPr>
            <a:xfrm>
              <a:off x="0" y="0"/>
              <a:ext cx="2617092" cy="3217828"/>
            </a:xfrm>
            <a:custGeom>
              <a:avLst/>
              <a:gdLst/>
              <a:ahLst/>
              <a:cxnLst/>
              <a:rect l="l" t="t" r="r" b="b"/>
              <a:pathLst>
                <a:path w="2617092" h="3217828">
                  <a:moveTo>
                    <a:pt x="14854" y="0"/>
                  </a:moveTo>
                  <a:lnTo>
                    <a:pt x="2602238" y="0"/>
                  </a:lnTo>
                  <a:cubicBezTo>
                    <a:pt x="2610442" y="0"/>
                    <a:pt x="2617092" y="6650"/>
                    <a:pt x="2617092" y="14854"/>
                  </a:cubicBezTo>
                  <a:lnTo>
                    <a:pt x="2617092" y="3202974"/>
                  </a:lnTo>
                  <a:cubicBezTo>
                    <a:pt x="2617092" y="3206913"/>
                    <a:pt x="2615527" y="3210692"/>
                    <a:pt x="2612742" y="3213477"/>
                  </a:cubicBezTo>
                  <a:cubicBezTo>
                    <a:pt x="2609956" y="3216263"/>
                    <a:pt x="2606178" y="3217828"/>
                    <a:pt x="2602238" y="3217828"/>
                  </a:cubicBezTo>
                  <a:lnTo>
                    <a:pt x="14854" y="3217828"/>
                  </a:lnTo>
                  <a:cubicBezTo>
                    <a:pt x="10915" y="3217828"/>
                    <a:pt x="7136" y="3216263"/>
                    <a:pt x="4351" y="3213477"/>
                  </a:cubicBezTo>
                  <a:cubicBezTo>
                    <a:pt x="1565" y="3210692"/>
                    <a:pt x="0" y="3206913"/>
                    <a:pt x="0" y="3202974"/>
                  </a:cubicBezTo>
                  <a:lnTo>
                    <a:pt x="0" y="14854"/>
                  </a:lnTo>
                  <a:cubicBezTo>
                    <a:pt x="0" y="10915"/>
                    <a:pt x="1565" y="7136"/>
                    <a:pt x="4351" y="4351"/>
                  </a:cubicBezTo>
                  <a:cubicBezTo>
                    <a:pt x="7136" y="1565"/>
                    <a:pt x="10915" y="0"/>
                    <a:pt x="14854" y="0"/>
                  </a:cubicBezTo>
                  <a:close/>
                </a:path>
              </a:pathLst>
            </a:custGeom>
            <a:solidFill>
              <a:srgbClr val="94AB6F"/>
            </a:solidFill>
          </p:spPr>
        </p:sp>
        <p:sp>
          <p:nvSpPr>
            <p:cNvPr id="4" name="TextBox 4"/>
            <p:cNvSpPr txBox="1"/>
            <p:nvPr/>
          </p:nvSpPr>
          <p:spPr>
            <a:xfrm>
              <a:off x="0" y="85725"/>
              <a:ext cx="2617092" cy="3132103"/>
            </a:xfrm>
            <a:prstGeom prst="rect">
              <a:avLst/>
            </a:prstGeom>
          </p:spPr>
          <p:txBody>
            <a:bodyPr lIns="50800" tIns="50800" rIns="50800" bIns="50800" rtlCol="0" anchor="ctr"/>
            <a:lstStyle/>
            <a:p>
              <a:pPr algn="ctr">
                <a:lnSpc>
                  <a:spcPts val="1925"/>
                </a:lnSpc>
              </a:pPr>
              <a:endParaRPr/>
            </a:p>
          </p:txBody>
        </p:sp>
      </p:grpSp>
      <p:sp>
        <p:nvSpPr>
          <p:cNvPr id="5" name="Freeform 5"/>
          <p:cNvSpPr/>
          <p:nvPr/>
        </p:nvSpPr>
        <p:spPr>
          <a:xfrm>
            <a:off x="1498026" y="855868"/>
            <a:ext cx="6552635" cy="8736846"/>
          </a:xfrm>
          <a:custGeom>
            <a:avLst/>
            <a:gdLst/>
            <a:ahLst/>
            <a:cxnLst/>
            <a:rect l="l" t="t" r="r" b="b"/>
            <a:pathLst>
              <a:path w="6552635" h="8736846">
                <a:moveTo>
                  <a:pt x="0" y="0"/>
                </a:moveTo>
                <a:lnTo>
                  <a:pt x="6552635" y="0"/>
                </a:lnTo>
                <a:lnTo>
                  <a:pt x="6552635" y="8736846"/>
                </a:lnTo>
                <a:lnTo>
                  <a:pt x="0" y="8736846"/>
                </a:lnTo>
                <a:lnTo>
                  <a:pt x="0" y="0"/>
                </a:lnTo>
                <a:close/>
              </a:path>
            </a:pathLst>
          </a:custGeom>
          <a:blipFill>
            <a:blip r:embed="rId2"/>
            <a:stretch>
              <a:fillRect/>
            </a:stretch>
          </a:blipFill>
        </p:spPr>
      </p:sp>
      <p:sp>
        <p:nvSpPr>
          <p:cNvPr id="6" name="TextBox 6"/>
          <p:cNvSpPr txBox="1"/>
          <p:nvPr/>
        </p:nvSpPr>
        <p:spPr>
          <a:xfrm>
            <a:off x="9429750" y="2099369"/>
            <a:ext cx="8115300" cy="7185660"/>
          </a:xfrm>
          <a:prstGeom prst="rect">
            <a:avLst/>
          </a:prstGeom>
        </p:spPr>
        <p:txBody>
          <a:bodyPr lIns="0" tIns="0" rIns="0" bIns="0" rtlCol="0" anchor="t">
            <a:spAutoFit/>
          </a:bodyPr>
          <a:lstStyle/>
          <a:p>
            <a:pPr marL="582925" lvl="1" indent="-291463" algn="just">
              <a:lnSpc>
                <a:spcPts val="3644"/>
              </a:lnSpc>
              <a:buFont typeface="Arial"/>
              <a:buChar char="•"/>
            </a:pPr>
            <a:r>
              <a:rPr lang="en-US" sz="2699" spc="161">
                <a:solidFill>
                  <a:srgbClr val="000000"/>
                </a:solidFill>
                <a:latin typeface="Public Sans"/>
              </a:rPr>
              <a:t>Це дослідження присвячено розгляду потенційного використання молюсків як біологічних індикаторів у моніторингу якості навколишнього середовища. Шляхом вивчення різноманітності молюсків та їх аналізу ми отримали цінну інформацію про екологічний стан Вигурівського озера, а отже й екологічних умов навколо водної екосистеми.</a:t>
            </a:r>
          </a:p>
          <a:p>
            <a:pPr algn="just">
              <a:lnSpc>
                <a:spcPts val="3644"/>
              </a:lnSpc>
            </a:pPr>
            <a:endParaRPr lang="en-US" sz="2699" spc="161">
              <a:solidFill>
                <a:srgbClr val="000000"/>
              </a:solidFill>
              <a:latin typeface="Public Sans"/>
            </a:endParaRPr>
          </a:p>
          <a:p>
            <a:pPr marL="582925" lvl="1" indent="-291463" algn="just">
              <a:lnSpc>
                <a:spcPts val="3644"/>
              </a:lnSpc>
              <a:buFont typeface="Arial"/>
              <a:buChar char="•"/>
            </a:pPr>
            <a:r>
              <a:rPr lang="en-US" sz="2699" spc="161">
                <a:solidFill>
                  <a:srgbClr val="000000"/>
                </a:solidFill>
                <a:latin typeface="Public Sans"/>
              </a:rPr>
              <a:t> Як </a:t>
            </a:r>
            <a:r>
              <a:rPr lang="en-US" sz="2699" spc="161">
                <a:solidFill>
                  <a:srgbClr val="000000"/>
                </a:solidFill>
                <a:latin typeface="Public Sans Bold"/>
              </a:rPr>
              <a:t>результат</a:t>
            </a:r>
            <a:r>
              <a:rPr lang="en-US" sz="2699" spc="161">
                <a:solidFill>
                  <a:srgbClr val="000000"/>
                </a:solidFill>
                <a:latin typeface="Public Sans"/>
              </a:rPr>
              <a:t> нашого дослідження можемо стверджувати – стан екологічних умов дослідженого об'єку – відповідає нормі.</a:t>
            </a:r>
          </a:p>
          <a:p>
            <a:pPr marL="0" lvl="0" indent="0">
              <a:lnSpc>
                <a:spcPts val="2564"/>
              </a:lnSpc>
              <a:spcBef>
                <a:spcPct val="0"/>
              </a:spcBef>
            </a:pPr>
            <a:endParaRPr lang="en-US" sz="2699" spc="161">
              <a:solidFill>
                <a:srgbClr val="000000"/>
              </a:solidFill>
              <a:latin typeface="Public Sans"/>
            </a:endParaRPr>
          </a:p>
        </p:txBody>
      </p:sp>
      <p:sp>
        <p:nvSpPr>
          <p:cNvPr id="7" name="Freeform 7"/>
          <p:cNvSpPr/>
          <p:nvPr/>
        </p:nvSpPr>
        <p:spPr>
          <a:xfrm>
            <a:off x="16915103" y="253381"/>
            <a:ext cx="1259893" cy="1550638"/>
          </a:xfrm>
          <a:custGeom>
            <a:avLst/>
            <a:gdLst/>
            <a:ahLst/>
            <a:cxnLst/>
            <a:rect l="l" t="t" r="r" b="b"/>
            <a:pathLst>
              <a:path w="1259893" h="1550638">
                <a:moveTo>
                  <a:pt x="0" y="0"/>
                </a:moveTo>
                <a:lnTo>
                  <a:pt x="1259894" y="0"/>
                </a:lnTo>
                <a:lnTo>
                  <a:pt x="1259894" y="1550638"/>
                </a:lnTo>
                <a:lnTo>
                  <a:pt x="0" y="15506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7028107" y="8736362"/>
            <a:ext cx="1259893" cy="1550638"/>
          </a:xfrm>
          <a:custGeom>
            <a:avLst/>
            <a:gdLst/>
            <a:ahLst/>
            <a:cxnLst/>
            <a:rect l="l" t="t" r="r" b="b"/>
            <a:pathLst>
              <a:path w="1259893" h="1550638">
                <a:moveTo>
                  <a:pt x="0" y="0"/>
                </a:moveTo>
                <a:lnTo>
                  <a:pt x="1259893" y="0"/>
                </a:lnTo>
                <a:lnTo>
                  <a:pt x="1259893" y="1550638"/>
                </a:lnTo>
                <a:lnTo>
                  <a:pt x="0" y="15506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4AB6F"/>
        </a:solidFill>
        <a:effectLst/>
      </p:bgPr>
    </p:bg>
    <p:spTree>
      <p:nvGrpSpPr>
        <p:cNvPr id="1" name=""/>
        <p:cNvGrpSpPr/>
        <p:nvPr/>
      </p:nvGrpSpPr>
      <p:grpSpPr>
        <a:xfrm>
          <a:off x="0" y="0"/>
          <a:ext cx="0" cy="0"/>
          <a:chOff x="0" y="0"/>
          <a:chExt cx="0" cy="0"/>
        </a:xfrm>
      </p:grpSpPr>
      <p:grpSp>
        <p:nvGrpSpPr>
          <p:cNvPr id="2" name="Group 2"/>
          <p:cNvGrpSpPr/>
          <p:nvPr/>
        </p:nvGrpSpPr>
        <p:grpSpPr>
          <a:xfrm>
            <a:off x="538684" y="698452"/>
            <a:ext cx="8883380" cy="8890096"/>
            <a:chOff x="0" y="0"/>
            <a:chExt cx="790678" cy="791275"/>
          </a:xfrm>
        </p:grpSpPr>
        <p:sp>
          <p:nvSpPr>
            <p:cNvPr id="3" name="Freeform 3"/>
            <p:cNvSpPr/>
            <p:nvPr/>
          </p:nvSpPr>
          <p:spPr>
            <a:xfrm>
              <a:off x="0" y="0"/>
              <a:ext cx="790678" cy="791275"/>
            </a:xfrm>
            <a:custGeom>
              <a:avLst/>
              <a:gdLst/>
              <a:ahLst/>
              <a:cxnLst/>
              <a:rect l="l" t="t" r="r" b="b"/>
              <a:pathLst>
                <a:path w="790678" h="791275">
                  <a:moveTo>
                    <a:pt x="0" y="0"/>
                  </a:moveTo>
                  <a:lnTo>
                    <a:pt x="790678" y="0"/>
                  </a:lnTo>
                  <a:lnTo>
                    <a:pt x="790678" y="791275"/>
                  </a:lnTo>
                  <a:lnTo>
                    <a:pt x="0" y="791275"/>
                  </a:lnTo>
                  <a:close/>
                </a:path>
              </a:pathLst>
            </a:custGeom>
            <a:solidFill>
              <a:srgbClr val="FBF6F1"/>
            </a:solidFill>
          </p:spPr>
        </p:sp>
        <p:sp>
          <p:nvSpPr>
            <p:cNvPr id="4" name="TextBox 4"/>
            <p:cNvSpPr txBox="1"/>
            <p:nvPr/>
          </p:nvSpPr>
          <p:spPr>
            <a:xfrm>
              <a:off x="0" y="-38100"/>
              <a:ext cx="790678" cy="82937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9746127" y="698452"/>
            <a:ext cx="4294393" cy="5725858"/>
          </a:xfrm>
          <a:custGeom>
            <a:avLst/>
            <a:gdLst/>
            <a:ahLst/>
            <a:cxnLst/>
            <a:rect l="l" t="t" r="r" b="b"/>
            <a:pathLst>
              <a:path w="4294393" h="5725858">
                <a:moveTo>
                  <a:pt x="0" y="0"/>
                </a:moveTo>
                <a:lnTo>
                  <a:pt x="4294393" y="0"/>
                </a:lnTo>
                <a:lnTo>
                  <a:pt x="4294393" y="5725858"/>
                </a:lnTo>
                <a:lnTo>
                  <a:pt x="0" y="5725858"/>
                </a:lnTo>
                <a:lnTo>
                  <a:pt x="0" y="0"/>
                </a:lnTo>
                <a:close/>
              </a:path>
            </a:pathLst>
          </a:custGeom>
          <a:blipFill>
            <a:blip r:embed="rId2"/>
            <a:stretch>
              <a:fillRect/>
            </a:stretch>
          </a:blipFill>
        </p:spPr>
      </p:sp>
      <p:sp>
        <p:nvSpPr>
          <p:cNvPr id="6" name="Freeform 6"/>
          <p:cNvSpPr/>
          <p:nvPr/>
        </p:nvSpPr>
        <p:spPr>
          <a:xfrm>
            <a:off x="13666323" y="4142000"/>
            <a:ext cx="4396468" cy="5861957"/>
          </a:xfrm>
          <a:custGeom>
            <a:avLst/>
            <a:gdLst/>
            <a:ahLst/>
            <a:cxnLst/>
            <a:rect l="l" t="t" r="r" b="b"/>
            <a:pathLst>
              <a:path w="4396468" h="5861957">
                <a:moveTo>
                  <a:pt x="0" y="0"/>
                </a:moveTo>
                <a:lnTo>
                  <a:pt x="4396468" y="0"/>
                </a:lnTo>
                <a:lnTo>
                  <a:pt x="4396468" y="5861957"/>
                </a:lnTo>
                <a:lnTo>
                  <a:pt x="0" y="5861957"/>
                </a:lnTo>
                <a:lnTo>
                  <a:pt x="0" y="0"/>
                </a:lnTo>
                <a:close/>
              </a:path>
            </a:pathLst>
          </a:custGeom>
          <a:blipFill>
            <a:blip r:embed="rId3"/>
            <a:stretch>
              <a:fillRect/>
            </a:stretch>
          </a:blipFill>
        </p:spPr>
      </p:sp>
      <p:sp>
        <p:nvSpPr>
          <p:cNvPr id="7" name="TextBox 7"/>
          <p:cNvSpPr txBox="1"/>
          <p:nvPr/>
        </p:nvSpPr>
        <p:spPr>
          <a:xfrm>
            <a:off x="1028700" y="1630680"/>
            <a:ext cx="7903347" cy="7425690"/>
          </a:xfrm>
          <a:prstGeom prst="rect">
            <a:avLst/>
          </a:prstGeom>
        </p:spPr>
        <p:txBody>
          <a:bodyPr lIns="0" tIns="0" rIns="0" bIns="0" rtlCol="0" anchor="t">
            <a:spAutoFit/>
          </a:bodyPr>
          <a:lstStyle/>
          <a:p>
            <a:pPr algn="just">
              <a:lnSpc>
                <a:spcPts val="3900"/>
              </a:lnSpc>
            </a:pPr>
            <a:r>
              <a:rPr lang="en-US" sz="2600" spc="-156">
                <a:solidFill>
                  <a:srgbClr val="000000"/>
                </a:solidFill>
                <a:latin typeface="Public Sans"/>
              </a:rPr>
              <a:t>Дослідження такого роду має великий потенціал у вдосконаленні систем моніторингу довкілля та розробці заходів з охорони навколишнього середовища.</a:t>
            </a:r>
          </a:p>
          <a:p>
            <a:pPr algn="just">
              <a:lnSpc>
                <a:spcPts val="3900"/>
              </a:lnSpc>
            </a:pPr>
            <a:endParaRPr lang="en-US" sz="2600" spc="-156">
              <a:solidFill>
                <a:srgbClr val="000000"/>
              </a:solidFill>
              <a:latin typeface="Public Sans"/>
            </a:endParaRPr>
          </a:p>
          <a:p>
            <a:pPr algn="just">
              <a:lnSpc>
                <a:spcPts val="3900"/>
              </a:lnSpc>
            </a:pPr>
            <a:r>
              <a:rPr lang="en-US" sz="2600" spc="-156">
                <a:solidFill>
                  <a:srgbClr val="000000"/>
                </a:solidFill>
                <a:latin typeface="Public Sans"/>
              </a:rPr>
              <a:t>Застосування результатів дослідження "Молюски як біохімічні індикатори" на практиці має декілька аспектів: результати дослідження дозволять оцінити ступінь забруднення водних ресурсів у конкретних регіонах. Виходячи з результатів дослідження, можна проводити оцінку ризику для здоров'я населення, яке використовує воду з досліджуваних джерел для пиття або інших потреб. Це дозволить приймати ефективні заходи для запобігання можливих негативних впливів на здоров'я людей</a:t>
            </a:r>
          </a:p>
        </p:txBody>
      </p:sp>
      <p:sp>
        <p:nvSpPr>
          <p:cNvPr id="8" name="Freeform 8"/>
          <p:cNvSpPr/>
          <p:nvPr/>
        </p:nvSpPr>
        <p:spPr>
          <a:xfrm rot="5554707">
            <a:off x="9021660" y="6765254"/>
            <a:ext cx="1448936" cy="615448"/>
          </a:xfrm>
          <a:custGeom>
            <a:avLst/>
            <a:gdLst/>
            <a:ahLst/>
            <a:cxnLst/>
            <a:rect l="l" t="t" r="r" b="b"/>
            <a:pathLst>
              <a:path w="1880115" h="1010562">
                <a:moveTo>
                  <a:pt x="0" y="0"/>
                </a:moveTo>
                <a:lnTo>
                  <a:pt x="1880115" y="0"/>
                </a:lnTo>
                <a:lnTo>
                  <a:pt x="1880115" y="1010562"/>
                </a:lnTo>
                <a:lnTo>
                  <a:pt x="0" y="10105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5400000">
            <a:off x="9195333" y="8394660"/>
            <a:ext cx="832817" cy="520728"/>
          </a:xfrm>
          <a:custGeom>
            <a:avLst/>
            <a:gdLst/>
            <a:ahLst/>
            <a:cxnLst/>
            <a:rect l="l" t="t" r="r" b="b"/>
            <a:pathLst>
              <a:path w="1299446" h="698452">
                <a:moveTo>
                  <a:pt x="0" y="0"/>
                </a:moveTo>
                <a:lnTo>
                  <a:pt x="1299446" y="0"/>
                </a:lnTo>
                <a:lnTo>
                  <a:pt x="1299446" y="698452"/>
                </a:lnTo>
                <a:lnTo>
                  <a:pt x="0" y="6984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5476839">
            <a:off x="16845407" y="2171765"/>
            <a:ext cx="1880115" cy="1010562"/>
          </a:xfrm>
          <a:custGeom>
            <a:avLst/>
            <a:gdLst/>
            <a:ahLst/>
            <a:cxnLst/>
            <a:rect l="l" t="t" r="r" b="b"/>
            <a:pathLst>
              <a:path w="1880115" h="1010562">
                <a:moveTo>
                  <a:pt x="0" y="0"/>
                </a:moveTo>
                <a:lnTo>
                  <a:pt x="1880115" y="0"/>
                </a:lnTo>
                <a:lnTo>
                  <a:pt x="1880115" y="1010562"/>
                </a:lnTo>
                <a:lnTo>
                  <a:pt x="0" y="10105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88642" y="9588548"/>
            <a:ext cx="1145020" cy="615448"/>
          </a:xfrm>
          <a:custGeom>
            <a:avLst/>
            <a:gdLst/>
            <a:ahLst/>
            <a:cxnLst/>
            <a:rect l="l" t="t" r="r" b="b"/>
            <a:pathLst>
              <a:path w="1145020" h="615448">
                <a:moveTo>
                  <a:pt x="0" y="0"/>
                </a:moveTo>
                <a:lnTo>
                  <a:pt x="1145020" y="0"/>
                </a:lnTo>
                <a:lnTo>
                  <a:pt x="1145020" y="615448"/>
                </a:lnTo>
                <a:lnTo>
                  <a:pt x="0" y="6154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rot="-5400000">
            <a:off x="17510845" y="628647"/>
            <a:ext cx="1010934" cy="543377"/>
          </a:xfrm>
          <a:custGeom>
            <a:avLst/>
            <a:gdLst/>
            <a:ahLst/>
            <a:cxnLst/>
            <a:rect l="l" t="t" r="r" b="b"/>
            <a:pathLst>
              <a:path w="1010934" h="543377">
                <a:moveTo>
                  <a:pt x="0" y="0"/>
                </a:moveTo>
                <a:lnTo>
                  <a:pt x="1010933" y="0"/>
                </a:lnTo>
                <a:lnTo>
                  <a:pt x="1010933" y="543377"/>
                </a:lnTo>
                <a:lnTo>
                  <a:pt x="0" y="5433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3" name="Рисунок 12">
            <a:extLst>
              <a:ext uri="{FF2B5EF4-FFF2-40B4-BE49-F238E27FC236}">
                <a16:creationId xmlns:a16="http://schemas.microsoft.com/office/drawing/2014/main" id="{FD473E01-EDA7-851A-C2AD-019B86D66F52}"/>
              </a:ext>
            </a:extLst>
          </p:cNvPr>
          <p:cNvPicPr>
            <a:picLocks noChangeAspect="1"/>
          </p:cNvPicPr>
          <p:nvPr/>
        </p:nvPicPr>
        <p:blipFill rotWithShape="1">
          <a:blip r:embed="rId6">
            <a:extLst>
              <a:ext uri="{28A0092B-C50C-407E-A947-70E740481C1C}">
                <a14:useLocalDpi xmlns:a14="http://schemas.microsoft.com/office/drawing/2010/main" val="0"/>
              </a:ext>
            </a:extLst>
          </a:blip>
          <a:srcRect l="34378" t="30313" r="13264" b="21875"/>
          <a:stretch/>
        </p:blipFill>
        <p:spPr>
          <a:xfrm>
            <a:off x="14328588" y="667475"/>
            <a:ext cx="2642643" cy="3217606"/>
          </a:xfrm>
          <a:prstGeom prst="rect">
            <a:avLst/>
          </a:prstGeom>
        </p:spPr>
      </p:pic>
      <p:pic>
        <p:nvPicPr>
          <p:cNvPr id="15" name="Рисунок 14">
            <a:extLst>
              <a:ext uri="{FF2B5EF4-FFF2-40B4-BE49-F238E27FC236}">
                <a16:creationId xmlns:a16="http://schemas.microsoft.com/office/drawing/2014/main" id="{E5DFB5FF-F3AD-CE6A-280D-E161F8860DB9}"/>
              </a:ext>
            </a:extLst>
          </p:cNvPr>
          <p:cNvPicPr>
            <a:picLocks noChangeAspect="1"/>
          </p:cNvPicPr>
          <p:nvPr/>
        </p:nvPicPr>
        <p:blipFill rotWithShape="1">
          <a:blip r:embed="rId7">
            <a:extLst>
              <a:ext uri="{28A0092B-C50C-407E-A947-70E740481C1C}">
                <a14:useLocalDpi xmlns:a14="http://schemas.microsoft.com/office/drawing/2010/main" val="0"/>
              </a:ext>
            </a:extLst>
          </a:blip>
          <a:srcRect l="13806" t="6782" r="14073" b="24787"/>
          <a:stretch/>
        </p:blipFill>
        <p:spPr>
          <a:xfrm>
            <a:off x="10860889" y="6718466"/>
            <a:ext cx="2587863" cy="327397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4AB6F"/>
        </a:solidFill>
        <a:effectLst/>
      </p:bgPr>
    </p:bg>
    <p:spTree>
      <p:nvGrpSpPr>
        <p:cNvPr id="1" name=""/>
        <p:cNvGrpSpPr/>
        <p:nvPr/>
      </p:nvGrpSpPr>
      <p:grpSpPr>
        <a:xfrm>
          <a:off x="0" y="0"/>
          <a:ext cx="0" cy="0"/>
          <a:chOff x="0" y="0"/>
          <a:chExt cx="0" cy="0"/>
        </a:xfrm>
      </p:grpSpPr>
      <p:grpSp>
        <p:nvGrpSpPr>
          <p:cNvPr id="2" name="Group 2"/>
          <p:cNvGrpSpPr/>
          <p:nvPr/>
        </p:nvGrpSpPr>
        <p:grpSpPr>
          <a:xfrm>
            <a:off x="681399" y="698452"/>
            <a:ext cx="16925201" cy="8890096"/>
            <a:chOff x="0" y="0"/>
            <a:chExt cx="1506451" cy="791275"/>
          </a:xfrm>
        </p:grpSpPr>
        <p:sp>
          <p:nvSpPr>
            <p:cNvPr id="3" name="Freeform 3"/>
            <p:cNvSpPr/>
            <p:nvPr/>
          </p:nvSpPr>
          <p:spPr>
            <a:xfrm>
              <a:off x="0" y="0"/>
              <a:ext cx="1506451" cy="791275"/>
            </a:xfrm>
            <a:custGeom>
              <a:avLst/>
              <a:gdLst/>
              <a:ahLst/>
              <a:cxnLst/>
              <a:rect l="l" t="t" r="r" b="b"/>
              <a:pathLst>
                <a:path w="1506451" h="791275">
                  <a:moveTo>
                    <a:pt x="0" y="0"/>
                  </a:moveTo>
                  <a:lnTo>
                    <a:pt x="1506451" y="0"/>
                  </a:lnTo>
                  <a:lnTo>
                    <a:pt x="1506451" y="791275"/>
                  </a:lnTo>
                  <a:lnTo>
                    <a:pt x="0" y="791275"/>
                  </a:lnTo>
                  <a:close/>
                </a:path>
              </a:pathLst>
            </a:custGeom>
            <a:solidFill>
              <a:srgbClr val="FBF6F1"/>
            </a:solidFill>
          </p:spPr>
        </p:sp>
        <p:sp>
          <p:nvSpPr>
            <p:cNvPr id="4" name="TextBox 4"/>
            <p:cNvSpPr txBox="1"/>
            <p:nvPr/>
          </p:nvSpPr>
          <p:spPr>
            <a:xfrm>
              <a:off x="0" y="-38100"/>
              <a:ext cx="1506451" cy="829375"/>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2081893" y="2712357"/>
            <a:ext cx="14124214" cy="5443855"/>
          </a:xfrm>
          <a:prstGeom prst="rect">
            <a:avLst/>
          </a:prstGeom>
        </p:spPr>
        <p:txBody>
          <a:bodyPr lIns="0" tIns="0" rIns="0" bIns="0" rtlCol="0" anchor="t">
            <a:spAutoFit/>
          </a:bodyPr>
          <a:lstStyle/>
          <a:p>
            <a:pPr algn="just">
              <a:lnSpc>
                <a:spcPts val="3920"/>
              </a:lnSpc>
            </a:pPr>
            <a:endParaRPr/>
          </a:p>
          <a:p>
            <a:pPr algn="just">
              <a:lnSpc>
                <a:spcPts val="3920"/>
              </a:lnSpc>
              <a:spcBef>
                <a:spcPct val="0"/>
              </a:spcBef>
            </a:pPr>
            <a:r>
              <a:rPr lang="en-US" sz="2800" spc="-229">
                <a:solidFill>
                  <a:srgbClr val="000000"/>
                </a:solidFill>
                <a:latin typeface="Public Sans"/>
              </a:rPr>
              <a:t>Дослідження "Молюски як біохімічні індикатори" дозволило встановити, що молюски є чутливими біологічними індикаторами забруднення водних екосистем. Результати аналізу біохімічних показників у тканинах молюсків свідчать про їхню здатність накопичувати та відділяти різні хімічні речовини, включаючи важкі метали, органічні забруднювачі та інші токсичні сполуки. Це робить молюсків ефективними індикаторами стану водних середовищ та може служити основою для розробки стратегій індикації екологічних умов  довкіллям та захисту водних ресурсів. </a:t>
            </a:r>
          </a:p>
          <a:p>
            <a:pPr algn="just">
              <a:lnSpc>
                <a:spcPts val="3920"/>
              </a:lnSpc>
              <a:spcBef>
                <a:spcPct val="0"/>
              </a:spcBef>
            </a:pPr>
            <a:endParaRPr lang="en-US" sz="2800" spc="-229">
              <a:solidFill>
                <a:srgbClr val="000000"/>
              </a:solidFill>
              <a:latin typeface="Public Sans"/>
            </a:endParaRPr>
          </a:p>
          <a:p>
            <a:pPr algn="just">
              <a:lnSpc>
                <a:spcPts val="3920"/>
              </a:lnSpc>
              <a:spcBef>
                <a:spcPct val="0"/>
              </a:spcBef>
            </a:pPr>
            <a:r>
              <a:rPr lang="en-US" sz="2800" spc="-229">
                <a:solidFill>
                  <a:srgbClr val="000000"/>
                </a:solidFill>
                <a:latin typeface="Public Sans"/>
              </a:rPr>
              <a:t>Як результат нашого дослідження можемо стверджувати – стан екологічних умов дослідженого об'єку – відповідає нормі.</a:t>
            </a:r>
          </a:p>
        </p:txBody>
      </p:sp>
      <p:sp>
        <p:nvSpPr>
          <p:cNvPr id="6" name="Freeform 6"/>
          <p:cNvSpPr/>
          <p:nvPr/>
        </p:nvSpPr>
        <p:spPr>
          <a:xfrm rot="2284181">
            <a:off x="16541564" y="8418037"/>
            <a:ext cx="754057" cy="1348206"/>
          </a:xfrm>
          <a:custGeom>
            <a:avLst/>
            <a:gdLst/>
            <a:ahLst/>
            <a:cxnLst/>
            <a:rect l="l" t="t" r="r" b="b"/>
            <a:pathLst>
              <a:path w="754057" h="1348206">
                <a:moveTo>
                  <a:pt x="0" y="0"/>
                </a:moveTo>
                <a:lnTo>
                  <a:pt x="754056" y="0"/>
                </a:lnTo>
                <a:lnTo>
                  <a:pt x="754056" y="1348206"/>
                </a:lnTo>
                <a:lnTo>
                  <a:pt x="0" y="13482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1969209">
            <a:off x="15311205" y="8057647"/>
            <a:ext cx="495434" cy="1619949"/>
          </a:xfrm>
          <a:custGeom>
            <a:avLst/>
            <a:gdLst/>
            <a:ahLst/>
            <a:cxnLst/>
            <a:rect l="l" t="t" r="r" b="b"/>
            <a:pathLst>
              <a:path w="495434" h="1619949">
                <a:moveTo>
                  <a:pt x="0" y="0"/>
                </a:moveTo>
                <a:lnTo>
                  <a:pt x="495434" y="0"/>
                </a:lnTo>
                <a:lnTo>
                  <a:pt x="495434" y="1619949"/>
                </a:lnTo>
                <a:lnTo>
                  <a:pt x="0" y="16199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777773" y="1452581"/>
            <a:ext cx="1259893" cy="1550638"/>
          </a:xfrm>
          <a:custGeom>
            <a:avLst/>
            <a:gdLst/>
            <a:ahLst/>
            <a:cxnLst/>
            <a:rect l="l" t="t" r="r" b="b"/>
            <a:pathLst>
              <a:path w="1259893" h="1550638">
                <a:moveTo>
                  <a:pt x="0" y="0"/>
                </a:moveTo>
                <a:lnTo>
                  <a:pt x="1259894" y="0"/>
                </a:lnTo>
                <a:lnTo>
                  <a:pt x="1259894" y="1550638"/>
                </a:lnTo>
                <a:lnTo>
                  <a:pt x="0" y="15506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5763032" y="7839629"/>
            <a:ext cx="886151" cy="1252510"/>
          </a:xfrm>
          <a:custGeom>
            <a:avLst/>
            <a:gdLst/>
            <a:ahLst/>
            <a:cxnLst/>
            <a:rect l="l" t="t" r="r" b="b"/>
            <a:pathLst>
              <a:path w="886151" h="1252510">
                <a:moveTo>
                  <a:pt x="0" y="0"/>
                </a:moveTo>
                <a:lnTo>
                  <a:pt x="886151" y="0"/>
                </a:lnTo>
                <a:lnTo>
                  <a:pt x="886151" y="1252511"/>
                </a:lnTo>
                <a:lnTo>
                  <a:pt x="0" y="12525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TextBox 10"/>
          <p:cNvSpPr txBox="1"/>
          <p:nvPr/>
        </p:nvSpPr>
        <p:spPr>
          <a:xfrm>
            <a:off x="-4013065" y="1761492"/>
            <a:ext cx="16925201" cy="837566"/>
          </a:xfrm>
          <a:prstGeom prst="rect">
            <a:avLst/>
          </a:prstGeom>
        </p:spPr>
        <p:txBody>
          <a:bodyPr lIns="0" tIns="0" rIns="0" bIns="0" rtlCol="0" anchor="t">
            <a:spAutoFit/>
          </a:bodyPr>
          <a:lstStyle/>
          <a:p>
            <a:pPr algn="ctr">
              <a:lnSpc>
                <a:spcPts val="6859"/>
              </a:lnSpc>
              <a:spcBef>
                <a:spcPct val="0"/>
              </a:spcBef>
            </a:pPr>
            <a:r>
              <a:rPr lang="en-US" sz="4899" spc="-401">
                <a:solidFill>
                  <a:srgbClr val="688E50"/>
                </a:solidFill>
                <a:latin typeface="Public Sans Bold"/>
              </a:rPr>
              <a:t>Висновки: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4AB6F"/>
        </a:solidFill>
        <a:effectLst/>
      </p:bgPr>
    </p:bg>
    <p:spTree>
      <p:nvGrpSpPr>
        <p:cNvPr id="1" name=""/>
        <p:cNvGrpSpPr/>
        <p:nvPr/>
      </p:nvGrpSpPr>
      <p:grpSpPr>
        <a:xfrm>
          <a:off x="0" y="0"/>
          <a:ext cx="0" cy="0"/>
          <a:chOff x="0" y="0"/>
          <a:chExt cx="0" cy="0"/>
        </a:xfrm>
      </p:grpSpPr>
      <p:sp>
        <p:nvSpPr>
          <p:cNvPr id="2" name="TextBox 2"/>
          <p:cNvSpPr txBox="1"/>
          <p:nvPr/>
        </p:nvSpPr>
        <p:spPr>
          <a:xfrm>
            <a:off x="579664" y="1372552"/>
            <a:ext cx="17425913" cy="8054340"/>
          </a:xfrm>
          <a:prstGeom prst="rect">
            <a:avLst/>
          </a:prstGeom>
        </p:spPr>
        <p:txBody>
          <a:bodyPr lIns="0" tIns="0" rIns="0" bIns="0" rtlCol="0" anchor="t">
            <a:spAutoFit/>
          </a:bodyPr>
          <a:lstStyle/>
          <a:p>
            <a:pPr>
              <a:lnSpc>
                <a:spcPts val="4320"/>
              </a:lnSpc>
            </a:pPr>
            <a:r>
              <a:rPr lang="en-US" sz="3200" u="sng">
                <a:solidFill>
                  <a:srgbClr val="FBF6F1"/>
                </a:solidFill>
                <a:latin typeface="Public Sans Bold"/>
              </a:rPr>
              <a:t>Список використаних джерел:</a:t>
            </a:r>
          </a:p>
          <a:p>
            <a:pPr>
              <a:lnSpc>
                <a:spcPts val="4320"/>
              </a:lnSpc>
            </a:pPr>
            <a:endParaRPr lang="en-US" sz="3200" u="sng">
              <a:solidFill>
                <a:srgbClr val="FBF6F1"/>
              </a:solidFill>
              <a:latin typeface="Public Sans Bold"/>
            </a:endParaRPr>
          </a:p>
          <a:p>
            <a:pPr>
              <a:lnSpc>
                <a:spcPts val="4050"/>
              </a:lnSpc>
            </a:pPr>
            <a:r>
              <a:rPr lang="en-US" sz="3000">
                <a:solidFill>
                  <a:srgbClr val="FBF6F1"/>
                </a:solidFill>
                <a:latin typeface="Public Sans Bold"/>
              </a:rPr>
              <a:t>1.Біоіндикація стану водного середовища [Електронний ресурс] – Режим доступу до ресурсу: </a:t>
            </a:r>
            <a:r>
              <a:rPr lang="en-US" sz="3000" u="sng">
                <a:solidFill>
                  <a:srgbClr val="FBF6F1"/>
                </a:solidFill>
                <a:latin typeface="Public Sans Bold"/>
                <a:hlinkClick r:id="rId2" tooltip="http://kegt.rshu.edu.ua/images/dustan/INDL7.pdf"/>
              </a:rPr>
              <a:t>http://kegt.rshu.edu.ua/images/dustan/INDL7.pdf</a:t>
            </a:r>
            <a:r>
              <a:rPr lang="en-US" sz="3000">
                <a:solidFill>
                  <a:srgbClr val="FBF6F1"/>
                </a:solidFill>
                <a:latin typeface="Public Sans Bold"/>
              </a:rPr>
              <a:t>. Задорожний К. М. Біологія.</a:t>
            </a:r>
          </a:p>
          <a:p>
            <a:pPr>
              <a:lnSpc>
                <a:spcPts val="4050"/>
              </a:lnSpc>
            </a:pPr>
            <a:endParaRPr lang="en-US" sz="3000">
              <a:solidFill>
                <a:srgbClr val="FBF6F1"/>
              </a:solidFill>
              <a:latin typeface="Public Sans Bold"/>
            </a:endParaRPr>
          </a:p>
          <a:p>
            <a:pPr>
              <a:lnSpc>
                <a:spcPts val="4050"/>
              </a:lnSpc>
            </a:pPr>
            <a:r>
              <a:rPr lang="en-US" sz="3000">
                <a:solidFill>
                  <a:srgbClr val="FBF6F1"/>
                </a:solidFill>
                <a:latin typeface="Public Sans Bold"/>
              </a:rPr>
              <a:t>2.Дідручник для 7 класів загальноосвітніх навчальних закладів / К. М. Задорожний., 2015. – 240 с.</a:t>
            </a:r>
          </a:p>
          <a:p>
            <a:pPr>
              <a:lnSpc>
                <a:spcPts val="4050"/>
              </a:lnSpc>
            </a:pPr>
            <a:endParaRPr lang="en-US" sz="3000">
              <a:solidFill>
                <a:srgbClr val="FBF6F1"/>
              </a:solidFill>
              <a:latin typeface="Public Sans Bold"/>
            </a:endParaRPr>
          </a:p>
          <a:p>
            <a:pPr>
              <a:lnSpc>
                <a:spcPts val="4050"/>
              </a:lnSpc>
            </a:pPr>
            <a:r>
              <a:rPr lang="en-US" sz="3000">
                <a:solidFill>
                  <a:srgbClr val="FBF6F1"/>
                </a:solidFill>
                <a:latin typeface="Public Sans Bold"/>
              </a:rPr>
              <a:t>3.Житова О. П. Особливості екології прісноводних молюсків ( mollusca: gastropoda ) у пасовищних водоймах Андрушівщини / О. П. Житова. // Вісник ЖНАЕУ. – №2. </a:t>
            </a:r>
          </a:p>
          <a:p>
            <a:pPr>
              <a:lnSpc>
                <a:spcPts val="4050"/>
              </a:lnSpc>
            </a:pPr>
            <a:endParaRPr lang="en-US" sz="3000">
              <a:solidFill>
                <a:srgbClr val="FBF6F1"/>
              </a:solidFill>
              <a:latin typeface="Public Sans Bold"/>
            </a:endParaRPr>
          </a:p>
          <a:p>
            <a:pPr>
              <a:lnSpc>
                <a:spcPts val="4050"/>
              </a:lnSpc>
            </a:pPr>
            <a:r>
              <a:rPr lang="en-US" sz="3000">
                <a:solidFill>
                  <a:srgbClr val="FBF6F1"/>
                </a:solidFill>
                <a:latin typeface="Public Sans Bold"/>
              </a:rPr>
              <a:t>4.Оцінка екологічного стану водойм методами біоіндикації [Електронний ресурс] – Режим доступу до ресурсу: </a:t>
            </a:r>
            <a:r>
              <a:rPr lang="en-US" sz="3000" u="sng">
                <a:solidFill>
                  <a:srgbClr val="FBF6F1"/>
                </a:solidFill>
                <a:latin typeface="Public Sans Bold"/>
                <a:hlinkClick r:id="rId3" tooltip="https://darn.kyivcity.gov.ua/done_img/f/ОЦІНКА%20ЕКОЛОГІЧНОГО%20СТАНУ.pdf"/>
              </a:rPr>
              <a:t>https://darn.kyivcity.gov.ua/done_img/f/ОЦІНКА%20ЕКОЛОГІЧНОГО%20СТАНУ.pdf</a:t>
            </a:r>
            <a:r>
              <a:rPr lang="en-US" sz="3000">
                <a:solidFill>
                  <a:srgbClr val="FBF6F1"/>
                </a:solidFill>
                <a:latin typeface="Public Sans Bold"/>
              </a:rPr>
              <a:t>.</a:t>
            </a:r>
          </a:p>
          <a:p>
            <a:pPr>
              <a:lnSpc>
                <a:spcPts val="2880"/>
              </a:lnSpc>
            </a:pPr>
            <a:endParaRPr lang="en-US" sz="3000">
              <a:solidFill>
                <a:srgbClr val="FBF6F1"/>
              </a:solidFill>
              <a:latin typeface="Public Sans Bold"/>
            </a:endParaRPr>
          </a:p>
          <a:p>
            <a:pPr>
              <a:lnSpc>
                <a:spcPts val="2880"/>
              </a:lnSpc>
            </a:pPr>
            <a:endParaRPr lang="en-US" sz="3000">
              <a:solidFill>
                <a:srgbClr val="FBF6F1"/>
              </a:solidFill>
              <a:latin typeface="Public Sans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610</Words>
  <Application>Microsoft Macintosh PowerPoint</Application>
  <PresentationFormat>Произвольный</PresentationFormat>
  <Paragraphs>38</Paragraphs>
  <Slides>8</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8</vt:i4>
      </vt:variant>
    </vt:vector>
  </HeadingPairs>
  <TitlesOfParts>
    <vt:vector size="16" baseType="lpstr">
      <vt:lpstr>Martel Heavy</vt:lpstr>
      <vt:lpstr>Arial</vt:lpstr>
      <vt:lpstr>Public Sans Medium</vt:lpstr>
      <vt:lpstr>Calibri</vt:lpstr>
      <vt:lpstr>Public Sans Bold</vt:lpstr>
      <vt:lpstr>Public Sans</vt:lpstr>
      <vt:lpstr>Public Sans Heavy</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МОЛЮСКИ – БІОІНДИКАТОРИ СТАНУ НАВКОЛИШНЬОГО СЕРЕДОВИЩА</dc:title>
  <cp:lastModifiedBy>Юлія Михайленко</cp:lastModifiedBy>
  <cp:revision>2</cp:revision>
  <dcterms:created xsi:type="dcterms:W3CDTF">2006-08-16T00:00:00Z</dcterms:created>
  <dcterms:modified xsi:type="dcterms:W3CDTF">2024-04-12T13:02:32Z</dcterms:modified>
  <dc:identifier>DAGCGwWRDtQ</dc:identifier>
</cp:coreProperties>
</file>