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9" r:id="rId11"/>
    <p:sldId id="270" r:id="rId12"/>
    <p:sldId id="264" r:id="rId1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9C460-7327-080F-5E07-B7B0E0ECB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79DF96-971F-762E-F5AF-16B079F91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020801-B9D2-6819-09CD-308952B8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11C0-A7CA-4501-9DB9-9AB252EC402C}" type="datetimeFigureOut">
              <a:rPr lang="ru-UA" smtClean="0"/>
              <a:t>04/19/2024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5FE50-8931-96E7-FC36-AE841CC4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1B0A2-66DD-4C12-8550-8F732068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26C-FD27-4D96-8BE7-00DEC8EEFFF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06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31940-0125-B151-7718-915CB930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9F63D7-53D8-4F86-304E-4B6473BB9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20A56-E5CF-0A35-9E8C-AF281CF4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11C0-A7CA-4501-9DB9-9AB252EC402C}" type="datetimeFigureOut">
              <a:rPr lang="ru-UA" smtClean="0"/>
              <a:t>04/19/2024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5EA68-C6CB-8629-649D-B4270CAE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477D2-A9D8-3DB4-E62A-D2003276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26C-FD27-4D96-8BE7-00DEC8EEFFF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97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5EA903-EE64-7180-6729-ABA1E2C6B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35222C-F7F6-98C7-91E7-769D4FE15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DFC31-3FE7-0B77-2077-8C6E3C33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11C0-A7CA-4501-9DB9-9AB252EC402C}" type="datetimeFigureOut">
              <a:rPr lang="ru-UA" smtClean="0"/>
              <a:t>04/19/2024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5446A2-EE73-004B-7BA0-A967111C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533CEE-0B16-8B8A-81B1-CBDEA95C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26C-FD27-4D96-8BE7-00DEC8EEFFF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774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04FDD-7A59-BB17-2285-E4695EDB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AD94D-8E8A-D919-BBC7-DD1A49D8C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71B8FC-80E4-4EDB-EA2E-344D1CCD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11C0-A7CA-4501-9DB9-9AB252EC402C}" type="datetimeFigureOut">
              <a:rPr lang="ru-UA" smtClean="0"/>
              <a:t>04/19/2024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82844-B576-98B5-BAFE-C33FF279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97205-C1E6-CC72-8564-7C17B32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26C-FD27-4D96-8BE7-00DEC8EEFFF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172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0B7B2-3D40-1254-A023-00B6C95B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460760-9393-4052-4972-7A64B5F81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28DE28-CDF9-DA4A-FD4B-FA5A7B85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11C0-A7CA-4501-9DB9-9AB252EC402C}" type="datetimeFigureOut">
              <a:rPr lang="ru-UA" smtClean="0"/>
              <a:t>04/19/2024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80C1E-DA8D-7C93-564B-B310D931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87B79-6AE9-E83C-3EAF-19683C58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26C-FD27-4D96-8BE7-00DEC8EEFFF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748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BCE8E-6A8E-3D85-373F-B4274851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72BA2-771D-637D-E79B-BEDBE0E94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9DC899-09A2-3F6E-1FDB-9F2B783AC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FC01B3-978E-CE10-3D38-E5915C6B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11C0-A7CA-4501-9DB9-9AB252EC402C}" type="datetimeFigureOut">
              <a:rPr lang="ru-UA" smtClean="0"/>
              <a:t>04/19/2024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CCFB74-1C85-7084-7E93-E03D923A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07131-01C9-DADC-75A9-D18ED0BB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26C-FD27-4D96-8BE7-00DEC8EEFFF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041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F6F8F-E491-1018-7683-66C84333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D0F22-CBF3-E360-244E-A9E609969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4D6DD6-F9C2-E3BD-BF2E-E5F0E309D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2B34EA-141F-A630-3761-967B22723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ABDE02-717A-02F0-F3DA-7F284A5DF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BB6DCC-C0CB-2AFE-0AFF-7FAFD0C8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11C0-A7CA-4501-9DB9-9AB252EC402C}" type="datetimeFigureOut">
              <a:rPr lang="ru-UA" smtClean="0"/>
              <a:t>04/19/2024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F507FA-5E07-7E7F-80DA-2A20258D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430DFB-533F-C3FC-1D8F-C0AB46A5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26C-FD27-4D96-8BE7-00DEC8EEFFF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947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A9918-0EA6-F22E-46CE-8DE88D83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700C77-D8F7-4498-F20F-9752B99E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11C0-A7CA-4501-9DB9-9AB252EC402C}" type="datetimeFigureOut">
              <a:rPr lang="ru-UA" smtClean="0"/>
              <a:t>04/19/2024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3D4A1B-59A3-2C98-D92F-81D6C07A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3C0323-C02F-AB72-B576-96BC90E1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26C-FD27-4D96-8BE7-00DEC8EEFFF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835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CBF2D7-146D-C04C-B958-540F47858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11C0-A7CA-4501-9DB9-9AB252EC402C}" type="datetimeFigureOut">
              <a:rPr lang="ru-UA" smtClean="0"/>
              <a:t>04/19/2024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D1B3A8-63C5-360A-FBA1-3B1020D0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E04265-44E4-2E84-780F-BBC5627B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26C-FD27-4D96-8BE7-00DEC8EEFFF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36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E9108-54BB-5C61-2221-817C6743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973ED-CD32-B108-71EF-A4E64E1D4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3D742-511F-2F9F-748B-66A0DD8B4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46D3D4-1A9D-70BB-96CC-E773CD3F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11C0-A7CA-4501-9DB9-9AB252EC402C}" type="datetimeFigureOut">
              <a:rPr lang="ru-UA" smtClean="0"/>
              <a:t>04/19/2024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4CC05B-0485-9D55-639E-1D94043B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D6AA48-9EB4-18F7-3C37-D9CD64B1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26C-FD27-4D96-8BE7-00DEC8EEFFF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083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01739-F2C8-CB43-31D7-18AFF424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848AB-01BC-585C-259F-E709CD820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7CB6CB-6B98-038D-AAE8-6D3853B94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6A4B11-B7E2-7004-FE57-BE6F4680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11C0-A7CA-4501-9DB9-9AB252EC402C}" type="datetimeFigureOut">
              <a:rPr lang="ru-UA" smtClean="0"/>
              <a:t>04/19/2024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4F52E7-4819-614B-0696-1A48EF56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668FCD-00A7-3FDE-3F91-0F638F5A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26C-FD27-4D96-8BE7-00DEC8EEFFF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723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9BADB-AF4D-DCDD-4F45-701417C0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AF0887-A754-6096-BE6B-E1A783E62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9E7649-34E6-5ED8-5570-6A49D867F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11C0-A7CA-4501-9DB9-9AB252EC402C}" type="datetimeFigureOut">
              <a:rPr lang="ru-UA" smtClean="0"/>
              <a:t>04/19/2024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0B193-A65A-5378-FF03-936BBB4A4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81A71A-9F93-FABE-37B7-05898BA23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F826C-FD27-4D96-8BE7-00DEC8EEFFF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13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f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E1DA0F-E2BF-192F-3ADC-4548097F6E2B}"/>
              </a:ext>
            </a:extLst>
          </p:cNvPr>
          <p:cNvSpPr/>
          <p:nvPr/>
        </p:nvSpPr>
        <p:spPr>
          <a:xfrm>
            <a:off x="-33338" y="-17746"/>
            <a:ext cx="12258675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98937-AA71-3FAB-623C-7B13065C9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338" y="614403"/>
            <a:ext cx="12258675" cy="2387600"/>
          </a:xfrm>
        </p:spPr>
        <p:txBody>
          <a:bodyPr/>
          <a:lstStyle/>
          <a:p>
            <a:r>
              <a:rPr lang="uk-UA" sz="36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КОЛИВАЛЬНІ</a:t>
            </a:r>
            <a:r>
              <a:rPr lang="uk-UA" sz="3600" spc="-7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РУХИ</a:t>
            </a:r>
            <a:r>
              <a:rPr lang="uk-UA" sz="3600" spc="-8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У</a:t>
            </a:r>
            <a:r>
              <a:rPr lang="uk-UA" sz="3600" spc="-7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ЖИВІЙ</a:t>
            </a:r>
            <a:r>
              <a:rPr lang="uk-UA" sz="3600" spc="-8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</a:t>
            </a:r>
            <a:r>
              <a:rPr lang="uk-UA" sz="3600" spc="-6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НЕЖИВІЙ</a:t>
            </a:r>
            <a:r>
              <a:rPr lang="uk-UA" sz="3600" spc="-8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ПРИРОДІ</a:t>
            </a:r>
            <a:r>
              <a:rPr lang="ru-UA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UA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5088D6-595A-0F04-EAB8-3E570CF00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3207" y="3577888"/>
            <a:ext cx="10111646" cy="2457152"/>
          </a:xfrm>
        </p:spPr>
        <p:txBody>
          <a:bodyPr>
            <a:noAutofit/>
          </a:bodyPr>
          <a:lstStyle/>
          <a:p>
            <a:pPr marL="4132580" marR="62230" indent="860425" algn="r">
              <a:lnSpc>
                <a:spcPct val="100000"/>
              </a:lnSpc>
              <a:spcAft>
                <a:spcPts val="0"/>
              </a:spcAft>
            </a:pPr>
            <a:r>
              <a:rPr lang="uk-UA" sz="1400" spc="-1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Роботу </a:t>
            </a:r>
            <a:r>
              <a:rPr lang="uk-UA" sz="1400" spc="-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виконала:</a:t>
            </a:r>
            <a:r>
              <a:rPr lang="uk-UA" sz="1400" spc="-3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pPr marL="4132580" marR="62230" indent="860425" algn="r">
              <a:lnSpc>
                <a:spcPct val="100000"/>
              </a:lnSpc>
              <a:spcAft>
                <a:spcPts val="0"/>
              </a:spcAft>
            </a:pPr>
            <a:r>
              <a:rPr lang="uk-UA" sz="1400" dirty="0" err="1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Сальтевська</a:t>
            </a:r>
            <a:r>
              <a:rPr lang="uk-UA" sz="1400" spc="26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Ольга</a:t>
            </a:r>
            <a:r>
              <a:rPr lang="uk-UA" sz="14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Ігорівна,</a:t>
            </a:r>
            <a:endParaRPr lang="ru-UA" sz="1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4815205" marR="65405" indent="98425" algn="r">
              <a:lnSpc>
                <a:spcPct val="100000"/>
              </a:lnSpc>
              <a:spcAft>
                <a:spcPts val="0"/>
              </a:spcAft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учениця 7-Б </a:t>
            </a:r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класу</a:t>
            </a:r>
          </a:p>
          <a:p>
            <a:pPr marL="4815205" marR="65405" indent="98425" algn="r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КЗ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"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Харківський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ліцей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№89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Харківської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міської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ради"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uk-UA" sz="1400" dirty="0" smtClean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4815205" marR="65405" indent="98425" algn="r">
              <a:lnSpc>
                <a:spcPct val="100000"/>
              </a:lnSpc>
              <a:spcAft>
                <a:spcPts val="0"/>
              </a:spcAft>
            </a:pPr>
            <a:r>
              <a:rPr lang="uk-UA" sz="1400" spc="-335" dirty="0" smtClean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1400" spc="-1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Науковий</a:t>
            </a:r>
            <a:r>
              <a:rPr lang="uk-UA" sz="14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1400" spc="-1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керівник:</a:t>
            </a:r>
            <a:endParaRPr lang="ru-UA" sz="1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6675" marR="67310" algn="r">
              <a:lnSpc>
                <a:spcPct val="150000"/>
              </a:lnSpc>
              <a:spcAft>
                <a:spcPts val="0"/>
              </a:spcAft>
            </a:pPr>
            <a:r>
              <a:rPr lang="uk-UA" sz="1400" spc="-5" dirty="0" err="1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Сарій</a:t>
            </a:r>
            <a:r>
              <a:rPr lang="uk-UA" sz="1400" spc="-7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1400" spc="-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Тетяна</a:t>
            </a:r>
            <a:r>
              <a:rPr lang="uk-UA" sz="1400" spc="-6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Анатоліївна,</a:t>
            </a:r>
            <a:endParaRPr lang="ru-UA" sz="1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6675" algn="r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                                                                     учитель фізики,</a:t>
            </a:r>
            <a:r>
              <a:rPr lang="uk-UA" sz="1400" spc="-3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спеціаліст</a:t>
            </a:r>
            <a:r>
              <a:rPr lang="uk-UA" sz="1400" spc="-6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вищої</a:t>
            </a:r>
            <a:r>
              <a:rPr lang="uk-UA" sz="1400" spc="-5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категорії,</a:t>
            </a:r>
            <a:r>
              <a:rPr lang="uk-UA" sz="1400" spc="-5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pPr marL="66675" algn="r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uk-UA" sz="1400" spc="-5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  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учитель</a:t>
            </a:r>
            <a:r>
              <a:rPr lang="uk-UA" sz="1400" spc="-3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</a:t>
            </a:r>
            <a:r>
              <a:rPr lang="uk-UA" sz="14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методист</a:t>
            </a:r>
            <a:endParaRPr lang="ru-UA" sz="1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628EAD-821F-07F7-981B-7D468C410F01}"/>
              </a:ext>
            </a:extLst>
          </p:cNvPr>
          <p:cNvSpPr txBox="1"/>
          <p:nvPr/>
        </p:nvSpPr>
        <p:spPr>
          <a:xfrm>
            <a:off x="-33337" y="2740393"/>
            <a:ext cx="122253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дослідницький проект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учасника конкурсу «МАН-Юніор Дослідник»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в номінації «Технік-Юніор»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8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947C8461-C47B-444A-A07B-8340D1880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1"/>
            <a:ext cx="12192000" cy="6882581"/>
          </a:xfrm>
          <a:prstGeom prst="rect">
            <a:avLst/>
          </a:prstGeom>
        </p:spPr>
      </p:pic>
      <p:pic>
        <p:nvPicPr>
          <p:cNvPr id="5122" name="Picture 2" descr="Крутильний маят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0" y="810919"/>
            <a:ext cx="43910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miar masy Ziemi a stała grawitacyj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2" y="4013202"/>
            <a:ext cx="2700166" cy="270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Физика | Школа №3 г. Подольска Неофициальная гр МОУ СОШ 3 | ВКонтакт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02" y="1090986"/>
            <a:ext cx="3200446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Закон Кулона - Фізика. 8 клас. Пісту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61" y="487069"/>
            <a:ext cx="14192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Маятник Максвелла (ID#1002825696), цена: 2480 ₴, купити на Prom.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10" y="4046368"/>
            <a:ext cx="22764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Маятник Максвелла – купить в интернет-магазине OZON по низкой цен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83" y="4046369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947C8461-C47B-444A-A07B-8340D1880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1"/>
            <a:ext cx="12192000" cy="68825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6" y="637597"/>
            <a:ext cx="2791215" cy="2457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740" y="617345"/>
            <a:ext cx="2124034" cy="2477547"/>
          </a:xfrm>
          <a:prstGeom prst="rect">
            <a:avLst/>
          </a:prstGeom>
        </p:spPr>
      </p:pic>
      <p:pic>
        <p:nvPicPr>
          <p:cNvPr id="6146" name="Picture 2" descr="Електрична побутова швейна машинка з оверлоком 12 в 1 FHSM-505A Pro  портативна з підсвіткою для дому (ID#1714346642), ціна: 1244 ₴, купити на  Prom.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23" y="558007"/>
            <a:ext cx="2601928" cy="25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онанс: Прояви та застосуванн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97" y="3736818"/>
            <a:ext cx="4351734" cy="32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Які види виробничої вібрації існують та як обмежити її несприятливий вплив  на працівників? - Охорона праці і пожежна безпе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26" y="3697733"/>
            <a:ext cx="4387641" cy="31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7C8461-C47B-444A-A07B-8340D1880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1"/>
            <a:ext cx="12192000" cy="688258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D5F4B-2F55-CEF4-C2EE-72E081BB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6410"/>
          </a:xfrm>
        </p:spPr>
        <p:txBody>
          <a:bodyPr>
            <a:normAutofit/>
          </a:bodyPr>
          <a:lstStyle/>
          <a:p>
            <a:pPr marL="66675" algn="ctr">
              <a:lnSpc>
                <a:spcPct val="13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ВИСНОВКИ</a:t>
            </a:r>
            <a:r>
              <a:rPr lang="ru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ru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Коливальні рухи дуже часто зустрічаються в природі та техніці, тому їх важливо  </a:t>
            </a:r>
            <a:r>
              <a:rPr lang="uk-UA" sz="2400" spc="-3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вивчати. Існує дуже важлива особливість в коливальному русі маятників, яку я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дослідила</a:t>
            </a:r>
            <a:r>
              <a:rPr lang="uk-UA" sz="2400" spc="-5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</a:t>
            </a:r>
            <a:r>
              <a:rPr lang="uk-UA" sz="2400" spc="-4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виявила</a:t>
            </a:r>
            <a:r>
              <a:rPr lang="uk-UA" sz="2400" spc="-4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таку</a:t>
            </a:r>
            <a:r>
              <a:rPr lang="uk-UA" sz="2400" spc="-4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закономірність:</a:t>
            </a:r>
            <a:r>
              <a:rPr lang="uk-UA" sz="24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період</a:t>
            </a:r>
            <a:r>
              <a:rPr lang="uk-UA" sz="2400" spc="-5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коливань</a:t>
            </a:r>
            <a:r>
              <a:rPr lang="uk-UA" sz="2400" spc="-4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нитяного</a:t>
            </a:r>
            <a:r>
              <a:rPr lang="uk-UA" sz="2400" spc="-4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маятника</a:t>
            </a:r>
            <a:r>
              <a:rPr lang="uk-UA" sz="2400" spc="-4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не </a:t>
            </a:r>
            <a:r>
              <a:rPr lang="uk-UA" sz="2400" spc="-3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залежить від амплітуди коливань, а залежить від його довжини. При зменшенні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довжини</a:t>
            </a:r>
            <a:r>
              <a:rPr lang="uk-UA" sz="2400" spc="-1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маятника</a:t>
            </a:r>
            <a:r>
              <a:rPr lang="uk-UA" sz="2400" spc="-1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зменшувався і його</a:t>
            </a:r>
            <a:r>
              <a:rPr lang="uk-UA" sz="2400" spc="-1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період</a:t>
            </a:r>
            <a:r>
              <a:rPr lang="uk-UA" sz="2400" spc="-2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коливань</a:t>
            </a:r>
            <a:r>
              <a:rPr lang="ru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ru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ru-UA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7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6FE473-F992-535E-08EC-71197A0B3B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E2C66-B868-A618-B4F0-35B0117C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72E0E-BE91-BD02-A534-57CFCA1B6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109"/>
            <a:ext cx="10515600" cy="4351338"/>
          </a:xfrm>
        </p:spPr>
        <p:txBody>
          <a:bodyPr>
            <a:normAutofit/>
          </a:bodyPr>
          <a:lstStyle/>
          <a:p>
            <a:pPr marL="66675" algn="just">
              <a:lnSpc>
                <a:spcPct val="130000"/>
              </a:lnSpc>
              <a:spcBef>
                <a:spcPts val="370"/>
              </a:spcBef>
              <a:spcAft>
                <a:spcPts val="0"/>
              </a:spcAft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Тема</a:t>
            </a:r>
            <a:r>
              <a:rPr lang="uk-UA" sz="2400" spc="-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дослідження:</a:t>
            </a:r>
            <a:r>
              <a:rPr lang="uk-UA" sz="2400" spc="-1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коливальні</a:t>
            </a:r>
            <a:r>
              <a:rPr lang="uk-UA" sz="2400" spc="-3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рухи</a:t>
            </a:r>
            <a:r>
              <a:rPr lang="uk-UA" sz="2400" spc="-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у</a:t>
            </a:r>
            <a:r>
              <a:rPr lang="uk-UA" sz="2400" spc="-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живій</a:t>
            </a:r>
            <a:r>
              <a:rPr lang="uk-UA" sz="2400" spc="-2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</a:t>
            </a:r>
            <a:r>
              <a:rPr lang="uk-UA" sz="2400" spc="-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неживій</a:t>
            </a:r>
            <a:r>
              <a:rPr lang="uk-UA" sz="2400" spc="-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природі.</a:t>
            </a:r>
            <a:endParaRPr lang="ru-UA" sz="2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6675" algn="just">
              <a:lnSpc>
                <a:spcPct val="130000"/>
              </a:lnSpc>
              <a:spcBef>
                <a:spcPts val="815"/>
              </a:spcBef>
              <a:spcAft>
                <a:spcPts val="0"/>
              </a:spcAft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Мета дослідження: дізнатися, що таке коливальний рух та де він зустрічається у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живій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неживій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природі;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ознайомитися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фізичними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величинами,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які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характеризують цей</a:t>
            </a:r>
            <a:r>
              <a:rPr lang="uk-UA" sz="2400" spc="-1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вид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руху.</a:t>
            </a:r>
            <a:endParaRPr lang="ru-UA" sz="2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6675" algn="just">
              <a:lnSpc>
                <a:spcPct val="13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Об’єкт:</a:t>
            </a:r>
            <a:r>
              <a:rPr lang="uk-UA" sz="2400" spc="-5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коливальний</a:t>
            </a:r>
            <a:r>
              <a:rPr lang="uk-UA" sz="2400" spc="-6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рух.</a:t>
            </a:r>
            <a:endParaRPr lang="ru-UA" sz="2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6675" algn="l">
              <a:lnSpc>
                <a:spcPct val="130000"/>
              </a:lnSpc>
              <a:spcBef>
                <a:spcPts val="790"/>
              </a:spcBef>
              <a:spcAft>
                <a:spcPts val="0"/>
              </a:spcAft>
              <a:tabLst>
                <a:tab pos="1911985" algn="l"/>
              </a:tabLst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Предмет</a:t>
            </a:r>
            <a:r>
              <a:rPr lang="uk-UA" sz="2400" spc="-3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дослідження:	різні види маятників</a:t>
            </a:r>
            <a:endParaRPr lang="ru-UA" sz="2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endParaRPr lang="ru-UA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9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C1190F-5023-8C05-FF9F-AFC0DFAEF7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15CE3-75DB-826D-53C9-E9494633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11745-3E2D-D90D-73F9-1AC9F7CA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66675" algn="l">
              <a:lnSpc>
                <a:spcPct val="130000"/>
              </a:lnSpc>
              <a:spcBef>
                <a:spcPts val="790"/>
              </a:spcBef>
              <a:spcAft>
                <a:spcPts val="0"/>
              </a:spcAft>
              <a:tabLst>
                <a:tab pos="1911985" algn="l"/>
              </a:tabLst>
            </a:pPr>
            <a:r>
              <a:rPr lang="ru-UA" sz="2400" spc="-3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Завдання:</a:t>
            </a:r>
            <a:endParaRPr lang="ru-UA" sz="2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Дізнатися,</a:t>
            </a:r>
            <a:r>
              <a:rPr lang="uk-UA" sz="2400" spc="-4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що</a:t>
            </a:r>
            <a:r>
              <a:rPr lang="uk-UA" sz="2400" spc="-5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таке</a:t>
            </a:r>
            <a:r>
              <a:rPr lang="uk-UA" sz="2400" spc="-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коливальні</a:t>
            </a:r>
            <a:r>
              <a:rPr lang="uk-UA" sz="2400" spc="-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рухи</a:t>
            </a:r>
            <a:endParaRPr lang="ru-UA" sz="2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Дізнатися,</a:t>
            </a:r>
            <a:r>
              <a:rPr lang="uk-UA" sz="2400" spc="-3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де</a:t>
            </a:r>
            <a:r>
              <a:rPr lang="uk-UA" sz="2400" spc="-2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можна</a:t>
            </a:r>
            <a:r>
              <a:rPr lang="uk-UA" sz="2400" spc="-3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зустріти</a:t>
            </a:r>
            <a:r>
              <a:rPr lang="uk-UA" sz="2400" spc="-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коливання</a:t>
            </a:r>
            <a:r>
              <a:rPr lang="uk-UA" sz="2400" spc="29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</a:t>
            </a:r>
            <a:r>
              <a:rPr lang="uk-UA" sz="2400" spc="-4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живій</a:t>
            </a:r>
            <a:r>
              <a:rPr lang="uk-UA" sz="2400" spc="-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</a:t>
            </a:r>
            <a:r>
              <a:rPr lang="uk-UA" sz="2400" spc="-3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неживій</a:t>
            </a:r>
            <a:r>
              <a:rPr lang="uk-UA" sz="2400" spc="-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природі</a:t>
            </a:r>
            <a:endParaRPr lang="ru-UA" sz="2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Познайомитися</a:t>
            </a:r>
            <a:r>
              <a:rPr lang="uk-UA" sz="2400" spc="28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</a:t>
            </a:r>
            <a:r>
              <a:rPr lang="uk-UA" sz="2400" spc="28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фізичними</a:t>
            </a:r>
            <a:r>
              <a:rPr lang="uk-UA" sz="2400" spc="28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величинами,</a:t>
            </a:r>
            <a:r>
              <a:rPr lang="uk-UA" sz="2400" spc="31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що</a:t>
            </a:r>
            <a:r>
              <a:rPr lang="uk-UA" sz="2400" spc="28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характеризують</a:t>
            </a:r>
            <a:r>
              <a:rPr lang="uk-UA" sz="2400" spc="29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коливання</a:t>
            </a:r>
            <a:r>
              <a:rPr lang="uk-UA" sz="2400" spc="31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</a:t>
            </a:r>
            <a:r>
              <a:rPr lang="uk-UA" sz="2400" spc="-3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класифікаційними</a:t>
            </a:r>
            <a:r>
              <a:rPr lang="uk-UA" sz="2400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ознаками</a:t>
            </a:r>
            <a:r>
              <a:rPr lang="uk-UA" sz="2400" spc="-1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коливальних</a:t>
            </a:r>
            <a:r>
              <a:rPr lang="uk-UA" sz="2400" spc="-1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рухів</a:t>
            </a:r>
            <a:endParaRPr lang="ru-UA" sz="2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Дослідити</a:t>
            </a:r>
            <a:r>
              <a:rPr lang="uk-UA" sz="24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коливальні</a:t>
            </a:r>
            <a:r>
              <a:rPr lang="uk-UA" sz="2400" spc="-3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рухи</a:t>
            </a:r>
            <a:r>
              <a:rPr lang="uk-UA" sz="24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за</a:t>
            </a:r>
            <a:r>
              <a:rPr lang="uk-UA" sz="24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допомогою</a:t>
            </a:r>
            <a:r>
              <a:rPr lang="uk-UA" sz="24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маятників</a:t>
            </a:r>
            <a:endParaRPr lang="ru-UA" sz="2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Дізнатися</a:t>
            </a:r>
            <a:r>
              <a:rPr lang="uk-UA" sz="2400" spc="-2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про</a:t>
            </a:r>
            <a:r>
              <a:rPr lang="uk-UA" sz="2400" spc="-1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резонанс</a:t>
            </a:r>
            <a:endParaRPr lang="ru-UA" sz="2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Ознайомитися</a:t>
            </a:r>
            <a:r>
              <a:rPr lang="uk-UA" sz="24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</a:t>
            </a:r>
            <a:r>
              <a:rPr lang="uk-UA" sz="2400" spc="-4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роллю</a:t>
            </a:r>
            <a:r>
              <a:rPr lang="uk-UA" sz="2400" spc="-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коливальних</a:t>
            </a:r>
            <a:r>
              <a:rPr lang="uk-UA" sz="24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процесів</a:t>
            </a:r>
            <a:r>
              <a:rPr lang="uk-UA" sz="2400" spc="-5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</a:t>
            </a:r>
            <a:r>
              <a:rPr lang="uk-UA" sz="2400" spc="-5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житті</a:t>
            </a:r>
            <a:r>
              <a:rPr lang="uk-UA" sz="2400" spc="-3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людини</a:t>
            </a:r>
            <a:endParaRPr lang="ru-UA" sz="24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endParaRPr lang="ru-UA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7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D09E19-466B-802F-F8E2-A70BA04FF2CD}"/>
              </a:ext>
            </a:extLst>
          </p:cNvPr>
          <p:cNvSpPr/>
          <p:nvPr/>
        </p:nvSpPr>
        <p:spPr>
          <a:xfrm>
            <a:off x="0" y="-97099"/>
            <a:ext cx="12192000" cy="69550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CB0C1-E620-09E7-CF83-A8315B25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70BBAE5-1B74-9CE5-087B-F04152AE2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18" y="-628074"/>
            <a:ext cx="5475400" cy="5475400"/>
          </a:xfrm>
          <a:effectLst>
            <a:softEdge rad="1270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5B0153-8A8A-5798-9386-12EE73476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6" y="927395"/>
            <a:ext cx="1175754" cy="5003209"/>
          </a:xfrm>
          <a:prstGeom prst="rect">
            <a:avLst/>
          </a:prstGeom>
          <a:effectLst>
            <a:softEdge rad="3556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ED230C-D148-BFAF-E781-908BED287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027">
            <a:off x="4563247" y="1570763"/>
            <a:ext cx="3429000" cy="4133850"/>
          </a:xfrm>
          <a:prstGeom prst="rect">
            <a:avLst/>
          </a:prstGeom>
          <a:effectLst>
            <a:softEdge rad="10033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C855F74-7DCE-A097-0CEF-4566B5B20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58" y="-235090"/>
            <a:ext cx="2525991" cy="2525991"/>
          </a:xfrm>
          <a:prstGeom prst="rect">
            <a:avLst/>
          </a:prstGeom>
          <a:effectLst>
            <a:softEdge rad="6731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7D744B6-9B74-8391-F1EE-66F55BC76F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087" y="4316351"/>
            <a:ext cx="2238445" cy="2238445"/>
          </a:xfrm>
          <a:prstGeom prst="rect">
            <a:avLst/>
          </a:prstGeom>
          <a:effectLst>
            <a:softEdge rad="6858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1CC3B6-DE37-D626-D4D2-4801C07779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76" y="4472991"/>
            <a:ext cx="1903252" cy="1709999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132032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500598-7ACF-5ED1-B6DF-7A81124A0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0"/>
            <a:ext cx="12192000" cy="682752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89D23C-3F01-B271-9D42-41EB77414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168177"/>
            <a:ext cx="3601330" cy="30981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F8C2F4-08AD-B2EE-8944-FF0A5BAB4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" y="3517754"/>
            <a:ext cx="3600042" cy="30746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48152A-0EE6-0455-8888-7F1D04209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691" y="364556"/>
            <a:ext cx="3625645" cy="2417096"/>
          </a:xfrm>
          <a:prstGeom prst="rect">
            <a:avLst/>
          </a:prstGeom>
        </p:spPr>
      </p:pic>
      <p:pic>
        <p:nvPicPr>
          <p:cNvPr id="2054" name="Picture 6" descr="Конспект уроку на тему &quot;Коливальний рух. Амплітуда коливань. Період коливань.  Маятник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28" y="3237749"/>
            <a:ext cx="3039769" cy="31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3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BDA518-4F37-EFDD-5423-086212E55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38607-2405-88AE-7C42-249566DA5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9701"/>
          </a:xfrm>
        </p:spPr>
        <p:txBody>
          <a:bodyPr>
            <a:normAutofit/>
          </a:bodyPr>
          <a:lstStyle/>
          <a:p>
            <a:pPr marL="66675" indent="457200">
              <a:lnSpc>
                <a:spcPct val="130000"/>
              </a:lnSpc>
            </a:pP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За</a:t>
            </a:r>
            <a:r>
              <a:rPr lang="uk-UA" sz="2800" spc="-4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різними</a:t>
            </a:r>
            <a:r>
              <a:rPr lang="uk-UA" sz="2800" spc="-5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класифікаційними</a:t>
            </a:r>
            <a:r>
              <a:rPr lang="uk-UA" sz="2800" spc="-4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ознаками</a:t>
            </a:r>
            <a:r>
              <a:rPr lang="uk-UA" sz="2800" spc="-5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коливання</a:t>
            </a:r>
            <a:r>
              <a:rPr lang="uk-UA" sz="2800" spc="-3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поділяються</a:t>
            </a:r>
            <a:r>
              <a:rPr lang="uk-UA" sz="28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на:</a:t>
            </a:r>
            <a:r>
              <a:rPr lang="ru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ru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періодичні</a:t>
            </a:r>
            <a:r>
              <a:rPr lang="uk-UA" sz="28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</a:t>
            </a:r>
            <a:r>
              <a:rPr lang="uk-UA" sz="2800" spc="-4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неперіодичні;</a:t>
            </a:r>
            <a:r>
              <a:rPr lang="ru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ru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вільні,</a:t>
            </a:r>
            <a:r>
              <a:rPr lang="uk-UA" sz="2800" spc="-6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вимушені,</a:t>
            </a:r>
            <a:r>
              <a:rPr lang="uk-UA" sz="2800" spc="-6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автоколивання;</a:t>
            </a:r>
            <a:r>
              <a:rPr lang="ru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ru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згасаючі</a:t>
            </a:r>
            <a:r>
              <a:rPr lang="uk-UA" sz="2800" spc="-1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</a:t>
            </a:r>
            <a:r>
              <a:rPr lang="uk-UA" sz="2800" spc="-2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незгасаючі;</a:t>
            </a:r>
            <a:r>
              <a:rPr lang="ru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ru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гармонічні</a:t>
            </a:r>
            <a:r>
              <a:rPr lang="uk-UA" sz="2800" spc="-2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</a:t>
            </a:r>
            <a:r>
              <a:rPr lang="uk-UA" sz="2800" spc="-2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негармонічні;</a:t>
            </a:r>
            <a:r>
              <a:rPr lang="ru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ru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механічні</a:t>
            </a:r>
            <a:r>
              <a:rPr lang="uk-UA" sz="28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</a:t>
            </a:r>
            <a:r>
              <a:rPr lang="uk-UA" sz="2800" spc="-4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електромагнітні.</a:t>
            </a:r>
            <a:r>
              <a:rPr lang="ru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ru-UA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ru-UA" sz="28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Контрольна робота №3 | Тест на 10 запитань. Фіз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86" y="1738068"/>
            <a:ext cx="18669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тор. 16-18 №6 Загальна географія 6 клас. Зошит для практичних робіт »  Допомога учня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588" y="1714551"/>
            <a:ext cx="2134430" cy="154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ЗНО - ЗАКОНОМІРНОСТІ ВІЛЬНИХ ЕЛЕКТРОМАГНІТНИХ КОЛИВАНЬ. ЗГАСАЮЧІ КОЛИВАННЯ  - ЕЛЕКТРОМАГНІТНІ КОЛИВАННЯ - КОЛИВАННЯ І ХВИЛІ. ОПТИКА - Фізика підготовка  до ЗНО комплексне видання - ЗНО онлай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17" y="5077145"/>
            <a:ext cx="2087953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naurok.com.ua/uploads/files/984062/225595/241363_images/thumb_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86" y="3627116"/>
            <a:ext cx="4521205" cy="25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8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E643E-63D4-67AA-F430-01A2982D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A3F790-CD75-1A8D-98A3-099262097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334"/>
            <a:ext cx="12192001" cy="68894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90E4D4-9E51-5E62-9506-ED67B60E3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26" y="2165134"/>
            <a:ext cx="2924022" cy="3717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AB6F5E-C70A-F3C3-1A16-76BF8BAA5396}"/>
              </a:ext>
            </a:extLst>
          </p:cNvPr>
          <p:cNvSpPr txBox="1"/>
          <p:nvPr/>
        </p:nvSpPr>
        <p:spPr>
          <a:xfrm>
            <a:off x="8289245" y="1607482"/>
            <a:ext cx="3064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Ґалілео Ґалілей</a:t>
            </a:r>
            <a:r>
              <a:rPr lang="uk-UA" sz="2400" b="1" spc="5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ru-UA" sz="24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9065E4-F223-4357-86D7-5FC60085A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6" y="2165134"/>
            <a:ext cx="2835116" cy="37174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9CF48F-3F40-4DD8-2B51-BF13FEE722F5}"/>
              </a:ext>
            </a:extLst>
          </p:cNvPr>
          <p:cNvSpPr txBox="1"/>
          <p:nvPr/>
        </p:nvSpPr>
        <p:spPr>
          <a:xfrm>
            <a:off x="1281726" y="165815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Крістіан </a:t>
            </a:r>
            <a:r>
              <a:rPr lang="uk-UA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Гюйґенс</a:t>
            </a:r>
            <a:endParaRPr lang="ru-UA" sz="24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6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61D73B-1681-21B3-6095-632205085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4E54AA-9522-8FDF-AC77-A290A80C3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35" y="562479"/>
            <a:ext cx="2321899" cy="2553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9A2D92-B651-1D45-A0EB-0C0AAD7EB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924" y="3466860"/>
            <a:ext cx="2903723" cy="28795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08EAB9-48F4-10A3-4D46-483AF9C01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21" y="748920"/>
            <a:ext cx="5197345" cy="55975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9940F6-1E4E-F163-9574-BCE62FAA2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" y="3466860"/>
            <a:ext cx="2879592" cy="2879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381" y="553304"/>
            <a:ext cx="1886213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5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06F19D-97E7-0267-BD36-B61E6124A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6193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7B263-660E-B631-A29D-282B6D61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5A48AE-D645-3C11-17A8-A617CCA2F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8" y="173558"/>
            <a:ext cx="11822175" cy="14289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19BFB4-5EA4-5DA7-C614-270A22940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0" y="1889964"/>
            <a:ext cx="11288700" cy="15908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E80475-7B11-9D16-59C9-10EEE6BDAA3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77" y="3804139"/>
            <a:ext cx="3805777" cy="28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82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152</Words>
  <Application>Microsoft Office PowerPoint</Application>
  <PresentationFormat>Широкий екран</PresentationFormat>
  <Paragraphs>26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Тема Office</vt:lpstr>
      <vt:lpstr>КОЛИВАЛЬНІ РУХИ У ЖИВІЙ ТА НЕЖИВІЙ ПРИРОДІ </vt:lpstr>
      <vt:lpstr>Презентація PowerPoint</vt:lpstr>
      <vt:lpstr>Презентація PowerPoint</vt:lpstr>
      <vt:lpstr>Презентація PowerPoint</vt:lpstr>
      <vt:lpstr>Презентація PowerPoint</vt:lpstr>
      <vt:lpstr>За різними класифікаційними ознаками коливання поділяються на: періодичні та неперіодичні; вільні, вимушені, автоколивання; згасаючі та незгасаючі; гармонічні та негармонічні; механічні та електромагнітні.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ВИСНОВКИ Коливальні рухи дуже часто зустрічаються в природі та техніці, тому їх важливо   вивчати. Існує дуже важлива особливість в коливальному русі маятників, яку я дослідила та виявила таку закономірність: період коливань нитяного маятника не  залежить від амплітуди коливань, а залежить від його довжини. При зменшенні довжини маятника зменшувався і його період коливань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КОЛИВАЛЬНІ РУХИ У ЖИВІЙ ТА НЕЖИВІЙ ПРИРОДІ </dc:title>
  <dc:creator>pingvinchic9291@gmail.com</dc:creator>
  <cp:lastModifiedBy>Таня</cp:lastModifiedBy>
  <cp:revision>12</cp:revision>
  <dcterms:created xsi:type="dcterms:W3CDTF">2024-04-09T18:52:41Z</dcterms:created>
  <dcterms:modified xsi:type="dcterms:W3CDTF">2024-04-19T16:42:04Z</dcterms:modified>
</cp:coreProperties>
</file>