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57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B752F"/>
    <a:srgbClr val="365422"/>
    <a:srgbClr val="260026"/>
    <a:srgbClr val="0014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1116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ABB33-ACB0-48C7-B3E0-20F4EECA3ECC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48A43-3664-4CBE-87C4-444A8625FC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560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8A43-3664-4CBE-87C4-444A8625FC8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17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8A43-3664-4CBE-87C4-444A8625FC8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047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8A43-3664-4CBE-87C4-444A8625FC8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7628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8A43-3664-4CBE-87C4-444A8625FC8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1113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48A43-3664-4CBE-87C4-444A8625FC8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029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9675D8-66AE-4DF1-BEF1-D95911112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ECD0136-BFF6-4CBC-A45F-8471F83BB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BED67F-AAE0-4DAA-BB1B-7E2BEB07B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A6A961-3D94-4C6B-B6E1-981164DF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1E98BD0-63D6-4048-BA95-8EAFFB40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29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CE70B2-2C59-4561-8886-868547BD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B024726-AA62-4316-94C7-DCDF63EBB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917499-AE3E-4C6E-B591-4A42A130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27AFFB-1013-4084-A080-3FFFDE40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01AAC-0E3C-4674-A2BB-F41D9EAC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481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C5FBA07-CF07-410E-823B-CA95ECDB2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E3C80B4-2CF1-48C5-BDEF-C5CDB7095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2EAAC0C-A82F-4CCC-B579-A8D37B2B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49ABB5-B286-4E1E-B546-50C5C6E2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836C5A8-6AD2-49B9-848E-0D93D776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65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D79ED1-210A-493F-A787-94B0BCD63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B74B99-8C99-4C8C-BC7E-88A828630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43583C-7162-4F77-A6A9-D54C3042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384D50-CE17-4999-96D4-CCB6D02D5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1C798BD-6F19-4CC1-8649-8E675C49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79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DA59E7-B36E-48F2-8E12-693AEBB2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985458-C253-4133-9191-F6AB44A7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FE41BB1-8DA0-40BA-8052-4A51A92F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B72668-B70D-4604-A791-C0C9A8ED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DC5BBB-322D-4C74-95BF-7E6F8D42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53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4FC1FA-FC96-41D0-BAA7-5DF6AA4A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C9394B-A6C5-40B6-ABB0-9F0554144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B4BD67-0BE5-4BC3-BD71-D3FB6034D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4188306-67E9-4B4C-BF28-03F4940B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423A474-914E-4509-B3B1-5F261A2B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CB03245-985A-4087-9307-DD851850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819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F3E55B-D980-483E-AB05-7D2FF2F9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FE46A75-B6B5-4138-BC41-F9D141E0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43B2990-4D13-4F7B-9A73-2BD226A73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9E9B8CF-28B2-419B-9343-25A2EA62D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9E673B9-EDFB-4AC3-BF1F-1688C4D2C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7A923AE-4331-48A9-B261-2615C38B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C7B9EAF-F0D4-437E-8285-87E53883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29D1537-CA81-4FC9-938D-5E123734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87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0B2B60-2BD8-4D6D-8A02-1155B7E5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072C7BB-08F3-4447-B852-96E1D934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36A982D-A0C6-4AA3-B0ED-520F4D29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127C3F1-7756-47A1-ADBA-27E8573A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51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B58AF99-2210-4748-89EA-D1B4D215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5613645-7495-48F2-A226-370AE48F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247BD8F-AD13-4F11-9E2B-2E96EF02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81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7820C1-B265-4D1B-97F6-D2C37364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706572-B21F-4CD0-9759-3D96251B0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6127A13-412C-4A40-B6C8-DA6213CB6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6CB3119-C8B7-48FD-A600-33785EB4D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1CDA602-6644-4041-AA18-92796AF4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8F829BC-6460-422C-9B52-1EE37E9D3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392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D93112-8737-4E39-998B-C151149E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A89592C-8682-44B6-BB07-DCD768883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F533CDD-5C45-4EEE-A335-1202597C3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ED252DC-8326-439D-B527-2EAAACF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8095E1-7105-456C-B542-D7BAE16B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8E48BBA-B41E-48DD-ABAB-0F8C604E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739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E043B5-BBA0-4EAE-9890-B704BBB72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A05E39F-DAC2-4DB6-99D2-57A7BFFD6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9CE7D9-EDBA-4EF4-9CC4-63A292CB1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B256C-8375-41C4-8AED-C66BC871BD10}" type="datetimeFigureOut">
              <a:rPr lang="ru-RU" smtClean="0"/>
              <a:pPr/>
              <a:t>13.04.2024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D92C9F-B356-4902-8569-620E9A4F7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34D811A-0962-4BF7-8E68-F21CFA2FA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7BB7A-042F-4E5F-A2EB-75AAD05D8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21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buv.gov.ua/UJRN/UIJ_2011_4_3" TargetMode="External"/><Relationship Id="rId2" Type="http://schemas.openxmlformats.org/officeDocument/2006/relationships/hyperlink" Target="http://nbuv.gov.ua/UJRN/UIJ_2011_3_10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pokrovsk-rada.gov.ua/upload/editor/6TNgbkcCm4a7lw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rl.li/snfyo" TargetMode="External"/><Relationship Id="rId5" Type="http://schemas.openxmlformats.org/officeDocument/2006/relationships/hyperlink" Target="https://youtu.be/_RCvFypF5dA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F72646-757B-47A4-8C8F-10903FFB5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716" y="1607254"/>
            <a:ext cx="10984230" cy="15141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Подорож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у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часі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і просторі: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вугільні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підприємства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Покровська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та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Мирнограда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у 1990-1991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рр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8" name="Picture 4" descr="https://politcom.org.ua/wp-content/uploads/2022/11/photo_2022-11-02-10.14.4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179" b="98821" l="580" r="100000">
                        <a14:foregroundMark x1="55217" y1="12181" x2="64638" y2="29666"/>
                        <a14:foregroundMark x1="60000" y1="10806" x2="65072" y2="22004"/>
                        <a14:foregroundMark x1="56232" y1="29470" x2="62609" y2="33792"/>
                        <a14:foregroundMark x1="15942" y1="12181" x2="21449" y2="1375"/>
                        <a14:backgroundMark x1="18986" y1="2750" x2="21304" y2="58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76" y="3376990"/>
            <a:ext cx="4718853" cy="34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18909" y="323538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uk-UA" b="1" dirty="0" smtClean="0">
                <a:latin typeface="Bookman Old Style" panose="02050604050505020204" pitchFamily="18" charset="0"/>
              </a:rPr>
              <a:t>Роботу виконала:</a:t>
            </a:r>
          </a:p>
          <a:p>
            <a:pPr>
              <a:lnSpc>
                <a:spcPct val="120000"/>
              </a:lnSpc>
            </a:pPr>
            <a:r>
              <a:rPr lang="uk-UA" dirty="0" smtClean="0">
                <a:latin typeface="Bookman Old Style" panose="02050604050505020204" pitchFamily="18" charset="0"/>
              </a:rPr>
              <a:t>Сальникова Поліна Костянтинівна,</a:t>
            </a:r>
          </a:p>
          <a:p>
            <a:pPr>
              <a:lnSpc>
                <a:spcPct val="120000"/>
              </a:lnSpc>
            </a:pPr>
            <a:r>
              <a:rPr lang="uk-UA" dirty="0" smtClean="0">
                <a:latin typeface="Bookman Old Style" panose="02050604050505020204" pitchFamily="18" charset="0"/>
              </a:rPr>
              <a:t>здобувачка освіти 8 класу</a:t>
            </a:r>
          </a:p>
          <a:p>
            <a:pPr>
              <a:lnSpc>
                <a:spcPct val="120000"/>
              </a:lnSpc>
            </a:pPr>
            <a:r>
              <a:rPr lang="uk-UA" dirty="0" smtClean="0">
                <a:latin typeface="Bookman Old Style" panose="02050604050505020204" pitchFamily="18" charset="0"/>
              </a:rPr>
              <a:t>Навчально-виховного комплексу № 1</a:t>
            </a:r>
          </a:p>
          <a:p>
            <a:pPr>
              <a:lnSpc>
                <a:spcPct val="120000"/>
              </a:lnSpc>
            </a:pPr>
            <a:r>
              <a:rPr lang="uk-UA" dirty="0" smtClean="0">
                <a:latin typeface="Bookman Old Style" panose="02050604050505020204" pitchFamily="18" charset="0"/>
              </a:rPr>
              <a:t>Покровської міської ради Донецької області       </a:t>
            </a:r>
            <a:endParaRPr lang="uk-UA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8909" y="498971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uk-UA" b="1" dirty="0" smtClean="0">
                <a:latin typeface="Bookman Old Style" panose="02050604050505020204" pitchFamily="18" charset="0"/>
              </a:rPr>
              <a:t>Науковий керівник:</a:t>
            </a:r>
          </a:p>
          <a:p>
            <a:pPr>
              <a:lnSpc>
                <a:spcPct val="120000"/>
              </a:lnSpc>
            </a:pPr>
            <a:r>
              <a:rPr lang="uk-UA" dirty="0" smtClean="0">
                <a:latin typeface="Bookman Old Style" panose="02050604050505020204" pitchFamily="18" charset="0"/>
              </a:rPr>
              <a:t>Шафранова Юлія Вікторівна,</a:t>
            </a:r>
          </a:p>
          <a:p>
            <a:pPr>
              <a:lnSpc>
                <a:spcPct val="120000"/>
              </a:lnSpc>
            </a:pPr>
            <a:r>
              <a:rPr lang="uk-UA" dirty="0">
                <a:latin typeface="Bookman Old Style" panose="02050604050505020204" pitchFamily="18" charset="0"/>
              </a:rPr>
              <a:t>з</a:t>
            </a:r>
            <a:r>
              <a:rPr lang="uk-UA" dirty="0" smtClean="0">
                <a:latin typeface="Bookman Old Style" panose="02050604050505020204" pitchFamily="18" charset="0"/>
              </a:rPr>
              <a:t>аступник директора з виховної роботи</a:t>
            </a:r>
          </a:p>
          <a:p>
            <a:pPr>
              <a:lnSpc>
                <a:spcPct val="120000"/>
              </a:lnSpc>
            </a:pPr>
            <a:r>
              <a:rPr lang="uk-UA" dirty="0" smtClean="0">
                <a:latin typeface="Bookman Old Style" panose="02050604050505020204" pitchFamily="18" charset="0"/>
              </a:rPr>
              <a:t>Навчально-виховного комплексу № 1</a:t>
            </a:r>
          </a:p>
          <a:p>
            <a:pPr>
              <a:lnSpc>
                <a:spcPct val="120000"/>
              </a:lnSpc>
            </a:pPr>
            <a:r>
              <a:rPr lang="uk-UA" dirty="0" smtClean="0">
                <a:latin typeface="Bookman Old Style" panose="02050604050505020204" pitchFamily="18" charset="0"/>
              </a:rPr>
              <a:t>Покровської міської ради Донецької області       </a:t>
            </a:r>
            <a:endParaRPr lang="uk-UA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3237" y="162322"/>
            <a:ext cx="9763189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sz="2200" dirty="0" smtClean="0">
                <a:latin typeface="Bookman Old Style" panose="02050604050505020204" pitchFamily="18" charset="0"/>
              </a:rPr>
              <a:t>Всеукраїнський інтерактивний конкурс «МАН-Юніор Дослідник»</a:t>
            </a:r>
          </a:p>
          <a:p>
            <a:pPr>
              <a:lnSpc>
                <a:spcPct val="120000"/>
              </a:lnSpc>
            </a:pPr>
            <a:r>
              <a:rPr lang="uk-UA" sz="2200" dirty="0" smtClean="0">
                <a:latin typeface="Bookman Old Style" panose="02050604050505020204" pitchFamily="18" charset="0"/>
              </a:rPr>
              <a:t>КПНЗ «Донецька обласна Мала академія наук учнівської молоді»</a:t>
            </a:r>
            <a:endParaRPr lang="uk-UA" sz="2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4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8998" y="1312883"/>
            <a:ext cx="11499737" cy="215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Bef>
                <a:spcPts val="500"/>
              </a:spcBef>
            </a:pP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Телеграми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ВР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УРСР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народного депутата Васильєва</a:t>
            </a:r>
          </a:p>
          <a:p>
            <a:pPr algn="just">
              <a:spcBef>
                <a:spcPts val="500"/>
              </a:spcBef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Учасники політичного мітингу 11 липня вимагають затвердження відставки Голови Верховної Ради УРСР Івашка, першого заступника Голови Верховної Ради УРСР Плюща та Голови Ради Міністрів УРСР Масола». </a:t>
            </a: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Підтримуємо Народну Раду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вимогах прийняття її </a:t>
            </a:r>
            <a:r>
              <a:rPr lang="uk-UA" sz="2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надання реального суверенітету, державності України»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6335" y="789107"/>
            <a:ext cx="11582400" cy="80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липня 1990 р.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політичний мітинг у Димитрові (нині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Мирнограді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</a:t>
            </a: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750433" y="142303"/>
            <a:ext cx="11008302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ІІ (дослідний) етап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998" y="3664818"/>
            <a:ext cx="7361707" cy="319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руга половина 1990 р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локальні протести на підприємствах ВО «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Красноармійськвугілля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1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Приклади:</a:t>
            </a: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-відмова шахтарів дільниці № 6 шахти імені Димитрова підійматися з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вибою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махінації з заробітною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платою [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];</a:t>
            </a: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-протести гірників дільниці № 11 шахти імені Стаханова проти передачі обладнаної ними лави дільниці №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</a:t>
            </a:r>
            <a:endParaRPr lang="uk-UA" sz="2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30075" y1="68807" x2="27820" y2="33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16" y="1250554"/>
            <a:ext cx="734233" cy="60174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r="18298"/>
          <a:stretch/>
        </p:blipFill>
        <p:spPr>
          <a:xfrm>
            <a:off x="7846832" y="3664818"/>
            <a:ext cx="3888362" cy="261890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620705" y="6183703"/>
            <a:ext cx="444736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  <a:ea typeface="Calibri" panose="020F0502020204030204" pitchFamily="34" charset="0"/>
              </a:rPr>
              <a:t>Мітинг 11 липня 1990 р. у 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Димитрові (нині </a:t>
            </a:r>
            <a:r>
              <a:rPr lang="uk-UA" sz="16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Мирнограді</a:t>
            </a:r>
            <a:r>
              <a:rPr lang="uk-UA" sz="1600" dirty="0">
                <a:latin typeface="Bookman Old Style" panose="02050604050505020204" pitchFamily="18" charset="0"/>
                <a:ea typeface="Calibri" panose="020F0502020204030204" pitchFamily="34" charset="0"/>
              </a:rPr>
              <a:t>) 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[</a:t>
            </a:r>
            <a:r>
              <a:rPr lang="en-US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13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]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522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750433" y="142303"/>
            <a:ext cx="11008302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ІІ (дослідний) етап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416" y="3853869"/>
            <a:ext cx="79338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</a:t>
            </a:r>
            <a:r>
              <a:rPr lang="uk-UA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надання урядом УРСР довгострокової позики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3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на виплату заробітної плати.</a:t>
            </a:r>
            <a:endParaRPr lang="ru-RU" sz="21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248" y="4607628"/>
            <a:ext cx="7204417" cy="2080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«Потрібно кожному зрозуміти, що звичайна заміна в назві СРСР на Союз Суверенних Держав дозволять зберегти буквально всі паразитуючі структури... Ми, народ України, повинні бути єдиною сім’єю»</a:t>
            </a:r>
          </a:p>
          <a:p>
            <a:pPr lvl="0" algn="r">
              <a:spcBef>
                <a:spcPts val="500"/>
              </a:spcBef>
              <a:spcAft>
                <a:spcPts val="0"/>
              </a:spcAft>
            </a:pPr>
            <a:r>
              <a:rPr lang="uk-UA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Васильєв, народний депутат, </a:t>
            </a:r>
            <a:r>
              <a:rPr lang="uk-UA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гірник </a:t>
            </a:r>
            <a:r>
              <a:rPr lang="uk-UA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uk-UA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endParaRPr lang="ru-RU" sz="20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30075" y1="68807" x2="27820" y2="33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48" y="4531604"/>
            <a:ext cx="782351" cy="6411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7248" y="597298"/>
            <a:ext cx="11451487" cy="3388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березня 1991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приєднання до загального страйку шахтарів Донбасу гірників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шахт «Центральна», «</a:t>
            </a:r>
            <a:r>
              <a:rPr lang="uk-UA" sz="2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Краснолиманська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імені Стаханова, імені Димитрова ВО «</a:t>
            </a:r>
            <a:r>
              <a:rPr lang="uk-UA" sz="2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Красноармійськвугілля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а також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працівників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управлінь №№ 1, 2 тресту «</a:t>
            </a:r>
            <a:r>
              <a:rPr lang="uk-UA" sz="2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Красноармійськвуглебуд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Вимоги (мають економічний характер):</a:t>
            </a:r>
          </a:p>
          <a:p>
            <a:pPr marL="457200" lvl="0" indent="-457200" algn="just">
              <a:spcAft>
                <a:spcPts val="0"/>
              </a:spcAft>
              <a:buAutoNum type="arabicParenR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підвищення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заробітної плати у 2,5 рази, </a:t>
            </a: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AutoNum type="arabicParenR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підписання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Генеральної тарифної угоди, </a:t>
            </a: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AutoNum type="arabicParenR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задоволення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пенсійного питання для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працівників тих </a:t>
            </a:r>
          </a:p>
          <a:p>
            <a:pPr lvl="0" algn="just"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спеціальностей, які не потрапили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пільгового списку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</a:p>
          <a:p>
            <a:pPr lvl="0" algn="just"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Страйкарів підтримали </a:t>
            </a:r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НРУ, Спілка робітників Литви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US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075" t="1656" r="29984" b="27946"/>
          <a:stretch/>
        </p:blipFill>
        <p:spPr bwMode="auto">
          <a:xfrm rot="16200000">
            <a:off x="8999426" y="1501827"/>
            <a:ext cx="2633104" cy="2941179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3331" y="4247389"/>
            <a:ext cx="4035363" cy="2156081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594239" y="6118776"/>
            <a:ext cx="4447368" cy="5693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15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Працівники ВО «</a:t>
            </a:r>
            <a:r>
              <a:rPr lang="uk-UA" sz="15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Красноармійськвугілля</a:t>
            </a:r>
            <a:r>
              <a:rPr lang="uk-UA" sz="15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» – учасники страйку в березні 1990 </a:t>
            </a:r>
            <a:r>
              <a:rPr lang="uk-UA" sz="1500" dirty="0">
                <a:latin typeface="Bookman Old Style" panose="02050604050505020204" pitchFamily="18" charset="0"/>
                <a:ea typeface="Calibri" panose="020F0502020204030204" pitchFamily="34" charset="0"/>
              </a:rPr>
              <a:t>р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 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13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750433" y="142303"/>
            <a:ext cx="11008302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ІІ (дослідний) етап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730" y="4599893"/>
            <a:ext cx="7724652" cy="2080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«Перехожі</a:t>
            </a:r>
            <a:r>
              <a:rPr lang="ru-RU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коли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бачили шахтарів на мітингу, ставилися позитивно, підтримували</a:t>
            </a:r>
            <a:r>
              <a:rPr lang="ru-RU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 скажу більше. Коли ми їздили до Києва, то нам приносили продукти. У Красноармійську теж співчували, що нам не платять зарплату</a:t>
            </a:r>
            <a:r>
              <a:rPr lang="ru-RU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0" algn="r">
              <a:spcBef>
                <a:spcPts val="500"/>
              </a:spcBef>
              <a:spcAft>
                <a:spcPts val="0"/>
              </a:spcAft>
            </a:pPr>
            <a:r>
              <a:rPr lang="uk-UA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Витяг з </a:t>
            </a:r>
            <a:r>
              <a:rPr lang="uk-UA" sz="20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усноісторичного</a:t>
            </a:r>
            <a:r>
              <a:rPr lang="uk-UA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інтерв’ю </a:t>
            </a:r>
            <a:endParaRPr lang="ru-RU" sz="20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6335" y="692360"/>
            <a:ext cx="115824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Виявлено упереджене ставлення редакції та журналістів регіональної газети «Маяк» до учасників шахтарських страйків другої половини 1990 – 1991 рр.</a:t>
            </a:r>
          </a:p>
          <a:p>
            <a:pPr marL="457200" indent="-457200" algn="just">
              <a:buAutoNum type="arabicParenR"/>
            </a:pPr>
            <a:r>
              <a:rPr lang="uk-UA" sz="2100" dirty="0" smtClean="0">
                <a:latin typeface="Bookman Old Style" panose="02050604050505020204" pitchFamily="18" charset="0"/>
              </a:rPr>
              <a:t>публікація </a:t>
            </a:r>
            <a:r>
              <a:rPr lang="uk-UA" sz="2100" dirty="0">
                <a:latin typeface="Bookman Old Style" panose="02050604050505020204" pitchFamily="18" charset="0"/>
              </a:rPr>
              <a:t>19 квітня 1991 р. </a:t>
            </a:r>
            <a:r>
              <a:rPr lang="uk-UA" sz="2100" dirty="0" smtClean="0">
                <a:latin typeface="Bookman Old Style" panose="02050604050505020204" pitchFamily="18" charset="0"/>
              </a:rPr>
              <a:t>інтерв’ю з Є</a:t>
            </a:r>
            <a:r>
              <a:rPr lang="uk-UA" sz="2100" dirty="0">
                <a:latin typeface="Bookman Old Style" panose="02050604050505020204" pitchFamily="18" charset="0"/>
              </a:rPr>
              <a:t>. </a:t>
            </a:r>
            <a:r>
              <a:rPr lang="uk-UA" sz="2100" dirty="0" err="1" smtClean="0">
                <a:latin typeface="Bookman Old Style" panose="02050604050505020204" pitchFamily="18" charset="0"/>
              </a:rPr>
              <a:t>Ренжиглом</a:t>
            </a:r>
            <a:r>
              <a:rPr lang="uk-UA" sz="2100" dirty="0" smtClean="0">
                <a:latin typeface="Bookman Old Style" panose="02050604050505020204" pitchFamily="18" charset="0"/>
              </a:rPr>
              <a:t> про нібито виконання шахтарями чужих </a:t>
            </a:r>
            <a:r>
              <a:rPr lang="uk-UA" sz="2100" dirty="0">
                <a:latin typeface="Bookman Old Style" panose="02050604050505020204" pitchFamily="18" charset="0"/>
              </a:rPr>
              <a:t>політичних замовлень </a:t>
            </a:r>
            <a:r>
              <a:rPr lang="uk-UA" sz="2100" dirty="0" smtClean="0">
                <a:latin typeface="Bookman Old Style" panose="02050604050505020204" pitchFamily="18" charset="0"/>
              </a:rPr>
              <a:t>(«комусь </a:t>
            </a:r>
            <a:r>
              <a:rPr lang="uk-UA" sz="2100" dirty="0">
                <a:latin typeface="Bookman Old Style" panose="02050604050505020204" pitchFamily="18" charset="0"/>
              </a:rPr>
              <a:t>треба було зупинити усі шахти </a:t>
            </a:r>
            <a:r>
              <a:rPr lang="uk-UA" sz="2100" dirty="0" smtClean="0">
                <a:latin typeface="Bookman Old Style" panose="02050604050505020204" pitchFamily="18" charset="0"/>
              </a:rPr>
              <a:t>…з </a:t>
            </a:r>
            <a:r>
              <a:rPr lang="uk-UA" sz="2100" dirty="0">
                <a:latin typeface="Bookman Old Style" panose="02050604050505020204" pitchFamily="18" charset="0"/>
              </a:rPr>
              <a:t>двома вимогами: звільнення Президента і відставка Хмари») </a:t>
            </a:r>
            <a:r>
              <a:rPr lang="uk-UA" sz="2100" dirty="0" smtClean="0">
                <a:latin typeface="Bookman Old Style" panose="020506040505050202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</a:rPr>
              <a:t>15</a:t>
            </a:r>
            <a:r>
              <a:rPr lang="uk-UA" sz="2100" dirty="0" smtClean="0">
                <a:latin typeface="Bookman Old Style" panose="02050604050505020204" pitchFamily="18" charset="0"/>
              </a:rPr>
              <a:t>];</a:t>
            </a:r>
          </a:p>
          <a:p>
            <a:pPr marL="457200" indent="-457200" algn="just">
              <a:buAutoNum type="arabicParenR"/>
            </a:pPr>
            <a:r>
              <a:rPr lang="uk-UA" sz="2100" dirty="0" smtClean="0">
                <a:latin typeface="Bookman Old Style" panose="02050604050505020204" pitchFamily="18" charset="0"/>
              </a:rPr>
              <a:t>Публікація 19 квітня 1991 р. листів до редакції нібито читачів із звинуваченнями на адресу шахтарів (</a:t>
            </a:r>
            <a:r>
              <a:rPr lang="ru-RU" sz="2100" dirty="0" smtClean="0">
                <a:latin typeface="Bookman Old Style" panose="02050604050505020204" pitchFamily="18" charset="0"/>
              </a:rPr>
              <a:t>«</a:t>
            </a:r>
            <a:r>
              <a:rPr lang="uk-UA" sz="2100" dirty="0" smtClean="0">
                <a:latin typeface="Bookman Old Style" panose="02050604050505020204" pitchFamily="18" charset="0"/>
              </a:rPr>
              <a:t>дуже уміло використовують всю цю </a:t>
            </a:r>
            <a:r>
              <a:rPr lang="uk-UA" sz="2100" dirty="0" err="1" smtClean="0">
                <a:latin typeface="Bookman Old Style" panose="02050604050505020204" pitchFamily="18" charset="0"/>
              </a:rPr>
              <a:t>нерозбериху</a:t>
            </a:r>
            <a:r>
              <a:rPr lang="uk-UA" sz="2100" dirty="0" smtClean="0">
                <a:latin typeface="Bookman Old Style" panose="02050604050505020204" pitchFamily="18" charset="0"/>
              </a:rPr>
              <a:t>… так звані демократичні угрупування і партії</a:t>
            </a:r>
            <a:r>
              <a:rPr lang="ru-RU" sz="2100" dirty="0">
                <a:latin typeface="Bookman Old Style" panose="02050604050505020204" pitchFamily="18" charset="0"/>
              </a:rPr>
              <a:t>») </a:t>
            </a:r>
            <a:r>
              <a:rPr lang="ru-RU" sz="2100" dirty="0" smtClean="0">
                <a:latin typeface="Bookman Old Style" panose="020506040505050202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</a:rPr>
              <a:t>12</a:t>
            </a:r>
            <a:r>
              <a:rPr lang="ru-RU" sz="2100" dirty="0" smtClean="0">
                <a:latin typeface="Bookman Old Style" panose="02050604050505020204" pitchFamily="18" charset="0"/>
              </a:rPr>
              <a:t>]. </a:t>
            </a:r>
            <a:endParaRPr lang="uk-UA" sz="2100" dirty="0" smtClean="0">
              <a:latin typeface="Bookman Old Style" panose="02050604050505020204" pitchFamily="18" charset="0"/>
            </a:endParaRPr>
          </a:p>
          <a:p>
            <a:pPr algn="just"/>
            <a:endParaRPr lang="uk-UA" sz="2100" spc="-30" dirty="0" smtClean="0"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6335" y="3445847"/>
            <a:ext cx="115824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Водночас спогади Винниченка С.Г., працівника ВО «</a:t>
            </a:r>
            <a:r>
              <a:rPr lang="uk-UA" sz="2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Красноармійськшахтобуд</a:t>
            </a:r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у 1989-1991 рр., свідчать про підтримку населенням учасників шахтарського страйкового руху.</a:t>
            </a:r>
            <a:endParaRPr lang="uk-UA" sz="2100" spc="-30" dirty="0" smtClean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457"/>
          <a:stretch/>
        </p:blipFill>
        <p:spPr>
          <a:xfrm>
            <a:off x="8311502" y="4223208"/>
            <a:ext cx="3406547" cy="2162145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30075" y1="68807" x2="27820" y2="33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164" y="4548072"/>
            <a:ext cx="706893" cy="57933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987947" y="6118776"/>
            <a:ext cx="405365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Шахтарі Донбасу в Києві. З архіву Винниченка С.Г.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75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750433" y="142303"/>
            <a:ext cx="11008302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ІІІ (узагальнюючий) етап дослідження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4467" y="565808"/>
            <a:ext cx="1158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Зміст</a:t>
            </a:r>
            <a:r>
              <a:rPr lang="uk-UA" sz="2100" dirty="0">
                <a:latin typeface="Bookman Old Style" panose="02050604050505020204" pitchFamily="18" charset="0"/>
              </a:rPr>
              <a:t>: </a:t>
            </a:r>
            <a:r>
              <a:rPr lang="uk-UA" sz="2100" dirty="0" smtClean="0">
                <a:latin typeface="Bookman Old Style" panose="02050604050505020204" pitchFamily="18" charset="0"/>
              </a:rPr>
              <a:t>виклад результатів дослідження </a:t>
            </a:r>
            <a:r>
              <a:rPr lang="uk-UA" sz="2100" dirty="0">
                <a:latin typeface="Bookman Old Style" panose="02050604050505020204" pitchFamily="18" charset="0"/>
              </a:rPr>
              <a:t>у вигляді </a:t>
            </a:r>
            <a:r>
              <a:rPr lang="uk-UA" sz="2100" dirty="0" smtClean="0">
                <a:latin typeface="Bookman Old Style" panose="02050604050505020204" pitchFamily="18" charset="0"/>
              </a:rPr>
              <a:t>учнівської </a:t>
            </a:r>
            <a:r>
              <a:rPr lang="uk-UA" sz="2100" dirty="0">
                <a:latin typeface="Bookman Old Style" panose="02050604050505020204" pitchFamily="18" charset="0"/>
              </a:rPr>
              <a:t>науково-дослідної </a:t>
            </a:r>
            <a:r>
              <a:rPr lang="uk-UA" sz="2100" dirty="0" smtClean="0">
                <a:latin typeface="Bookman Old Style" panose="02050604050505020204" pitchFamily="18" charset="0"/>
              </a:rPr>
              <a:t>роботи; колективне </a:t>
            </a:r>
            <a:r>
              <a:rPr lang="uk-UA" sz="2100" dirty="0">
                <a:latin typeface="Bookman Old Style" panose="02050604050505020204" pitchFamily="18" charset="0"/>
              </a:rPr>
              <a:t>обговорення </a:t>
            </a:r>
            <a:r>
              <a:rPr lang="uk-UA" sz="2100" dirty="0" smtClean="0">
                <a:latin typeface="Bookman Old Style" panose="02050604050505020204" pitchFamily="18" charset="0"/>
              </a:rPr>
              <a:t>(апробація)виконаного дослідження на виховних годинах у 8-му класі НВК № 1 Покровської міської ради, заняттях гуртка «Історія України» КПНЗ «Донецька обласна Мала академія наук учнівської молоді».</a:t>
            </a:r>
            <a:endParaRPr lang="uk-UA" sz="2100" spc="-30" dirty="0" smtClean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5900" y="2250318"/>
            <a:ext cx="10390967" cy="1061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У вітчизняній історіографії визнається політизація шахтарського страйкового руху у 1990-1991 рр. та його значний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вплив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на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процеси розпаду СРСР та утворення незалежної України. </a:t>
            </a:r>
            <a:endParaRPr lang="ru-RU" sz="21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677" y="2273853"/>
            <a:ext cx="1028699" cy="1061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57199" y="2304765"/>
            <a:ext cx="1028700" cy="10309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0432" y="2463558"/>
            <a:ext cx="425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Bookman Old Style" panose="02050604050505020204" pitchFamily="18" charset="0"/>
              </a:rPr>
              <a:t>1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514" y="1868433"/>
            <a:ext cx="16882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Висновки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1412" y="3345582"/>
            <a:ext cx="10390967" cy="17081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Аналіз публікацій регіональної газети «Маяк» свідчить про активну участь гірників ВО «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Красноармійсьвугілля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» у виборчої кампанії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Верховної Ради УРСР і місцевих Рад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лютому-березні 1990 р.; про політичний характер мітингу в Димитрові (нині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Мирнограді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11 липня 1990 р.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, на якому шахтарі підтримали ідею суверенізації Української РСР. </a:t>
            </a:r>
            <a:endParaRPr lang="ru-RU" sz="210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8695" y="3346710"/>
            <a:ext cx="1028699" cy="17285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5703" y="3624696"/>
            <a:ext cx="1028700" cy="10618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67441" y="3788934"/>
            <a:ext cx="425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Bookman Old Style" panose="02050604050505020204" pitchFamily="18" charset="0"/>
              </a:rPr>
              <a:t>2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5430" y="5053742"/>
            <a:ext cx="10390967" cy="17081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Співставлення матеріалів регіональної газети «Маяк» та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усноісторичного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інтерв’ю висвітлює невдалі спроби радянської влади налаштувати проти учасників страйку березня-квітня 1991 р. населення заходу Донеччини. Однак вимоги шахтарів ВО «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Красноармійськвугілля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» у цей час були переважно економічними.</a:t>
            </a:r>
            <a:endParaRPr lang="ru-RU" sz="2100" dirty="0"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5704" y="5053742"/>
            <a:ext cx="1028699" cy="1708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65703" y="5392185"/>
            <a:ext cx="1028700" cy="10618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92270" y="5546129"/>
            <a:ext cx="40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Bookman Old Style" panose="02050604050505020204" pitchFamily="18" charset="0"/>
              </a:rPr>
              <a:t>3</a:t>
            </a:r>
            <a:endParaRPr lang="ru-RU" sz="4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65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472" y="649191"/>
            <a:ext cx="11370128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Агапов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Л. Шахтарські колективи радянської України й органи влади СРСР: взаємовідносини напередодні та під час весняного страйку 1991 р. Український історичний журнал.  2011. №</a:t>
            </a:r>
            <a:r>
              <a:rPr lang="en-US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С.</a:t>
            </a:r>
            <a:r>
              <a:rPr lang="en-US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143-160. </a:t>
            </a:r>
            <a:r>
              <a:rPr lang="en-US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uk-UA" sz="155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nbuv.gov.ua/UJRN/UIJ_2011_3_10</a:t>
            </a:r>
            <a:r>
              <a:rPr lang="uk-UA" sz="155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(дата звернення: 25.03.2024).</a:t>
            </a:r>
            <a:endParaRPr lang="ru-RU" sz="155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Агапов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Л. Взаємовідносини страйкового шахтарського й національно-демократичного рухів у 1991 р. Український історичний журнал.  2011.  № 4. </a:t>
            </a:r>
            <a:r>
              <a:rPr lang="uk-UA" sz="155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23-40. </a:t>
            </a:r>
            <a:r>
              <a:rPr lang="en-US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http://nbuv.gov.ua/UJRN/UIJ_2011_4_3</a:t>
            </a:r>
            <a:r>
              <a:rPr lang="uk-UA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5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(дата звернення: 25.03.2024</a:t>
            </a:r>
            <a:r>
              <a:rPr lang="uk-UA" sz="1550" dirty="0" smtClean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Білоконь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Урядова комісія у шахтарів 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Димитрова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Маяк. 1990. 6 черв. (№ 90). С. 1. </a:t>
            </a:r>
            <a:endParaRPr lang="ru-RU" sz="155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Бурносов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В.Ф. 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Соціально-економічне становище та політичне життя в Донбасі (1989 – 1994 рр.). Донецьк: ДонДУ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1995. 98 с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Васильєв В. Не в лозунгах, а насправді кращим повинне стати життя. Маяк. 1991. 26 </a:t>
            </a: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(№ 183). 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С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Вугільний Донбас у другій половині ХХ століття / За ред. З. Г. </a:t>
            </a: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Ліхолобової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Донецьк: ДонДУ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2001. 339 с.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Гайворонський П, Є. Вугільні підприємства Красноармійська: історико-краєзнавчий нарис. Макіївка: </a:t>
            </a: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Поліпрес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112 с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Гордієнко Р. Що далі? Боротьба! Маяк. 1990. 29 черв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103 (11474). С. 3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Гордієнко Р.  З холодної Балтики теплий привіт? 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1991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 берез. (№ 46). С. 2.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Кочін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І. «Не виїдемо, доки не заплатять!». 1990. 9 </a:t>
            </a: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жовт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(№ 161). С. 1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Мріль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Робітничий рух вчора і сьогодні. 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Маяк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1990. 30 трав. (№ 86). С. 1, 3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Олексієнко Г. Шахтарський страйк: що думають про нього читачі «Маяка». Маяк. 1991. 19 квіт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(№ 63). С. 3.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Орлова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І. А 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шахти «</a:t>
            </a: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мінусують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»…  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Маяк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1990. 14 лип. (№ 112). С. 1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Орлова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І. Час 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покаже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Маяк. 1990. 27 груд. (№ 206). С. 2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Романов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Відставка на знак протесту. Маяк. 1991. 19 квіт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(№ 53). С. 1.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uk-UA" sz="155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Русначенко</a:t>
            </a:r>
            <a:r>
              <a:rPr lang="uk-UA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М. Пробудження. Робітничий рух на Україні в 1989-1993 рр. Київ: КМ Академія, </a:t>
            </a: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1995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230 с.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r>
              <a:rPr lang="ru-RU" sz="155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Соколова 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 Страйк </a:t>
            </a:r>
            <a:r>
              <a:rPr lang="ru-RU" sz="155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шахтарів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день </a:t>
            </a:r>
            <a:r>
              <a:rPr lang="ru-RU" sz="155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четвертий</a:t>
            </a:r>
            <a:r>
              <a:rPr lang="ru-RU" sz="15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Маяк. 1991. 6 берез. (№ 38). С. 1</a:t>
            </a:r>
          </a:p>
          <a:p>
            <a:pPr lvl="0" algn="just">
              <a:spcAft>
                <a:spcPts val="0"/>
              </a:spcAft>
              <a:buFont typeface="+mj-lt"/>
              <a:buAutoNum type="arabicPeriod"/>
            </a:pPr>
            <a:endParaRPr lang="ru-RU" sz="155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650298" y="175662"/>
            <a:ext cx="11008302" cy="47352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Список використаних джерел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33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2867" y="3573470"/>
            <a:ext cx="3999850" cy="2953081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371954" y="256603"/>
            <a:ext cx="11386781" cy="76231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Дякуємо за увагу до історії рідного Покровська!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4144" y="776276"/>
            <a:ext cx="11582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Bookman Old Style" panose="02050604050505020204" pitchFamily="18" charset="0"/>
              </a:rPr>
              <a:t>Пропонуємо подивитися відеоматеріали, підготовлені авторкою у 2023-2024 </a:t>
            </a:r>
            <a:r>
              <a:rPr lang="uk-UA" sz="2100" dirty="0" err="1" smtClean="0">
                <a:latin typeface="Bookman Old Style" panose="02050604050505020204" pitchFamily="18" charset="0"/>
              </a:rPr>
              <a:t>н.р</a:t>
            </a:r>
            <a:r>
              <a:rPr lang="uk-UA" sz="2100" dirty="0" smtClean="0">
                <a:latin typeface="Bookman Old Style" panose="02050604050505020204" pitchFamily="18" charset="0"/>
              </a:rPr>
              <a:t>.: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18687" t="3646" b="12752"/>
          <a:stretch/>
        </p:blipFill>
        <p:spPr>
          <a:xfrm>
            <a:off x="371954" y="1292420"/>
            <a:ext cx="4067815" cy="2825876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74144" y="6111053"/>
            <a:ext cx="74847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Покликання на відео</a:t>
            </a:r>
            <a:r>
              <a:rPr lang="ru-RU" sz="2100" dirty="0" smtClean="0">
                <a:latin typeface="Bookman Old Style" panose="02050604050505020204" pitchFamily="18" charset="0"/>
              </a:rPr>
              <a:t>: </a:t>
            </a:r>
            <a:r>
              <a:rPr lang="ru-RU" sz="2100" dirty="0" smtClean="0">
                <a:latin typeface="Bookman Old Style" panose="02050604050505020204" pitchFamily="18" charset="0"/>
                <a:hlinkClick r:id="rId5"/>
              </a:rPr>
              <a:t>https</a:t>
            </a:r>
            <a:r>
              <a:rPr lang="ru-RU" sz="2100" dirty="0">
                <a:latin typeface="Bookman Old Style" panose="02050604050505020204" pitchFamily="18" charset="0"/>
                <a:hlinkClick r:id="rId5"/>
              </a:rPr>
              <a:t>://youtu.be/_</a:t>
            </a:r>
            <a:r>
              <a:rPr lang="ru-RU" sz="2100" dirty="0" smtClean="0">
                <a:latin typeface="Bookman Old Style" panose="02050604050505020204" pitchFamily="18" charset="0"/>
                <a:hlinkClick r:id="rId5"/>
              </a:rPr>
              <a:t>RCvFypF5dA</a:t>
            </a:r>
            <a:r>
              <a:rPr lang="ru-RU" sz="2100" dirty="0" smtClean="0">
                <a:latin typeface="Bookman Old Style" panose="02050604050505020204" pitchFamily="18" charset="0"/>
              </a:rPr>
              <a:t> </a:t>
            </a:r>
            <a:endParaRPr lang="ru-RU" sz="2100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290945"/>
            <a:ext cx="718673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buFont typeface="Wingdings" panose="05000000000000000000" pitchFamily="2" charset="2"/>
              <a:buChar char="§"/>
            </a:pPr>
            <a:r>
              <a:rPr lang="uk-UA" sz="2100" dirty="0">
                <a:latin typeface="Bookman Old Style" panose="02050604050505020204" pitchFamily="18" charset="0"/>
              </a:rPr>
              <a:t>п</a:t>
            </a:r>
            <a:r>
              <a:rPr lang="uk-UA" sz="2100" dirty="0" smtClean="0">
                <a:latin typeface="Bookman Old Style" panose="02050604050505020204" pitchFamily="18" charset="0"/>
              </a:rPr>
              <a:t>ро життя та діяльність видатного </a:t>
            </a:r>
            <a:r>
              <a:rPr lang="uk-UA" sz="2100" dirty="0">
                <a:latin typeface="Bookman Old Style" panose="02050604050505020204" pitchFamily="18" charset="0"/>
              </a:rPr>
              <a:t>українського композитора та диригента 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Миколи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Леонтовича</a:t>
            </a:r>
            <a:r>
              <a:rPr lang="uk-UA" sz="2100" dirty="0">
                <a:latin typeface="Bookman Old Style" panose="02050604050505020204" pitchFamily="18" charset="0"/>
              </a:rPr>
              <a:t>, який у 1904-1905 рр., 1907-1908 рр. працював викладачем співів і музики в залізничній школі станції Гришине (нині м. </a:t>
            </a:r>
            <a:r>
              <a:rPr lang="uk-UA" sz="2100" dirty="0" err="1">
                <a:latin typeface="Bookman Old Style" panose="02050604050505020204" pitchFamily="18" charset="0"/>
              </a:rPr>
              <a:t>Покровськ</a:t>
            </a:r>
            <a:r>
              <a:rPr lang="uk-UA" sz="2100" dirty="0">
                <a:latin typeface="Bookman Old Style" panose="02050604050505020204" pitchFamily="18" charset="0"/>
              </a:rPr>
              <a:t>);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4144" y="4364469"/>
            <a:ext cx="717040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</a:rPr>
              <a:t>про </a:t>
            </a:r>
            <a:r>
              <a:rPr lang="uk-UA" sz="2100" dirty="0" err="1" smtClean="0">
                <a:latin typeface="Bookman Old Style" panose="02050604050505020204" pitchFamily="18" charset="0"/>
              </a:rPr>
              <a:t>фотолітопис</a:t>
            </a:r>
            <a:r>
              <a:rPr lang="uk-UA" sz="2100" dirty="0" smtClean="0">
                <a:latin typeface="Bookman Old Style" panose="02050604050505020204" pitchFamily="18" charset="0"/>
              </a:rPr>
              <a:t> трагедії насильницької колективізації, розкуркулення та Голодомору 1932-1933 рр., створену 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Марком Залізняком</a:t>
            </a:r>
            <a:r>
              <a:rPr lang="uk-UA" sz="2100" dirty="0" smtClean="0">
                <a:latin typeface="Bookman Old Style" panose="02050604050505020204" pitchFamily="18" charset="0"/>
              </a:rPr>
              <a:t>, мешканцям хутору </a:t>
            </a:r>
            <a:r>
              <a:rPr lang="uk-UA" sz="2100" dirty="0" err="1" smtClean="0">
                <a:latin typeface="Bookman Old Style" panose="02050604050505020204" pitchFamily="18" charset="0"/>
              </a:rPr>
              <a:t>Романівка</a:t>
            </a:r>
            <a:r>
              <a:rPr lang="uk-UA" sz="2100" dirty="0" smtClean="0">
                <a:latin typeface="Bookman Old Style" panose="02050604050505020204" pitchFamily="18" charset="0"/>
              </a:rPr>
              <a:t> </a:t>
            </a:r>
            <a:r>
              <a:rPr lang="uk-UA" sz="2100" dirty="0" err="1" smtClean="0">
                <a:latin typeface="Bookman Old Style" panose="02050604050505020204" pitchFamily="18" charset="0"/>
              </a:rPr>
              <a:t>Гришинського</a:t>
            </a:r>
            <a:r>
              <a:rPr lang="uk-UA" sz="2100" dirty="0" smtClean="0">
                <a:latin typeface="Bookman Old Style" panose="02050604050505020204" pitchFamily="18" charset="0"/>
              </a:rPr>
              <a:t> району Донецької області. </a:t>
            </a:r>
            <a:endParaRPr lang="uk-UA" sz="2100" spc="-30" dirty="0"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0357" y="3037529"/>
            <a:ext cx="30973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Покликання на відео</a:t>
            </a:r>
            <a:r>
              <a:rPr lang="ru-RU" sz="2100" dirty="0" smtClean="0">
                <a:latin typeface="Bookman Old Style" panose="02050604050505020204" pitchFamily="18" charset="0"/>
              </a:rPr>
              <a:t>:</a:t>
            </a:r>
            <a:endParaRPr lang="ru-RU" sz="2100" dirty="0"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1954" y="3918217"/>
            <a:ext cx="4067815" cy="323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15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Пам’ятник М. Леонтовичу, </a:t>
            </a:r>
            <a:r>
              <a:rPr lang="uk-UA" sz="15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м.Покровськ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58884" y="6072629"/>
            <a:ext cx="4067815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15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Банерна виставка про М. Залізняка в Покровському історичному музеї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39392" y="3244333"/>
            <a:ext cx="2111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en-US" sz="2000" dirty="0" smtClean="0">
                <a:hlinkClick r:id="rId6"/>
              </a:rPr>
              <a:t>http</a:t>
            </a:r>
            <a:r>
              <a:rPr lang="en-US" sz="2000" dirty="0">
                <a:hlinkClick r:id="rId6"/>
              </a:rPr>
              <a:t>://</a:t>
            </a:r>
            <a:r>
              <a:rPr lang="en-US" sz="2000" dirty="0" smtClean="0">
                <a:hlinkClick r:id="rId6"/>
              </a:rPr>
              <a:t>surl.li/snfyo</a:t>
            </a:r>
            <a:endParaRPr lang="uk-UA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829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8823" y="1191986"/>
            <a:ext cx="7834447" cy="53899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205" b="93173" l="844" r="98031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49" y="1318685"/>
            <a:ext cx="7942965" cy="556342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 flipV="1">
            <a:off x="6713148" y="3964838"/>
            <a:ext cx="195944" cy="19172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828504" y="4004534"/>
            <a:ext cx="191729" cy="191729"/>
          </a:xfrm>
          <a:prstGeom prst="ellipse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8881" y="3857709"/>
            <a:ext cx="1213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noProof="1" smtClean="0">
                <a:solidFill>
                  <a:srgbClr val="0014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Покровськ</a:t>
            </a:r>
            <a:endParaRPr lang="uk-UA" sz="1600" noProof="1">
              <a:solidFill>
                <a:srgbClr val="0014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63959" y="3678699"/>
            <a:ext cx="1228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noProof="1" smtClean="0">
                <a:solidFill>
                  <a:srgbClr val="260026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</a:t>
            </a:r>
            <a:endParaRPr lang="uk-UA" sz="1600" noProof="1">
              <a:solidFill>
                <a:srgbClr val="260026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7752" t="4519" r="4945"/>
          <a:stretch/>
        </p:blipFill>
        <p:spPr>
          <a:xfrm>
            <a:off x="8323391" y="1191986"/>
            <a:ext cx="3673929" cy="2374340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  <p:sp>
        <p:nvSpPr>
          <p:cNvPr id="9" name="Стрелка вправо с вырезом 8"/>
          <p:cNvSpPr/>
          <p:nvPr/>
        </p:nvSpPr>
        <p:spPr>
          <a:xfrm rot="7628139">
            <a:off x="6802031" y="2813924"/>
            <a:ext cx="1587177" cy="506185"/>
          </a:xfrm>
          <a:prstGeom prst="notchedRightArrow">
            <a:avLst/>
          </a:prstGeom>
          <a:solidFill>
            <a:srgbClr val="4B752F"/>
          </a:solidFill>
          <a:ln w="57150">
            <a:solidFill>
              <a:srgbClr val="260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659808" y="-61056"/>
            <a:ext cx="11008302" cy="7623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Запрошуємо у віртуальну подорож до минулого шахтарських міст Покровська та </a:t>
            </a:r>
            <a:r>
              <a:rPr lang="uk-UA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Мирнограда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58281" y="4060702"/>
            <a:ext cx="4633698" cy="26314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uk-UA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Покровськ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:</a:t>
            </a:r>
          </a:p>
          <a:p>
            <a:pPr algn="just"/>
            <a:r>
              <a:rPr lang="uk-UA" sz="2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У 1989-1991 рр. діяла шахта імені </a:t>
            </a:r>
            <a:r>
              <a:rPr lang="uk-UA" sz="20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Т.Шевченка</a:t>
            </a:r>
            <a:r>
              <a:rPr lang="uk-UA" sz="2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, будувалася шахта «Красно-армійська – Західна»;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uk-UA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Мирноград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:</a:t>
            </a:r>
          </a:p>
          <a:p>
            <a:pPr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У 1989-1991 рр. діяли шахти «Центральна», імені Димитрова, імені Стаханова.</a:t>
            </a:r>
            <a:endParaRPr lang="uk-UA" sz="2100" spc="-2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43822" y="3534543"/>
            <a:ext cx="3778079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err="1" smtClean="0">
                <a:latin typeface="Bookman Old Style" panose="02050604050505020204" pitchFamily="18" charset="0"/>
              </a:rPr>
              <a:t>Щахтоуправління</a:t>
            </a:r>
            <a:r>
              <a:rPr lang="ru-RU" sz="1400" dirty="0" smtClean="0">
                <a:latin typeface="Bookman Old Style" panose="02050604050505020204" pitchFamily="18" charset="0"/>
              </a:rPr>
              <a:t> «</a:t>
            </a:r>
            <a:r>
              <a:rPr lang="ru-RU" sz="1400" dirty="0" err="1" smtClean="0">
                <a:latin typeface="Bookman Old Style" panose="02050604050505020204" pitchFamily="18" charset="0"/>
              </a:rPr>
              <a:t>Покровське</a:t>
            </a:r>
            <a:r>
              <a:rPr lang="ru-RU" sz="1400" dirty="0" smtClean="0">
                <a:latin typeface="Bookman Old Style" panose="02050604050505020204" pitchFamily="18" charset="0"/>
              </a:rPr>
              <a:t>»: </a:t>
            </a:r>
            <a:r>
              <a:rPr lang="ru-RU" sz="1200" dirty="0" smtClean="0">
                <a:latin typeface="Bookman Old Style" panose="02050604050505020204" pitchFamily="18" charset="0"/>
              </a:rPr>
              <a:t>https</a:t>
            </a:r>
            <a:r>
              <a:rPr lang="ru-RU" sz="1200" dirty="0">
                <a:latin typeface="Bookman Old Style" panose="02050604050505020204" pitchFamily="18" charset="0"/>
              </a:rPr>
              <a:t>://</a:t>
            </a:r>
            <a:r>
              <a:rPr lang="ru-RU" sz="1200" dirty="0" smtClean="0">
                <a:latin typeface="Bookman Old Style" panose="02050604050505020204" pitchFamily="18" charset="0"/>
              </a:rPr>
              <a:t>pokrovskoe.metinvestholding.com</a:t>
            </a:r>
            <a:r>
              <a:rPr lang="ru-RU" sz="1200" dirty="0">
                <a:latin typeface="Bookman Old Style" panose="020506040505050202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="" val="365721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8A7363-980E-46ED-B6A6-0F3FE96F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30" y="163674"/>
            <a:ext cx="10515600" cy="78625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АКТУАЛЬНІСТЬ ТЕМИ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237" y="949932"/>
            <a:ext cx="65294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Виклик:</a:t>
            </a:r>
          </a:p>
          <a:p>
            <a:pPr algn="just"/>
            <a:r>
              <a:rPr lang="uk-UA" sz="2200" dirty="0" smtClean="0">
                <a:latin typeface="Bookman Old Style" panose="02050604050505020204" pitchFamily="18" charset="0"/>
              </a:rPr>
              <a:t>Війна, розв’язана російською федерацією проти України, є гібридною. Бойові дії поєднуються з інформаційною війною.</a:t>
            </a:r>
          </a:p>
          <a:p>
            <a:pPr algn="just"/>
            <a:r>
              <a:rPr lang="uk-UA" sz="2200" dirty="0" smtClean="0">
                <a:latin typeface="Bookman Old Style" panose="02050604050505020204" pitchFamily="18" charset="0"/>
              </a:rPr>
              <a:t>Агресор намагається нав’язати уявлення про нібито </a:t>
            </a:r>
            <a:r>
              <a:rPr lang="uk-UA" sz="2200" dirty="0">
                <a:latin typeface="Bookman Old Style" panose="02050604050505020204" pitchFamily="18" charset="0"/>
              </a:rPr>
              <a:t>окремішній і</a:t>
            </a:r>
            <a:r>
              <a:rPr lang="uk-UA" sz="2200" dirty="0" smtClean="0">
                <a:latin typeface="Bookman Old Style" panose="02050604050505020204" pitchFamily="18" charset="0"/>
              </a:rPr>
              <a:t>сторичний шлях Донеччини від інших регіонів України.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50463" y="4229180"/>
            <a:ext cx="631074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Як протидіяти?</a:t>
            </a:r>
          </a:p>
          <a:p>
            <a:pPr algn="just"/>
            <a:r>
              <a:rPr lang="uk-UA" sz="2200" dirty="0" smtClean="0">
                <a:latin typeface="Bookman Old Style" panose="02050604050505020204" pitchFamily="18" charset="0"/>
              </a:rPr>
              <a:t>Зберегти духовну єдність українського суспільства може допомогти дослідження історичних процесів, подій та явищ, які свідчать про спільність історичної долі Донеччини з іншими регіонами України. </a:t>
            </a:r>
            <a:endParaRPr lang="ru-RU" sz="2200" dirty="0"/>
          </a:p>
        </p:txBody>
      </p:sp>
      <p:pic>
        <p:nvPicPr>
          <p:cNvPr id="11" name="Picture 4" descr="https://politcom.org.ua/wp-content/uploads/2022/11/photo_2022-11-02-10.14.4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79" b="98821" l="580" r="100000">
                        <a14:foregroundMark x1="55217" y1="12181" x2="64638" y2="29666"/>
                        <a14:foregroundMark x1="60000" y1="10806" x2="65072" y2="22004"/>
                        <a14:foregroundMark x1="56232" y1="29470" x2="62609" y2="33792"/>
                        <a14:foregroundMark x1="15942" y1="12181" x2="21449" y2="1375"/>
                        <a14:backgroundMark x1="18986" y1="2750" x2="21304" y2="58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37" y="3574948"/>
            <a:ext cx="5015346" cy="282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orp.suspilne.media/media/img/01.2024/31.01.24.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7188" l="10000" r="99844">
                        <a14:foregroundMark x1="51875" y1="80208" x2="58490" y2="95833"/>
                        <a14:foregroundMark x1="48906" y1="83021" x2="53958" y2="97188"/>
                        <a14:foregroundMark x1="48802" y1="88958" x2="48906" y2="91667"/>
                        <a14:foregroundMark x1="49688" y1="92292" x2="67188" y2="86771"/>
                        <a14:foregroundMark x1="66510" y1="81458" x2="66927" y2="85208"/>
                        <a14:foregroundMark x1="44948" y1="81458" x2="69583" y2="75313"/>
                        <a14:foregroundMark x1="69688" y1="75313" x2="69688" y2="75313"/>
                        <a14:foregroundMark x1="88750" y1="62083" x2="99844" y2="78229"/>
                        <a14:foregroundMark x1="39115" y1="72708" x2="44948" y2="74896"/>
                        <a14:backgroundMark x1="15677" y1="57500" x2="34063" y2="92292"/>
                        <a14:backgroundMark x1="67604" y1="28021" x2="94792" y2="24271"/>
                        <a14:backgroundMark x1="74896" y1="30833" x2="76771" y2="44688"/>
                        <a14:backgroundMark x1="75104" y1="41042" x2="75521" y2="44479"/>
                        <a14:backgroundMark x1="75625" y1="44688" x2="75625" y2="44688"/>
                        <a14:backgroundMark x1="36146" y1="39479" x2="38125" y2="81771"/>
                        <a14:backgroundMark x1="38125" y1="81771" x2="38125" y2="81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9888" y="-284530"/>
            <a:ext cx="7791322" cy="38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29396" y="3543636"/>
            <a:ext cx="506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Bookman Old Style" panose="02050604050505020204" pitchFamily="18" charset="0"/>
              </a:rPr>
              <a:t>Колаж: </a:t>
            </a:r>
            <a:r>
              <a:rPr lang="pl-PL" sz="1400" dirty="0">
                <a:latin typeface="Bookman Old Style" panose="02050604050505020204" pitchFamily="18" charset="0"/>
              </a:rPr>
              <a:t>https://corp.suspilne.media/newsdetails/9244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274353"/>
            <a:ext cx="5278583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latin typeface="Bookman Old Style" panose="02050604050505020204" pitchFamily="18" charset="0"/>
              </a:rPr>
              <a:t>Колаж: </a:t>
            </a:r>
            <a:r>
              <a:rPr lang="pl-PL" sz="1200" dirty="0" smtClean="0">
                <a:latin typeface="Bookman Old Style" panose="02050604050505020204" pitchFamily="18" charset="0"/>
              </a:rPr>
              <a:t>https</a:t>
            </a:r>
            <a:r>
              <a:rPr lang="pl-PL" sz="1200" dirty="0">
                <a:latin typeface="Bookman Old Style" panose="02050604050505020204" pitchFamily="18" charset="0"/>
              </a:rPr>
              <a:t>://www.pravda.com.ua/articles/2021/10/16/7310383/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52646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101889"/>
            <a:ext cx="10515600" cy="762317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Стан наукового вивчення теми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s://science.donnu.edu.ua/wp-content/uploads/sites/6/2017/04/LIKhOLOB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951" y="868720"/>
            <a:ext cx="1922606" cy="2550659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0690" y="864206"/>
            <a:ext cx="9337964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Bookman Old Style" panose="02050604050505020204" pitchFamily="18" charset="0"/>
              </a:rPr>
              <a:t>«</a:t>
            </a:r>
            <a:r>
              <a:rPr lang="uk-UA" sz="2200" b="1" dirty="0" smtClean="0">
                <a:latin typeface="Bookman Old Style" panose="02050604050505020204" pitchFamily="18" charset="0"/>
              </a:rPr>
              <a:t>Вугільний Донбас у другій половині ХХ століття</a:t>
            </a:r>
            <a:r>
              <a:rPr lang="ru-RU" sz="2200" b="1" dirty="0" smtClean="0">
                <a:latin typeface="Bookman Old Style" panose="02050604050505020204" pitchFamily="18" charset="0"/>
              </a:rPr>
              <a:t>», за </a:t>
            </a:r>
            <a:r>
              <a:rPr lang="ru-RU" sz="2200" b="1" dirty="0">
                <a:latin typeface="Bookman Old Style" panose="02050604050505020204" pitchFamily="18" charset="0"/>
              </a:rPr>
              <a:t>ред. З. </a:t>
            </a:r>
            <a:r>
              <a:rPr lang="ru-RU" sz="2200" b="1" dirty="0" err="1" smtClean="0">
                <a:latin typeface="Bookman Old Style" panose="02050604050505020204" pitchFamily="18" charset="0"/>
              </a:rPr>
              <a:t>Ліхолобової</a:t>
            </a:r>
            <a:r>
              <a:rPr lang="ru-RU" sz="2200" b="1" dirty="0">
                <a:latin typeface="Bookman Old Style" panose="02050604050505020204" pitchFamily="18" charset="0"/>
              </a:rPr>
              <a:t> </a:t>
            </a:r>
            <a:r>
              <a:rPr lang="ru-RU" sz="2200" b="1" dirty="0" smtClean="0">
                <a:latin typeface="Bookman Old Style" panose="02050604050505020204" pitchFamily="18" charset="0"/>
              </a:rPr>
              <a:t>(2001)</a:t>
            </a:r>
            <a:endParaRPr lang="uk-UA" sz="2200" b="1" dirty="0">
              <a:latin typeface="Bookman Old Style" panose="02050604050505020204" pitchFamily="18" charset="0"/>
            </a:endParaRPr>
          </a:p>
          <a:p>
            <a:pPr algn="just"/>
            <a:r>
              <a:rPr lang="uk-UA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Причини відродження шахтарського страйкового руху у 1989 - 1991 рр.: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50" dirty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uk-UA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занепад вугільної промисловості Донеччини через переорієнтацію московського центру на першочерговий розвиток шахт Кузнецького і Карагандинського вугільних басейнів (із середини </a:t>
            </a:r>
            <a:r>
              <a:rPr lang="uk-UA" sz="2050" dirty="0">
                <a:latin typeface="Bookman Old Style" panose="02050604050505020204" pitchFamily="18" charset="0"/>
                <a:ea typeface="Calibri" panose="020F0502020204030204" pitchFamily="34" charset="0"/>
              </a:rPr>
              <a:t>1970-х рр</a:t>
            </a:r>
            <a:r>
              <a:rPr lang="uk-UA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.);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трансформація </a:t>
            </a:r>
            <a:r>
              <a:rPr lang="uk-UA" sz="2050" dirty="0">
                <a:latin typeface="Bookman Old Style" panose="02050604050505020204" pitchFamily="18" charset="0"/>
                <a:ea typeface="Calibri" panose="020F0502020204030204" pitchFamily="34" charset="0"/>
              </a:rPr>
              <a:t>відносин власності </a:t>
            </a:r>
            <a:r>
              <a:rPr lang="uk-UA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в СРСР у період </a:t>
            </a:r>
            <a:r>
              <a:rPr lang="uk-UA" sz="205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т.зв</a:t>
            </a:r>
            <a:r>
              <a:rPr lang="uk-UA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 «перебудови» </a:t>
            </a:r>
            <a:r>
              <a:rPr lang="en-US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[6]</a:t>
            </a:r>
            <a:r>
              <a:rPr lang="uk-UA" sz="205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 </a:t>
            </a:r>
            <a:endParaRPr lang="ru-RU" sz="2050" dirty="0"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https://tnu.edu.ua/wp-content/uploads/2022/01/%D1%80%D1%83%D1%81%D0%BD%D0%B0%D1%87%D0%B5%D0%BD%D0%BA%D0%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599" y="3672667"/>
            <a:ext cx="2202872" cy="25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7817" y="3802927"/>
            <a:ext cx="9441873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Bookman Old Style" panose="02050604050505020204" pitchFamily="18" charset="0"/>
              </a:rPr>
              <a:t>«</a:t>
            </a:r>
            <a:r>
              <a:rPr lang="ru-RU" sz="2200" b="1" dirty="0" err="1" smtClean="0">
                <a:latin typeface="Bookman Old Style" panose="02050604050505020204" pitchFamily="18" charset="0"/>
              </a:rPr>
              <a:t>Пробудження</a:t>
            </a:r>
            <a:r>
              <a:rPr lang="ru-RU" sz="2200" b="1" dirty="0">
                <a:latin typeface="Bookman Old Style" panose="02050604050505020204" pitchFamily="18" charset="0"/>
              </a:rPr>
              <a:t>. </a:t>
            </a:r>
            <a:r>
              <a:rPr lang="ru-RU" sz="2200" b="1" dirty="0" err="1">
                <a:latin typeface="Bookman Old Style" panose="02050604050505020204" pitchFamily="18" charset="0"/>
              </a:rPr>
              <a:t>Робітничий</a:t>
            </a:r>
            <a:r>
              <a:rPr lang="ru-RU" sz="2200" b="1" dirty="0"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latin typeface="Bookman Old Style" panose="02050604050505020204" pitchFamily="18" charset="0"/>
              </a:rPr>
              <a:t>рух</a:t>
            </a:r>
            <a:r>
              <a:rPr lang="ru-RU" sz="2200" b="1" dirty="0">
                <a:latin typeface="Bookman Old Style" panose="02050604050505020204" pitchFamily="18" charset="0"/>
              </a:rPr>
              <a:t> на </a:t>
            </a:r>
            <a:r>
              <a:rPr lang="ru-RU" sz="2200" b="1" dirty="0" err="1">
                <a:latin typeface="Bookman Old Style" panose="02050604050505020204" pitchFamily="18" charset="0"/>
              </a:rPr>
              <a:t>Україні</a:t>
            </a:r>
            <a:r>
              <a:rPr lang="ru-RU" sz="2200" b="1" dirty="0">
                <a:latin typeface="Bookman Old Style" panose="02050604050505020204" pitchFamily="18" charset="0"/>
              </a:rPr>
              <a:t> в 1989-1993 </a:t>
            </a:r>
            <a:r>
              <a:rPr lang="ru-RU" sz="2200" b="1" dirty="0" err="1">
                <a:latin typeface="Bookman Old Style" panose="02050604050505020204" pitchFamily="18" charset="0"/>
              </a:rPr>
              <a:t>рр</a:t>
            </a:r>
            <a:r>
              <a:rPr lang="ru-RU" sz="2200" b="1" dirty="0" smtClean="0">
                <a:latin typeface="Bookman Old Style" panose="02050604050505020204" pitchFamily="18" charset="0"/>
              </a:rPr>
              <a:t>.», авт. – А. </a:t>
            </a:r>
            <a:r>
              <a:rPr lang="ru-RU" sz="2200" b="1" dirty="0" err="1" smtClean="0">
                <a:latin typeface="Bookman Old Style" panose="02050604050505020204" pitchFamily="18" charset="0"/>
              </a:rPr>
              <a:t>Русначенко</a:t>
            </a:r>
            <a:r>
              <a:rPr lang="ru-RU" sz="2200" b="1" dirty="0" smtClean="0">
                <a:latin typeface="Bookman Old Style" panose="02050604050505020204" pitchFamily="18" charset="0"/>
              </a:rPr>
              <a:t> (1995)</a:t>
            </a:r>
          </a:p>
          <a:p>
            <a:pPr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Основні тенденції в розвитку шахтарського руху: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зневіра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гірників щодо можливостей керівництва СРСР задовільнити економічні вимоги,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висунуті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під час страйків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в липні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1989 р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spc="-2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перетворення у 1990-1991 рр. політичної діяльності на основний напрямок шахтарського руху</a:t>
            </a:r>
            <a:r>
              <a:rPr lang="ru-RU" sz="2100" spc="-20" dirty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uk-UA" sz="2100" spc="-2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з метою суверенізації Української РСР</a:t>
            </a:r>
            <a:r>
              <a:rPr lang="en-US" sz="2100" spc="-2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[16]</a:t>
            </a:r>
            <a:r>
              <a:rPr lang="uk-UA" sz="2100" spc="-2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2374" y="3018056"/>
            <a:ext cx="2218316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err="1" smtClean="0">
                <a:latin typeface="Bookman Old Style" panose="02050604050505020204" pitchFamily="18" charset="0"/>
              </a:rPr>
              <a:t>Ліхолобова</a:t>
            </a:r>
            <a:r>
              <a:rPr lang="uk-UA" sz="1400" b="1" dirty="0" smtClean="0">
                <a:latin typeface="Bookman Old Style" panose="02050604050505020204" pitchFamily="18" charset="0"/>
              </a:rPr>
              <a:t> З. Г.: </a:t>
            </a:r>
            <a:r>
              <a:rPr lang="pl-PL" sz="1200" dirty="0">
                <a:latin typeface="Bookman Old Style" panose="02050604050505020204" pitchFamily="18" charset="0"/>
              </a:rPr>
              <a:t>https://science.donnu.edu.ua/uk/liholobova/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753599" y="6029969"/>
            <a:ext cx="2218316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err="1" smtClean="0">
                <a:latin typeface="Bookman Old Style" panose="02050604050505020204" pitchFamily="18" charset="0"/>
              </a:rPr>
              <a:t>Русначенко</a:t>
            </a:r>
            <a:r>
              <a:rPr lang="uk-UA" sz="1400" b="1" dirty="0" smtClean="0">
                <a:latin typeface="Bookman Old Style" panose="02050604050505020204" pitchFamily="18" charset="0"/>
              </a:rPr>
              <a:t> А.М.: </a:t>
            </a:r>
            <a:r>
              <a:rPr lang="pl-PL" sz="1200" dirty="0">
                <a:latin typeface="Bookman Old Style" panose="02050604050505020204" pitchFamily="18" charset="0"/>
              </a:rPr>
              <a:t>https://tnu.edu.ua/profesorsko-vikladackii-sklad-fi/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511848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921327" y="101889"/>
            <a:ext cx="10515600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Мета та завдання дослідження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124" y="665973"/>
            <a:ext cx="11242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Специфіка дослідження обумовлена</a:t>
            </a:r>
            <a:r>
              <a:rPr lang="uk-UA" sz="2100" dirty="0" smtClean="0">
                <a:latin typeface="Bookman Old Style" panose="02050604050505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</a:rPr>
              <a:t>спадом інтересу вітчизняних науковців після 2014 р. до проблематики шахтарського страйкового руху, що може бути пов’язано з відсутністю доступу до архівних фондів на тимчасово окупованій території;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</a:rPr>
              <a:t>наявністю в фондах КЗ «Покровська міська публічна бібліотека» випусків</a:t>
            </a:r>
          </a:p>
          <a:p>
            <a:pPr algn="just"/>
            <a:r>
              <a:rPr lang="uk-UA" sz="2100" dirty="0" smtClean="0">
                <a:latin typeface="Bookman Old Style" panose="02050604050505020204" pitchFamily="18" charset="0"/>
              </a:rPr>
              <a:t>регіональної газети «Маяк» з інформацією про шахтарські протести.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3796F4-0B76-494A-B256-CBC3BC0403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896" b="8051"/>
          <a:stretch/>
        </p:blipFill>
        <p:spPr>
          <a:xfrm rot="20750040">
            <a:off x="10174562" y="2385350"/>
            <a:ext cx="1756919" cy="2264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DBA645-0821-45D2-8A6D-A7A2317CA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06" t="2873"/>
          <a:stretch/>
        </p:blipFill>
        <p:spPr>
          <a:xfrm rot="20776221">
            <a:off x="9830483" y="3726924"/>
            <a:ext cx="1715323" cy="23632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7124" y="2726165"/>
            <a:ext cx="922891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latin typeface="Bookman Old Style" panose="02050604050505020204" pitchFamily="18" charset="0"/>
              </a:rPr>
              <a:t>Мета дослідження</a:t>
            </a:r>
            <a:r>
              <a:rPr lang="ru-RU" sz="2200" b="1" dirty="0" smtClean="0">
                <a:latin typeface="Bookman Old Style" panose="02050604050505020204" pitchFamily="18" charset="0"/>
              </a:rPr>
              <a:t>:</a:t>
            </a:r>
          </a:p>
          <a:p>
            <a:pPr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дослідити роль шахтарів мм.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Покровська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(у 1962-2016 рр. – Красноармійськ) і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Мирнограда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(у 1972-2016 рр. – Димитров) у процесах суверенізації України в 1990–1991 рр. </a:t>
            </a:r>
            <a:endParaRPr lang="uk-UA" sz="2100" spc="-2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124" y="4075663"/>
            <a:ext cx="938837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latin typeface="Bookman Old Style" panose="02050604050505020204" pitchFamily="18" charset="0"/>
              </a:rPr>
              <a:t>Завдання дослідження</a:t>
            </a:r>
            <a:r>
              <a:rPr lang="ru-RU" sz="2200" b="1" dirty="0" smtClean="0">
                <a:latin typeface="Bookman Old Style" panose="02050604050505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проаналізувати стан наукової вивченості теми,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визначити джерельну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базу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та методологічні засади дослідження;</a:t>
            </a:r>
            <a:endParaRPr lang="uk-UA" sz="2100" dirty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охарактеризувати причини, форми протесту та характер вимог гірників Покровська й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Мирнограда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у 1990 </a:t>
            </a:r>
            <a:r>
              <a:rPr lang="ru-RU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р</a:t>
            </a:r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.; </a:t>
            </a: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з’ясувати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співвідношення політичних та економічних вимог під час шахтарських страйків 1991 р., ставлення гірників до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питання суверенізації України.</a:t>
            </a:r>
            <a:endParaRPr lang="uk-UA" sz="2100" dirty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 </a:t>
            </a:r>
            <a:endParaRPr lang="uk-UA" sz="2100" spc="-2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19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652462" y="152517"/>
            <a:ext cx="11008302" cy="7623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Теоретико-методологічні засади дослідження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699" y="749503"/>
            <a:ext cx="75807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latin typeface="Bookman Old Style" panose="02050604050505020204" pitchFamily="18" charset="0"/>
              </a:rPr>
              <a:t>Об’єкт дослідження</a:t>
            </a:r>
            <a:r>
              <a:rPr lang="ru-RU" sz="2200" b="1" dirty="0" smtClean="0">
                <a:latin typeface="Bookman Old Style" panose="02050604050505020204" pitchFamily="18" charset="0"/>
              </a:rPr>
              <a:t>:</a:t>
            </a:r>
          </a:p>
          <a:p>
            <a:pPr algn="just"/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шахтарський страйковий рух </a:t>
            </a:r>
            <a:r>
              <a:rPr lang="ru-RU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в </a:t>
            </a:r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УРСР у 1989–1991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рр. як фактор розпаду</a:t>
            </a:r>
            <a:r>
              <a:rPr lang="ru-RU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СРСР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 </a:t>
            </a:r>
          </a:p>
          <a:p>
            <a:pPr algn="just"/>
            <a:r>
              <a:rPr lang="uk-UA" sz="2200" b="1" dirty="0" smtClean="0">
                <a:latin typeface="Bookman Old Style" panose="02050604050505020204" pitchFamily="18" charset="0"/>
              </a:rPr>
              <a:t>Предмет </a:t>
            </a:r>
            <a:r>
              <a:rPr lang="uk-UA" sz="2200" b="1" dirty="0">
                <a:latin typeface="Bookman Old Style" panose="02050604050505020204" pitchFamily="18" charset="0"/>
              </a:rPr>
              <a:t>дослідження</a:t>
            </a:r>
            <a:r>
              <a:rPr lang="ru-RU" sz="2200" b="1" dirty="0">
                <a:latin typeface="Bookman Old Style" panose="02050604050505020204" pitchFamily="18" charset="0"/>
              </a:rPr>
              <a:t>:</a:t>
            </a:r>
          </a:p>
          <a:p>
            <a:pPr algn="just"/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</a:rPr>
              <a:t>участь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гірників Покровська та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Мирнограда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Донецької області у шахтарському русі у 1990–1991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рр</a:t>
            </a:r>
            <a:r>
              <a:rPr lang="ru-RU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</a:t>
            </a:r>
            <a:endParaRPr lang="uk-UA" sz="2100" spc="-2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699" y="2813080"/>
            <a:ext cx="8452291" cy="1205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uk-UA" sz="2200" b="1" dirty="0" smtClean="0">
                <a:latin typeface="Bookman Old Style" panose="02050604050505020204" pitchFamily="18" charset="0"/>
              </a:rPr>
              <a:t>Методологічна база дослідження</a:t>
            </a:r>
          </a:p>
          <a:p>
            <a:pPr algn="just">
              <a:spcBef>
                <a:spcPts val="500"/>
              </a:spcBef>
            </a:pPr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Принципи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історизму, науковості, об’єктивності.</a:t>
            </a:r>
          </a:p>
          <a:p>
            <a:pPr algn="just">
              <a:spcBef>
                <a:spcPts val="500"/>
              </a:spcBef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580" y="3774590"/>
            <a:ext cx="6197502" cy="233479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7406045" y="4154498"/>
            <a:ext cx="5423341" cy="235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Загальнонаукові методи:</a:t>
            </a:r>
          </a:p>
          <a:p>
            <a:pPr algn="just">
              <a:spcBef>
                <a:spcPts val="500"/>
              </a:spcBef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аналіз, синтез, узагальнення.</a:t>
            </a:r>
          </a:p>
          <a:p>
            <a:pPr algn="just">
              <a:spcBef>
                <a:spcPts val="500"/>
              </a:spcBef>
            </a:pPr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Спеціальні історичні методи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: 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проблемно-хронологічний, 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джерелознавчого аналізу,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усної історії.</a:t>
            </a:r>
            <a:endParaRPr lang="uk-UA" sz="2100" spc="-2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7580" y="6109383"/>
            <a:ext cx="6197502" cy="6155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.</a:t>
            </a:r>
            <a:r>
              <a:rPr lang="uk-UA" sz="16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Усноісторичне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інтерв’ю з Винниченком С.Г. </a:t>
            </a:r>
          </a:p>
          <a:p>
            <a:pPr algn="ctr"/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З архіву авторки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6488" y="835294"/>
            <a:ext cx="4021039" cy="2596921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884409" y="3056341"/>
            <a:ext cx="40731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Демонстрація шахтарів в Києві. 16 квітня 1991 р.: </a:t>
            </a:r>
            <a:r>
              <a:rPr lang="pl-PL" sz="1600" dirty="0">
                <a:latin typeface="Bookman Old Style" panose="02050604050505020204" pitchFamily="18" charset="0"/>
                <a:ea typeface="Calibri" panose="020F0502020204030204" pitchFamily="34" charset="0"/>
              </a:rPr>
              <a:t>http://surl.li/slglf</a:t>
            </a:r>
            <a:endParaRPr lang="uk-UA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232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24" y="1727802"/>
            <a:ext cx="11582400" cy="2482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січень – березень 1990 р.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участь страйкових комітетів у виборчій кампанії до Верховної Ради УРСР і місцевих Рад народних депутатів, висування кандидатів в народні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депутати 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91–92].</a:t>
            </a: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15 червня 1990 р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проведення в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Донецьку І з’їзду шахтарів СРСР,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ухвалення резолюції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 ставлення до КПРС»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щодо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скасування привілеїв для комуністів на підприємствах вугільної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промисловості 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100–101].</a:t>
            </a:r>
            <a:endParaRPr lang="uk-UA" sz="21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endParaRPr lang="ru-RU" sz="2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652462" y="152517"/>
            <a:ext cx="11008302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І (підготовчий) етап дослідження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124" y="665973"/>
            <a:ext cx="115824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Зміст</a:t>
            </a:r>
            <a:r>
              <a:rPr lang="uk-UA" sz="2100" dirty="0" smtClean="0">
                <a:latin typeface="Bookman Old Style" panose="02050604050505020204" pitchFamily="18" charset="0"/>
              </a:rPr>
              <a:t>: опрацювання наукової літератури за темою, про шахтарські протести; упорядкування та систематизація джерельної бази дослідження.</a:t>
            </a:r>
          </a:p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Результати: </a:t>
            </a:r>
            <a:r>
              <a:rPr lang="uk-UA" sz="2100" spc="-30" dirty="0" smtClean="0">
                <a:latin typeface="Bookman Old Style" panose="02050604050505020204" pitchFamily="18" charset="0"/>
              </a:rPr>
              <a:t>визначено основні події в історії робітничого руху УРСР у 1990-1991 рр.</a:t>
            </a:r>
          </a:p>
        </p:txBody>
      </p:sp>
      <p:pic>
        <p:nvPicPr>
          <p:cNvPr id="6146" name="Picture 2" descr="Мітинг шахтарів в м. Донецьку з вимогою відставки уряду СРСР. 11 липня 1990 р.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66"/>
          <a:stretch/>
        </p:blipFill>
        <p:spPr bwMode="auto">
          <a:xfrm>
            <a:off x="7462155" y="3823247"/>
            <a:ext cx="4447367" cy="2670291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124" y="3823247"/>
            <a:ext cx="6819158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липня 1990 р.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політичний страйк за участю 147 шахт УРСР із вимогами вилучити з Конституції СРСР статтю 6 про «керуючу роль» КПРС, не підписувати новий Союзний договір.</a:t>
            </a:r>
          </a:p>
          <a:p>
            <a:pPr algn="just">
              <a:spcBef>
                <a:spcPts val="500"/>
              </a:spcBef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22–26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жовтня 1990 р.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проведення в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Донецьку ІІ з’їзду шахтарів СРСР,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ухвалення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резолюції про обрання Президента СРСР на всенародних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виборах 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 – 118].</a:t>
            </a:r>
            <a:endParaRPr lang="ru-RU" sz="2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62155" y="6231928"/>
            <a:ext cx="444736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  <a:ea typeface="Calibri" panose="020F0502020204030204" pitchFamily="34" charset="0"/>
              </a:rPr>
              <a:t>Мітинг 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11 липня 1990 р. у Донецьку: </a:t>
            </a:r>
            <a:r>
              <a:rPr lang="pl-PL" sz="12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https://tsdavo.gov.ua/gmedia/10-0-221569-jpg/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75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24" y="679585"/>
            <a:ext cx="11582400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січня 1991 р. 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скликання в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Донецьку за ініціативою Регіонального союзу страйкових комитетів Донбасу державно-громадської комісії для обговорення стану виконання постанови РМ СРСР № 608, досягнення угоди з РМ УРСР про підвищення цін на вугілля в 2,4 рази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126–127].</a:t>
            </a: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березень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квітень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1991 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загальний шахтарський страйк, під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якого були висунуті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соціально-економічні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(підвищення заробітної плати у 2,5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рази) і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політичні вимоги (надання Декларації про державний суверенітет України статусу конституційного закону) [1, с. 147-148; 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131–133].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652462" y="152517"/>
            <a:ext cx="11008302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І (підготовчий) етап дослідження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124" y="3405773"/>
            <a:ext cx="6819158" cy="3388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21–23 червня 1991 р.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проведення в Києві за фінансової підтримки НРУ з’їзду всеукраїнського об’єднання страйкових і робітничих комітетів, вимога незалежності України [2, с. 35–36; 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155–156].</a:t>
            </a: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Висновок науковців (</a:t>
            </a:r>
            <a:r>
              <a:rPr lang="uk-UA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А.Русначенко</a:t>
            </a: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березні – квітні 1991 р. центром робітничого руху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 західний Донбас, мм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Красноармійськ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Димитров,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 було створено Раду страйкуючих підприємств України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137].</a:t>
            </a:r>
            <a:endParaRPr lang="ru-RU" sz="2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www.istpravda.com.ua/images/doc/c/c/cc9710c-trebovani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4218" y="3421361"/>
            <a:ext cx="4447368" cy="299752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46282" y="5754873"/>
            <a:ext cx="476324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Шахтарі біля будівлі обкому КПУ в Донецьку, квітень 1991 р.: </a:t>
            </a:r>
            <a:r>
              <a:rPr lang="pl-PL" sz="1200" dirty="0">
                <a:latin typeface="Bookman Old Style" panose="02050604050505020204" pitchFamily="18" charset="0"/>
                <a:ea typeface="Calibri" panose="020F0502020204030204" pitchFamily="34" charset="0"/>
              </a:rPr>
              <a:t>https://www.istpravda.com.ua/research/2011/03/1/28275//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64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24" y="1978873"/>
            <a:ext cx="11582400" cy="2418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18, 25 лютого 1990 р.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 межах виборчої кампанії до Верховної Ради УРСР і місцевих Рад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страйккомом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«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Красноармійськвугілля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(гол. - О.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Мриль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проведено мітинги. Результатом агітації стало обрання до Верховної Ради УРСР  гірника шахти імені Стаханова В.  Васильєва </a:t>
            </a:r>
            <a:r>
              <a:rPr lang="pl-PL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pl-PL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l-PL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3].</a:t>
            </a:r>
            <a:endParaRPr lang="uk-UA" sz="21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червня 1990 р.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зустріч заступника голови РМ СРСР Л.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Ряб’єва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заступника голови РМ УРСР В.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Гладуша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представниками страйкових комітетів Красноармійського і </a:t>
            </a:r>
            <a:r>
              <a:rPr lang="uk-UA" sz="2100" dirty="0" err="1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Селидівського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[5]. </a:t>
            </a:r>
            <a:endParaRPr lang="ru-RU" sz="2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4B728D5-7CB8-43D1-8451-667000D376C5}"/>
              </a:ext>
            </a:extLst>
          </p:cNvPr>
          <p:cNvSpPr txBox="1">
            <a:spLocks/>
          </p:cNvSpPr>
          <p:nvPr/>
        </p:nvSpPr>
        <p:spPr>
          <a:xfrm>
            <a:off x="750433" y="142303"/>
            <a:ext cx="11008302" cy="762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ІІ (дослідний) етап дослідження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124" y="665973"/>
            <a:ext cx="1158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Зміст</a:t>
            </a:r>
            <a:r>
              <a:rPr lang="uk-UA" sz="2100" dirty="0" smtClean="0">
                <a:latin typeface="Bookman Old Style" panose="02050604050505020204" pitchFamily="18" charset="0"/>
              </a:rPr>
              <a:t>: опрацювання інформації, що міститься у випусках регіональної газети «Маяк» за 1990-1991 рр., в </a:t>
            </a:r>
            <a:r>
              <a:rPr lang="uk-UA" sz="2100" dirty="0" err="1" smtClean="0">
                <a:latin typeface="Bookman Old Style" panose="02050604050505020204" pitchFamily="18" charset="0"/>
              </a:rPr>
              <a:t>усноісторичному</a:t>
            </a:r>
            <a:r>
              <a:rPr lang="uk-UA" sz="2100" dirty="0" smtClean="0">
                <a:latin typeface="Bookman Old Style" panose="02050604050505020204" pitchFamily="18" charset="0"/>
              </a:rPr>
              <a:t> інтерв’ю Винниченка С.Г.</a:t>
            </a:r>
          </a:p>
          <a:p>
            <a:pPr algn="just"/>
            <a:r>
              <a:rPr lang="uk-UA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Результати: </a:t>
            </a:r>
            <a:r>
              <a:rPr lang="ru-RU" sz="2100" spc="-30" dirty="0">
                <a:latin typeface="Bookman Old Style" panose="02050604050505020204" pitchFamily="18" charset="0"/>
              </a:rPr>
              <a:t>–	</a:t>
            </a:r>
            <a:r>
              <a:rPr lang="uk-UA" sz="2100" spc="-30" dirty="0" smtClean="0">
                <a:latin typeface="Bookman Old Style" panose="02050604050505020204" pitchFamily="18" charset="0"/>
              </a:rPr>
              <a:t>реконструйовано</a:t>
            </a:r>
            <a:r>
              <a:rPr lang="ru-RU" sz="2100" spc="-30" dirty="0" smtClean="0">
                <a:latin typeface="Bookman Old Style" panose="02050604050505020204" pitchFamily="18" charset="0"/>
              </a:rPr>
              <a:t> </a:t>
            </a:r>
            <a:r>
              <a:rPr lang="uk-UA" sz="2100" spc="-30" dirty="0" smtClean="0">
                <a:latin typeface="Bookman Old Style" panose="02050604050505020204" pitchFamily="18" charset="0"/>
              </a:rPr>
              <a:t>перебіг шахтарських протестів у Покровську та </a:t>
            </a:r>
            <a:r>
              <a:rPr lang="uk-UA" sz="2100" spc="-30" dirty="0" err="1" smtClean="0">
                <a:latin typeface="Bookman Old Style" panose="02050604050505020204" pitchFamily="18" charset="0"/>
              </a:rPr>
              <a:t>Мирнограді</a:t>
            </a:r>
            <a:r>
              <a:rPr lang="uk-UA" sz="2100" spc="-30" dirty="0" smtClean="0">
                <a:latin typeface="Bookman Old Style" panose="02050604050505020204" pitchFamily="18" charset="0"/>
              </a:rPr>
              <a:t> у 1990–1991 рр.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123" y="4371259"/>
            <a:ext cx="74779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uk-UA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15 червня 1990 р.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участь делегації </a:t>
            </a:r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«</a:t>
            </a:r>
            <a:r>
              <a:rPr lang="ru-RU" sz="2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Красноармійськвугілля</a:t>
            </a:r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ru-RU" sz="2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А.Клішин</a:t>
            </a:r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</a:t>
            </a:r>
            <a:r>
              <a:rPr lang="ru-RU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у 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з’їзді шахтарів СРСР, що проводився в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Донецьку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</a:t>
            </a:r>
            <a:endParaRPr lang="ru-RU" sz="21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6771" r="6003" b="10417"/>
          <a:stretch/>
        </p:blipFill>
        <p:spPr bwMode="auto">
          <a:xfrm>
            <a:off x="8003034" y="4187498"/>
            <a:ext cx="3575958" cy="256847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67329" y="6234163"/>
            <a:ext cx="4447368" cy="5693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500" dirty="0">
                <a:latin typeface="Bookman Old Style" panose="02050604050505020204" pitchFamily="18" charset="0"/>
                <a:ea typeface="Calibri" panose="020F0502020204030204" pitchFamily="34" charset="0"/>
              </a:rPr>
              <a:t>Зустріч </a:t>
            </a:r>
            <a:r>
              <a:rPr lang="uk-UA" sz="15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шахтарів з державною комісією, </a:t>
            </a:r>
            <a:endParaRPr lang="uk-UA" sz="1500" dirty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ctr"/>
            <a:r>
              <a:rPr lang="uk-UA" sz="15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Димитров, червень 1990 р</a:t>
            </a:r>
            <a:r>
              <a:rPr lang="uk-UA" sz="1600" dirty="0">
                <a:latin typeface="Bookman Old Style" panose="02050604050505020204" pitchFamily="18" charset="0"/>
                <a:ea typeface="Calibri" panose="020F0502020204030204" pitchFamily="34" charset="0"/>
              </a:rPr>
              <a:t>. [5</a:t>
            </a:r>
            <a:r>
              <a:rPr lang="uk-UA" sz="16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]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880" y="5433088"/>
            <a:ext cx="7204417" cy="13849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0"/>
              </a:spcAft>
            </a:pP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«</a:t>
            </a:r>
            <a:r>
              <a:rPr lang="uk-UA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Головне, що зараз потрібно, – створення уряду, в якого вистачить уміння й рішучості покінчити з монополією державної власності й фактичною монополією КПРС у політиці» 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uk-UA" sz="21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</a:t>
            </a:r>
            <a:endParaRPr lang="ru-RU" sz="21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30075" y1="68807" x2="27820" y2="33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79" y="5335082"/>
            <a:ext cx="782351" cy="6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270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1944</Words>
  <Application>Microsoft Office PowerPoint</Application>
  <PresentationFormat>Произвольный</PresentationFormat>
  <Paragraphs>164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 Подорож у часі і просторі: вугільні підприємства Покровська та Мирнограда у 1990-1991 рр.</vt:lpstr>
      <vt:lpstr>Слайд 2</vt:lpstr>
      <vt:lpstr>АКТУАЛЬНІСТЬ ТЕМИ</vt:lpstr>
      <vt:lpstr>Стан наукового вивчення теми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УЧАСТЬ ШАХТАРІВ ПОКРОВСЬКА ТА МИРНОГРАДА В РОБІТНИЧОМУ РУСІ В ПЕРІОД СУВЕРЕНІЗАЦІЇ УКРАЇНИ</dc:title>
  <dc:creator>Анастасия Стукало</dc:creator>
  <cp:lastModifiedBy>Наташа</cp:lastModifiedBy>
  <cp:revision>58</cp:revision>
  <dcterms:created xsi:type="dcterms:W3CDTF">2024-04-07T18:04:55Z</dcterms:created>
  <dcterms:modified xsi:type="dcterms:W3CDTF">2024-04-13T08:50:34Z</dcterms:modified>
</cp:coreProperties>
</file>