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72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5143500" type="screen16x9"/>
  <p:notesSz cx="6858000" cy="9144000"/>
  <p:embeddedFontLst>
    <p:embeddedFont>
      <p:font typeface="Nunito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 snapToGrid="0">
      <p:cViewPr varScale="1">
        <p:scale>
          <a:sx n="143" d="100"/>
          <a:sy n="143" d="100"/>
        </p:scale>
        <p:origin x="7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3056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c05a4f526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cc05a4f526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cc08b9067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cc08b9067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8c2e3f9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8c2e3f9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c05a4f526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c05a4f526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8c2e3f97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c8c2e3f97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c05a4f526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c05a4f526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cc05a4f526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cc05a4f526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c05a4f526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cc05a4f526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cc05a4f526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cc05a4f526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cc05a4f526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cc05a4f526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7%D0%BC%D1%96%D0%BD%D0%B0_%D0%BA%D0%BB%D1%96%D0%BC%D0%B0%D1%82%D1%83" TargetMode="External"/><Relationship Id="rId3" Type="http://schemas.openxmlformats.org/officeDocument/2006/relationships/hyperlink" Target="https://naurok.com.ua/vpliv-sonyachno-aktivnosti-na-planetu-zemlya-10028.html" TargetMode="External"/><Relationship Id="rId7" Type="http://schemas.openxmlformats.org/officeDocument/2006/relationships/hyperlink" Target="https://universemagazine.com/vcheni-prorahuvalys-sonyachna-aktyvnist-rozvyvayetsya-shvydshe-ochikuvanogo/" TargetMode="External"/><Relationship Id="rId12" Type="http://schemas.openxmlformats.org/officeDocument/2006/relationships/hyperlink" Target="https://fs-lps.com/grozovi_dni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k.wikipedia.org/wiki/%D0%A1%D0%BE%D0%BD%D1%8F%D1%87%D0%BD%D0%B0_%D0%B0%D0%BA%D1%82%D0%B8%D0%B2%D0%BD%D1%96%D1%81%D1%82%D1%8C" TargetMode="External"/><Relationship Id="rId11" Type="http://schemas.openxmlformats.org/officeDocument/2006/relationships/hyperlink" Target="https://uk.wikipedia.org/wiki/%D0%93%D0%B0%D0%BB%D1%96%D0%BB%D0%B5%D0%BE_%D0%93%D0%B0%D0%BB%D1%96%D0%BB%D0%B5%D0%B9" TargetMode="External"/><Relationship Id="rId5" Type="http://schemas.openxmlformats.org/officeDocument/2006/relationships/hyperlink" Target="https://uk.wikipedia.org/wiki/%D0%A7%D0%B8%D1%81%D0%BB%D0%BE_%D0%92%D0%BE%D0%BB%D1%8C%D1%84%D0%B0" TargetMode="External"/><Relationship Id="rId10" Type="http://schemas.openxmlformats.org/officeDocument/2006/relationships/hyperlink" Target="https://osvita.ua/vnz/reports/astronom/22878/" TargetMode="External"/><Relationship Id="rId4" Type="http://schemas.openxmlformats.org/officeDocument/2006/relationships/hyperlink" Target="https://www.sidc.be/SILSO/home" TargetMode="External"/><Relationship Id="rId9" Type="http://schemas.openxmlformats.org/officeDocument/2006/relationships/hyperlink" Target="https://www.bsmu.edu.ua/blog/1983-vpliv-sonyachnoi-radiatsii-na-organizm-lyudin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198325" y="1363625"/>
            <a:ext cx="6361500" cy="11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95716"/>
              <a:buFont typeface="Times New Roman"/>
              <a:buNone/>
            </a:pPr>
            <a:r>
              <a:rPr lang="ru" sz="3761" b="1">
                <a:solidFill>
                  <a:srgbClr val="0461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ДОСЛІДЖЕННЯ </a:t>
            </a:r>
            <a:endParaRPr sz="3761" b="1">
              <a:solidFill>
                <a:srgbClr val="04617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95716"/>
              <a:buFont typeface="Times New Roman"/>
              <a:buNone/>
            </a:pPr>
            <a:r>
              <a:rPr lang="ru" sz="3761" b="1">
                <a:solidFill>
                  <a:srgbClr val="0461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СОНЯЧНОЇ АКТИВНОСТІ</a:t>
            </a:r>
            <a:endParaRPr sz="3761" b="1">
              <a:solidFill>
                <a:srgbClr val="04617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3558050" y="2898200"/>
            <a:ext cx="4969500" cy="17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u="sng">
                <a:latin typeface="Times New Roman"/>
                <a:ea typeface="Times New Roman"/>
                <a:cs typeface="Times New Roman"/>
                <a:sym typeface="Times New Roman"/>
              </a:rPr>
              <a:t>Автор проекту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: учениця 7 класу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ПО “ЗЗСО І-ІІІ ступеня ліцей “Едюкейтер”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Савиченко  Поліна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u="sng">
                <a:latin typeface="Times New Roman"/>
                <a:ea typeface="Times New Roman"/>
                <a:cs typeface="Times New Roman"/>
                <a:sym typeface="Times New Roman"/>
              </a:rPr>
              <a:t>Керівник проекту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: вчитель математики та фізики ПО “ЗЗСО І-ІІІ ступеня ліцей “Едюкейтер”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Бован Андрій Васильович</a:t>
            </a:r>
            <a:r>
              <a:rPr lang="ru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8" name="Google Shape;2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0" y="-11"/>
            <a:ext cx="9144001" cy="283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4125" y="2838775"/>
            <a:ext cx="6530974" cy="22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>
            <a:spLocks noGrp="1"/>
          </p:cNvSpPr>
          <p:nvPr>
            <p:ph type="title"/>
          </p:nvPr>
        </p:nvSpPr>
        <p:spPr>
          <a:xfrm>
            <a:off x="761350" y="3370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Висновки </a:t>
            </a:r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body" idx="1"/>
          </p:nvPr>
        </p:nvSpPr>
        <p:spPr>
          <a:xfrm>
            <a:off x="761350" y="14590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ts val="1400"/>
              <a:buFont typeface="Noto Sans Symbols"/>
              <a:buChar char="⮚"/>
            </a:pPr>
            <a:r>
              <a:rPr lang="ru" sz="2000" dirty="0">
                <a:solidFill>
                  <a:srgbClr val="0461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Провівши аналіз  наукових,  науково-популярних, літературних джерел можна стверджувати, що сонячна активність  має величезний вплив на нашу планету. Прояви сонячної активності спостерігаються  у   взаємодії на клімат та погоду</a:t>
            </a:r>
            <a:endParaRPr sz="2000" dirty="0">
              <a:solidFill>
                <a:srgbClr val="04617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8989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4617B"/>
              </a:buClr>
              <a:buSzPts val="2000"/>
              <a:buFont typeface="Times New Roman"/>
              <a:buChar char="⮚"/>
            </a:pPr>
            <a:r>
              <a:rPr lang="ru" sz="2000" dirty="0">
                <a:solidFill>
                  <a:srgbClr val="0461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Спираючись на статистичні дані, було встановлено, що коливання температури здебільшого співпадають зі зміною  сонячної активності. </a:t>
            </a:r>
            <a:r>
              <a:rPr lang="ru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000" dirty="0">
              <a:solidFill>
                <a:srgbClr val="04617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>
            <a:spLocks noGrp="1"/>
          </p:cNvSpPr>
          <p:nvPr>
            <p:ph type="title"/>
          </p:nvPr>
        </p:nvSpPr>
        <p:spPr>
          <a:xfrm>
            <a:off x="819150" y="340200"/>
            <a:ext cx="75057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Використані джерела: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28"/>
          <p:cNvSpPr txBox="1">
            <a:spLocks noGrp="1"/>
          </p:cNvSpPr>
          <p:nvPr>
            <p:ph type="body" idx="1"/>
          </p:nvPr>
        </p:nvSpPr>
        <p:spPr>
          <a:xfrm>
            <a:off x="384200" y="809050"/>
            <a:ext cx="8382600" cy="4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ru" u="sng">
                <a:solidFill>
                  <a:srgbClr val="04617B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https://naurok.com.ua/vpliv-sonyachno-aktivnosti-na-planetu-zemlya-10028.html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ru" u="sng">
                <a:solidFill>
                  <a:srgbClr val="04617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https://www.sidc.be/SILSO/home</a:t>
            </a:r>
            <a:endParaRPr>
              <a:solidFill>
                <a:srgbClr val="04617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ru" u="sng">
                <a:solidFill>
                  <a:srgbClr val="04617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https://uk.wikipedia.org/wiki/%D0%A7%D0%B8%D1%81%D0%BB%D0%BE_%D0%92%D0%BE%D0%BB%D1%8C%D1%84%D0%B0</a:t>
            </a:r>
            <a:endParaRPr>
              <a:solidFill>
                <a:srgbClr val="04617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ru" u="sng">
                <a:solidFill>
                  <a:srgbClr val="04617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https://uk.wikipedia.org/wiki/%D0%A1%D0%BE%D0%BD%D1%8F%D1%87%D0%BD%D0%B0_%D0%B0%D0%BA%D1%82%D0%B8%D0%B2%D0%BD%D1%96%D1%81%D1%82%D1%8C</a:t>
            </a:r>
            <a:endParaRPr>
              <a:solidFill>
                <a:srgbClr val="04617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ru" u="sng">
                <a:solidFill>
                  <a:srgbClr val="04617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https://universemagazine.com/vcheni-prorahuvalys-sonyachna-aktyvnist-rozvyvayetsya-shvydshe-ochikuvanogo/</a:t>
            </a:r>
            <a:endParaRPr>
              <a:solidFill>
                <a:srgbClr val="04617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ru" u="sng">
                <a:solidFill>
                  <a:srgbClr val="04617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https://uk.wikipedia.org/wiki/%D0%97%D0%BC%D1%96%D0%BD%D0%B0_%D0%BA%D0%BB%D1%96%D0%BC%D0%B0%D1%82%D1%83</a:t>
            </a:r>
            <a:endParaRPr>
              <a:solidFill>
                <a:srgbClr val="04617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ru" u="sng">
                <a:solidFill>
                  <a:srgbClr val="04617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https://www.bsmu.edu.ua/blog/1983-vpliv-sonyachnoi-radiatsii-na-organizm-lyudini/</a:t>
            </a:r>
            <a:endParaRPr>
              <a:solidFill>
                <a:srgbClr val="04617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ru" u="sng">
                <a:solidFill>
                  <a:srgbClr val="04617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https://osvita.ua/vnz/reports/astronom/22878/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ru" u="sng">
                <a:solidFill>
                  <a:srgbClr val="04617B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https://uk.wikipedia.org/wiki/%D0%93%D0%B0%D0%BB%D1%96%D0%BB%D0%B5%D0%BE_%D0%93%D0%B0%D0%BB%D1%96%D0%BB%D0%B5%D0%B9</a:t>
            </a:r>
            <a:endParaRPr>
              <a:solidFill>
                <a:srgbClr val="04617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300"/>
              <a:buFont typeface="Times New Roman"/>
              <a:buAutoNum type="arabicPeriod"/>
            </a:pPr>
            <a:r>
              <a:rPr lang="ru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https://fs-lps.com/grozovi_dni/</a:t>
            </a:r>
            <a:endParaRPr>
              <a:solidFill>
                <a:srgbClr val="04617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300"/>
              <a:buFont typeface="Times New Roman"/>
              <a:buAutoNum type="arabicPeriod"/>
            </a:pPr>
            <a:r>
              <a:rPr lang="ru">
                <a:solidFill>
                  <a:srgbClr val="0461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http://www.cgo-sreznevskyi.kyiv.ua/uk/diialnist/klimatolohichna/klimatychni-dani-po-kyievu</a:t>
            </a:r>
            <a:endParaRPr>
              <a:solidFill>
                <a:srgbClr val="04617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body" idx="1"/>
          </p:nvPr>
        </p:nvSpPr>
        <p:spPr>
          <a:xfrm>
            <a:off x="639000" y="863550"/>
            <a:ext cx="78660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10000"/>
          </a:bodyPr>
          <a:lstStyle/>
          <a:p>
            <a:pPr marL="0" lvl="0" indent="72009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Предметом дослідження </a:t>
            </a: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 Сонце та прояви його активності, найбільш детально  ми зупинились на дослідженні сонячних плям.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72009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Об’єктом дослідження </a:t>
            </a: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 вплив сонячної активності на кліматичні процеси, що відбуваються на Землі.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None/>
            </a:pPr>
            <a:r>
              <a:rPr lang="ru" sz="3200">
                <a:solidFill>
                  <a:srgbClr val="0461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У наш час спостерігається  інтерес до Сонячно-Земних зв’язків та до «космічної погоди», </a:t>
            </a:r>
            <a:r>
              <a:rPr lang="ru" sz="3200" b="1">
                <a:solidFill>
                  <a:srgbClr val="0461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актуальність дослідження</a:t>
            </a:r>
            <a:r>
              <a:rPr lang="ru" sz="3200">
                <a:solidFill>
                  <a:srgbClr val="0461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полягає в тому, що велика кількість земних процесів та явищ залежить від сонячної активності. </a:t>
            </a:r>
            <a:endParaRPr sz="3200">
              <a:solidFill>
                <a:srgbClr val="04617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3200" b="1">
              <a:solidFill>
                <a:srgbClr val="04617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727500" y="2472750"/>
            <a:ext cx="7839000" cy="15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>
                <a:solidFill>
                  <a:srgbClr val="0461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" sz="1800" b="1">
                <a:solidFill>
                  <a:srgbClr val="0461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Об’єктом дослідження </a:t>
            </a:r>
            <a:r>
              <a:rPr lang="ru" sz="1800">
                <a:solidFill>
                  <a:srgbClr val="0461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 Сонце та прояви його активності: спалахи, протуберанці, сонячні плями. </a:t>
            </a:r>
            <a:endParaRPr sz="1800">
              <a:solidFill>
                <a:srgbClr val="04617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0461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Предметом дослідження </a:t>
            </a:r>
            <a:r>
              <a:rPr lang="ru" sz="1800">
                <a:solidFill>
                  <a:srgbClr val="0461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 вплив сонячної активності на процеси,  що відбуваються на Землі.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1120125" y="2099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b="1">
                <a:latin typeface="Times New Roman"/>
                <a:ea typeface="Times New Roman"/>
                <a:cs typeface="Times New Roman"/>
                <a:sym typeface="Times New Roman"/>
              </a:rPr>
              <a:t>Завдання дослідження</a:t>
            </a:r>
            <a:r>
              <a:rPr lang="ru" sz="2700" b="1"/>
              <a:t>:</a:t>
            </a:r>
            <a:endParaRPr sz="2700" b="1"/>
          </a:p>
        </p:txBody>
      </p:sp>
      <p:sp>
        <p:nvSpPr>
          <p:cNvPr id="141" name="Google Shape;141;p15"/>
          <p:cNvSpPr txBox="1"/>
          <p:nvPr/>
        </p:nvSpPr>
        <p:spPr>
          <a:xfrm>
            <a:off x="1167375" y="1005600"/>
            <a:ext cx="7411200" cy="36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ts val="1740"/>
              <a:buFont typeface="Noto Sans Symbols"/>
              <a:buChar char="⮚"/>
            </a:pPr>
            <a:r>
              <a:rPr lang="ru" sz="2700">
                <a:solidFill>
                  <a:srgbClr val="0461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опрацювати теоретичні джерела інформації з питань сонячної активності та її впливу на клімат;</a:t>
            </a:r>
            <a:endParaRPr sz="2700">
              <a:solidFill>
                <a:srgbClr val="04617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11150" algn="just" rtl="0">
              <a:spcBef>
                <a:spcPts val="640"/>
              </a:spcBef>
              <a:spcAft>
                <a:spcPts val="0"/>
              </a:spcAft>
              <a:buClr>
                <a:srgbClr val="0F6FC6"/>
              </a:buClr>
              <a:buSzPts val="1740"/>
              <a:buFont typeface="Noto Sans Symbols"/>
              <a:buChar char="⮚"/>
            </a:pPr>
            <a:r>
              <a:rPr lang="ru" sz="2700">
                <a:solidFill>
                  <a:srgbClr val="0461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дослідити різні джерела інформації, що стосуються Сонця та його активності;</a:t>
            </a:r>
            <a:endParaRPr sz="2700">
              <a:solidFill>
                <a:srgbClr val="04617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11150" algn="just" rtl="0">
              <a:spcBef>
                <a:spcPts val="640"/>
              </a:spcBef>
              <a:spcAft>
                <a:spcPts val="0"/>
              </a:spcAft>
              <a:buClr>
                <a:srgbClr val="0F6FC6"/>
              </a:buClr>
              <a:buSzPts val="1740"/>
              <a:buFont typeface="Noto Sans Symbols"/>
              <a:buChar char="⮚"/>
            </a:pPr>
            <a:r>
              <a:rPr lang="ru" sz="2700">
                <a:solidFill>
                  <a:srgbClr val="0461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провести порівняльний аналіз впливу сонячної активності на зміну температури та кількості гроз.</a:t>
            </a: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657325" y="429475"/>
            <a:ext cx="7505700" cy="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>Сонце. Історія вивчення та основні відомості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588450" y="1244000"/>
            <a:ext cx="7967100" cy="30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>
                <a:solidFill>
                  <a:srgbClr val="04617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Сонячна активність</a:t>
            </a:r>
            <a:r>
              <a:rPr lang="ru" sz="1800">
                <a:solidFill>
                  <a:srgbClr val="04617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— термін, що описує поточну сонячну радіацію, її спектральний розподіл, супутні електромагнітні явища та зміни в часі характеристик Сонця. Вона визначається сукупністю фізичних змін, які відбуваються на Сонці. </a:t>
            </a:r>
            <a:endParaRPr sz="1800">
              <a:solidFill>
                <a:srgbClr val="04617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04617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Зовнішні прояви сонячної активності — сонячні плями, факели, флокули, протубертанці тощо. </a:t>
            </a:r>
            <a:endParaRPr sz="1800">
              <a:solidFill>
                <a:srgbClr val="04617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04617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Сонячна активність впливає на зміну погоди та клімату.</a:t>
            </a:r>
            <a:endParaRPr sz="1800">
              <a:solidFill>
                <a:srgbClr val="04617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Цикли сонячної активності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01" y="745957"/>
            <a:ext cx="5275823" cy="395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11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275" y="354600"/>
            <a:ext cx="7505700" cy="1156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1800" y="1678250"/>
            <a:ext cx="5999925" cy="28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800" y="990550"/>
            <a:ext cx="660082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/>
          <p:nvPr/>
        </p:nvSpPr>
        <p:spPr>
          <a:xfrm>
            <a:off x="2267775" y="605650"/>
            <a:ext cx="6657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372175" y="316700"/>
            <a:ext cx="8114100" cy="10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/>
              <a:t>Порівняння сонячної активності   та відхилення від норми середньої місячної температури повітря. м. Київ 2023  рік 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974" y="531700"/>
            <a:ext cx="6610726" cy="430437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/>
        </p:nvSpPr>
        <p:spPr>
          <a:xfrm>
            <a:off x="1665150" y="210950"/>
            <a:ext cx="58137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461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Сонячна активність за останні 13 років</a:t>
            </a:r>
            <a:endParaRPr sz="2400" b="1">
              <a:solidFill>
                <a:srgbClr val="04617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>
            <a:spLocks noGrp="1"/>
          </p:cNvSpPr>
          <p:nvPr>
            <p:ph type="title"/>
          </p:nvPr>
        </p:nvSpPr>
        <p:spPr>
          <a:xfrm>
            <a:off x="819150" y="2561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Графіки  грозової активності  та сонячної активності  в 2015-2023 роках м.Київ </a:t>
            </a:r>
            <a:endParaRPr/>
          </a:p>
        </p:txBody>
      </p:sp>
      <p:pic>
        <p:nvPicPr>
          <p:cNvPr id="201" name="Google Shape;2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975" y="1210725"/>
            <a:ext cx="6093700" cy="366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631</Words>
  <Application>Microsoft Macintosh PowerPoint</Application>
  <PresentationFormat>Экран (16:9)</PresentationFormat>
  <Paragraphs>39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Times New Roman</vt:lpstr>
      <vt:lpstr>Calibri</vt:lpstr>
      <vt:lpstr>Noto Sans Symbols</vt:lpstr>
      <vt:lpstr>Nunito</vt:lpstr>
      <vt:lpstr>Arial</vt:lpstr>
      <vt:lpstr>Shift</vt:lpstr>
      <vt:lpstr>ДОСЛІДЖЕННЯ  СОНЯЧНОЇ АКТИВНОСТІ </vt:lpstr>
      <vt:lpstr>Презентация PowerPoint</vt:lpstr>
      <vt:lpstr>Завдання дослідження:</vt:lpstr>
      <vt:lpstr>Сонце. Історія вивчення та основні відомості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Графіки  грозової активності  та сонячної активності  в 2015-2023 роках м.Київ </vt:lpstr>
      <vt:lpstr>Презентация PowerPoint</vt:lpstr>
      <vt:lpstr>Висновки </vt:lpstr>
      <vt:lpstr>Використані джерела: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 СОНЯЧНОЇ АКТИВНОСТІ</dc:title>
  <dc:creator>Андрій</dc:creator>
  <cp:lastModifiedBy>AdvancedIT 004409</cp:lastModifiedBy>
  <cp:revision>3</cp:revision>
  <dcterms:modified xsi:type="dcterms:W3CDTF">2024-04-15T09:06:33Z</dcterms:modified>
</cp:coreProperties>
</file>